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7"/>
  </p:notesMasterIdLst>
  <p:sldIdLst>
    <p:sldId id="256" r:id="rId2"/>
    <p:sldId id="260" r:id="rId3"/>
    <p:sldId id="263" r:id="rId4"/>
    <p:sldId id="307" r:id="rId5"/>
    <p:sldId id="300" r:id="rId6"/>
    <p:sldId id="257" r:id="rId7"/>
    <p:sldId id="302" r:id="rId8"/>
    <p:sldId id="258" r:id="rId9"/>
    <p:sldId id="259" r:id="rId10"/>
    <p:sldId id="262" r:id="rId11"/>
    <p:sldId id="283" r:id="rId12"/>
    <p:sldId id="284" r:id="rId13"/>
    <p:sldId id="291" r:id="rId14"/>
    <p:sldId id="292" r:id="rId15"/>
    <p:sldId id="293" r:id="rId16"/>
    <p:sldId id="294" r:id="rId17"/>
    <p:sldId id="295" r:id="rId18"/>
    <p:sldId id="296" r:id="rId19"/>
    <p:sldId id="297" r:id="rId20"/>
    <p:sldId id="285" r:id="rId21"/>
    <p:sldId id="286" r:id="rId22"/>
    <p:sldId id="287" r:id="rId23"/>
    <p:sldId id="288" r:id="rId24"/>
    <p:sldId id="289" r:id="rId25"/>
    <p:sldId id="272" r:id="rId26"/>
    <p:sldId id="282" r:id="rId27"/>
    <p:sldId id="264" r:id="rId28"/>
    <p:sldId id="265" r:id="rId29"/>
    <p:sldId id="268" r:id="rId30"/>
    <p:sldId id="303" r:id="rId31"/>
    <p:sldId id="266" r:id="rId32"/>
    <p:sldId id="270" r:id="rId33"/>
    <p:sldId id="271" r:id="rId34"/>
    <p:sldId id="273" r:id="rId35"/>
    <p:sldId id="274" r:id="rId36"/>
    <p:sldId id="275" r:id="rId37"/>
    <p:sldId id="276" r:id="rId38"/>
    <p:sldId id="277" r:id="rId39"/>
    <p:sldId id="278" r:id="rId40"/>
    <p:sldId id="280" r:id="rId41"/>
    <p:sldId id="299" r:id="rId42"/>
    <p:sldId id="304" r:id="rId43"/>
    <p:sldId id="281" r:id="rId44"/>
    <p:sldId id="290" r:id="rId45"/>
    <p:sldId id="306"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842" autoAdjust="0"/>
    <p:restoredTop sz="94660"/>
  </p:normalViewPr>
  <p:slideViewPr>
    <p:cSldViewPr snapToGrid="0">
      <p:cViewPr varScale="1">
        <p:scale>
          <a:sx n="88" d="100"/>
          <a:sy n="88" d="100"/>
        </p:scale>
        <p:origin x="91"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6DEC4E-CE80-4F6B-87CF-F78DC5DDE3CB}" type="datetimeFigureOut">
              <a:rPr lang="en-US" smtClean="0"/>
              <a:t>6/20/2018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6DDF38-8F5B-4702-97CD-39BB7A6B864C}" type="slidenum">
              <a:rPr lang="en-US" smtClean="0"/>
              <a:t>‹#›</a:t>
            </a:fld>
            <a:endParaRPr lang="en-US"/>
          </a:p>
        </p:txBody>
      </p:sp>
    </p:spTree>
    <p:extLst>
      <p:ext uri="{BB962C8B-B14F-4D97-AF65-F5344CB8AC3E}">
        <p14:creationId xmlns:p14="http://schemas.microsoft.com/office/powerpoint/2010/main" val="2133322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61452E5-B860-4C51-B0B6-33D12D4F404D}" type="datetime1">
              <a:rPr lang="en-US" smtClean="0"/>
              <a:t>6/20/2018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D3CE3F1-3D83-4C35-A073-F939E2A4AA3E}" type="datetime1">
              <a:rPr lang="en-US" smtClean="0"/>
              <a:t>6/20/2018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4E5134A-3FCF-4DAD-AF27-D2C530F95902}" type="datetime1">
              <a:rPr lang="en-US" smtClean="0"/>
              <a:t>6/20/2018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89EA895-7EB5-4C7F-A9A1-120A0A48DFB0}" type="datetime1">
              <a:rPr lang="en-US" smtClean="0"/>
              <a:t>6/20/2018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5056ED3D-AA69-4924-AB7A-885293681D8B}" type="datetime1">
              <a:rPr lang="en-US" smtClean="0"/>
              <a:t>6/20/2018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7FBC47F5-76B0-4AF2-91B4-5D033C15F634}" type="datetime1">
              <a:rPr lang="en-US" smtClean="0"/>
              <a:t>6/20/2018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AB7FA0-4F21-4413-BAA0-9E79DDF6F5A7}" type="datetime1">
              <a:rPr lang="en-US" smtClean="0"/>
              <a:t>6/20/2018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0D25F1-37E2-49C9-B106-F111B1B17B42}" type="datetime1">
              <a:rPr lang="en-US" smtClean="0"/>
              <a:t>6/20/2018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89C826-7FE2-41C0-9A84-FEDBD09BBE7B}" type="datetime1">
              <a:rPr lang="en-US" smtClean="0"/>
              <a:t>6/20/2018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715D235-7C3F-4ED5-BE70-3D5163EF5C1E}" type="datetime1">
              <a:rPr lang="en-US" smtClean="0"/>
              <a:t>6/20/2018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1075B6D-2885-4008-A420-E17C1A958546}" type="datetime1">
              <a:rPr lang="en-US" smtClean="0"/>
              <a:t>6/20/2018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0CFA2F5-7B68-42DF-9EBF-6D37E0FA47AA}" type="datetime1">
              <a:rPr lang="en-US" smtClean="0"/>
              <a:t>6/20/2018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F5AFC0D-15C1-4C4E-B7FD-E35D7EC70DDE}" type="datetime1">
              <a:rPr lang="en-US" smtClean="0"/>
              <a:t>6/20/2018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863B33-3A3C-4D38-AAEF-E09226203C71}" type="datetime1">
              <a:rPr lang="en-US" smtClean="0"/>
              <a:t>6/20/2018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9BC895B-5674-410B-A9FF-D9D9CD3A1C10}" type="datetime1">
              <a:rPr lang="en-US" smtClean="0"/>
              <a:t>6/20/2018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03FD5EE-F920-4FFA-BFD8-CBA0B12DB511}" type="datetime1">
              <a:rPr lang="en-US" smtClean="0"/>
              <a:t>6/20/2018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7F844BA-AE2D-48A2-9E07-1AA246C20A7F}" type="datetime1">
              <a:rPr lang="en-US" smtClean="0"/>
              <a:t>6/20/2018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apa.org/helpcenter/road-resilience.aspx" TargetMode="External"/><Relationship Id="rId2" Type="http://schemas.openxmlformats.org/officeDocument/2006/relationships/hyperlink" Target="https://www.psychologytoday.com/us/blog/fulfillment-any-age/201703/mistakes-dont-have-be-setbacks-3-ways-be-resilient"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37455" y="438510"/>
            <a:ext cx="8915399" cy="1350034"/>
          </a:xfrm>
        </p:spPr>
        <p:txBody>
          <a:bodyPr/>
          <a:lstStyle/>
          <a:p>
            <a:r>
              <a:rPr lang="en-US" dirty="0" smtClean="0"/>
              <a:t>Resilience 101:</a:t>
            </a:r>
            <a:endParaRPr lang="en-US" dirty="0"/>
          </a:p>
        </p:txBody>
      </p:sp>
      <p:sp>
        <p:nvSpPr>
          <p:cNvPr id="3" name="Subtitle 2"/>
          <p:cNvSpPr>
            <a:spLocks noGrp="1"/>
          </p:cNvSpPr>
          <p:nvPr>
            <p:ph type="subTitle" idx="1"/>
          </p:nvPr>
        </p:nvSpPr>
        <p:spPr>
          <a:xfrm>
            <a:off x="5693434" y="2430995"/>
            <a:ext cx="5365630" cy="1126283"/>
          </a:xfrm>
        </p:spPr>
        <p:txBody>
          <a:bodyPr/>
          <a:lstStyle/>
          <a:p>
            <a:r>
              <a:rPr lang="en-US" dirty="0" smtClean="0"/>
              <a:t>What Is It and Why Is It So Important?</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611303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rPr>
              <a:t>Resiliency Defined (cont.)</a:t>
            </a:r>
            <a:endParaRPr lang="en-US" dirty="0"/>
          </a:p>
        </p:txBody>
      </p:sp>
      <p:sp>
        <p:nvSpPr>
          <p:cNvPr id="3" name="Content Placeholder 2"/>
          <p:cNvSpPr>
            <a:spLocks noGrp="1"/>
          </p:cNvSpPr>
          <p:nvPr>
            <p:ph idx="1"/>
          </p:nvPr>
        </p:nvSpPr>
        <p:spPr/>
        <p:txBody>
          <a:bodyPr>
            <a:normAutofit/>
          </a:bodyPr>
          <a:lstStyle/>
          <a:p>
            <a:r>
              <a:rPr lang="en-US" altLang="en-US" sz="2400" dirty="0">
                <a:latin typeface="Times New Roman" panose="02020603050405020304" pitchFamily="18" charset="0"/>
                <a:ea typeface="ヒラギノ角ゴ Pro W3" pitchFamily="-109" charset="-128"/>
              </a:rPr>
              <a:t>Resilience in childhood is defined as typical development in the face of adverse circumstances that propel others to deleterious outcomes (</a:t>
            </a:r>
            <a:r>
              <a:rPr lang="en-US" altLang="en-US" sz="2400" dirty="0" err="1">
                <a:latin typeface="Times New Roman" panose="02020603050405020304" pitchFamily="18" charset="0"/>
                <a:ea typeface="ヒラギノ角ゴ Pro W3" pitchFamily="-109" charset="-128"/>
              </a:rPr>
              <a:t>Deater</a:t>
            </a:r>
            <a:r>
              <a:rPr lang="en-US" altLang="en-US" sz="2400" dirty="0">
                <a:latin typeface="Times New Roman" panose="02020603050405020304" pitchFamily="18" charset="0"/>
                <a:ea typeface="ヒラギノ角ゴ Pro W3" pitchFamily="-109" charset="-128"/>
              </a:rPr>
              <a:t>-Deckard, Ivy, &amp; Smith,  2005). </a:t>
            </a:r>
          </a:p>
          <a:p>
            <a:pPr>
              <a:buNone/>
            </a:pPr>
            <a:endParaRPr lang="en-US" altLang="en-US" sz="2400" dirty="0">
              <a:latin typeface="Times New Roman" panose="02020603050405020304" pitchFamily="18" charset="0"/>
              <a:ea typeface="ヒラギノ角ゴ Pro W3" pitchFamily="-109" charset="-128"/>
            </a:endParaRPr>
          </a:p>
          <a:p>
            <a:r>
              <a:rPr lang="en-US" altLang="en-US" sz="2400" dirty="0">
                <a:latin typeface="Times New Roman" panose="02020603050405020304" pitchFamily="18" charset="0"/>
                <a:ea typeface="ヒラギノ角ゴ Pro W3" pitchFamily="-109" charset="-128"/>
              </a:rPr>
              <a:t>Resilience itself could be seen as the process of, capacity for, or outcome of successful adaptation in the face of challenging or threatening circumstances (</a:t>
            </a:r>
            <a:r>
              <a:rPr lang="en-US" altLang="en-US" sz="2400" dirty="0" err="1">
                <a:latin typeface="Times New Roman" panose="02020603050405020304" pitchFamily="18" charset="0"/>
                <a:ea typeface="ヒラギノ角ゴ Pro W3" pitchFamily="-109" charset="-128"/>
              </a:rPr>
              <a:t>Veselksa</a:t>
            </a:r>
            <a:r>
              <a:rPr lang="en-US" altLang="en-US" sz="2400" dirty="0">
                <a:latin typeface="Times New Roman" panose="02020603050405020304" pitchFamily="18" charset="0"/>
                <a:ea typeface="ヒラギノ角ゴ Pro W3" pitchFamily="-109" charset="-128"/>
              </a:rPr>
              <a:t>, </a:t>
            </a:r>
            <a:r>
              <a:rPr lang="en-US" altLang="en-US" sz="2400" dirty="0" err="1">
                <a:latin typeface="Times New Roman" panose="02020603050405020304" pitchFamily="18" charset="0"/>
                <a:ea typeface="ヒラギノ角ゴ Pro W3" pitchFamily="-109" charset="-128"/>
              </a:rPr>
              <a:t>Geckova</a:t>
            </a:r>
            <a:r>
              <a:rPr lang="en-US" altLang="en-US" sz="2400" dirty="0">
                <a:latin typeface="Times New Roman" panose="02020603050405020304" pitchFamily="18" charset="0"/>
                <a:ea typeface="ヒラギノ角ゴ Pro W3" pitchFamily="-109" charset="-128"/>
              </a:rPr>
              <a:t>, </a:t>
            </a:r>
            <a:r>
              <a:rPr lang="en-US" altLang="en-US" sz="2400" dirty="0" err="1">
                <a:latin typeface="Times New Roman" panose="02020603050405020304" pitchFamily="18" charset="0"/>
                <a:ea typeface="ヒラギノ角ゴ Pro W3" pitchFamily="-109" charset="-128"/>
              </a:rPr>
              <a:t>Orosova</a:t>
            </a:r>
            <a:r>
              <a:rPr lang="en-US" altLang="en-US" sz="2400" dirty="0">
                <a:latin typeface="Times New Roman" panose="02020603050405020304" pitchFamily="18" charset="0"/>
                <a:ea typeface="ヒラギノ角ゴ Pro W3" pitchFamily="-109" charset="-128"/>
              </a:rPr>
              <a:t>, </a:t>
            </a:r>
            <a:r>
              <a:rPr lang="en-US" altLang="en-US" sz="2400" dirty="0" err="1">
                <a:latin typeface="Times New Roman" panose="02020603050405020304" pitchFamily="18" charset="0"/>
                <a:ea typeface="ヒラギノ角ゴ Pro W3" pitchFamily="-109" charset="-128"/>
              </a:rPr>
              <a:t>Gajdosova</a:t>
            </a:r>
            <a:r>
              <a:rPr lang="en-US" altLang="en-US" sz="2400" dirty="0">
                <a:latin typeface="Times New Roman" panose="02020603050405020304" pitchFamily="18" charset="0"/>
                <a:ea typeface="ヒラギノ角ゴ Pro W3" pitchFamily="-109" charset="-128"/>
              </a:rPr>
              <a:t>, van </a:t>
            </a:r>
            <a:r>
              <a:rPr lang="en-US" altLang="en-US" sz="2400" dirty="0" err="1">
                <a:latin typeface="Times New Roman" panose="02020603050405020304" pitchFamily="18" charset="0"/>
                <a:ea typeface="ヒラギノ角ゴ Pro W3" pitchFamily="-109" charset="-128"/>
              </a:rPr>
              <a:t>Dijk</a:t>
            </a:r>
            <a:r>
              <a:rPr lang="en-US" altLang="en-US" sz="2400" dirty="0">
                <a:latin typeface="Times New Roman" panose="02020603050405020304" pitchFamily="18" charset="0"/>
                <a:ea typeface="ヒラギノ角ゴ Pro W3" pitchFamily="-109" charset="-128"/>
              </a:rPr>
              <a:t>, &amp; </a:t>
            </a:r>
            <a:r>
              <a:rPr lang="en-US" altLang="en-US" sz="2400" dirty="0" err="1">
                <a:latin typeface="Times New Roman" panose="02020603050405020304" pitchFamily="18" charset="0"/>
                <a:ea typeface="ヒラギノ角ゴ Pro W3" pitchFamily="-109" charset="-128"/>
              </a:rPr>
              <a:t>Reijneveld</a:t>
            </a:r>
            <a:r>
              <a:rPr lang="en-US" altLang="en-US" sz="2400" dirty="0">
                <a:latin typeface="Times New Roman" panose="02020603050405020304" pitchFamily="18" charset="0"/>
                <a:ea typeface="ヒラギノ角ゴ Pro W3" pitchFamily="-109" charset="-128"/>
              </a:rPr>
              <a:t>, 2008).</a:t>
            </a:r>
          </a:p>
          <a:p>
            <a:endParaRPr lang="en-US" sz="24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1410524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Resillience</a:t>
            </a:r>
            <a:r>
              <a:rPr lang="en-US" dirty="0" smtClean="0"/>
              <a:t> 101:    </a:t>
            </a:r>
            <a:endParaRPr lang="en-US" dirty="0"/>
          </a:p>
        </p:txBody>
      </p:sp>
      <p:sp>
        <p:nvSpPr>
          <p:cNvPr id="3" name="Content Placeholder 2"/>
          <p:cNvSpPr>
            <a:spLocks noGrp="1"/>
          </p:cNvSpPr>
          <p:nvPr>
            <p:ph idx="1"/>
          </p:nvPr>
        </p:nvSpPr>
        <p:spPr>
          <a:xfrm>
            <a:off x="1232452" y="1709531"/>
            <a:ext cx="10272160" cy="4803912"/>
          </a:xfrm>
        </p:spPr>
        <p:txBody>
          <a:bodyPr/>
          <a:lstStyle/>
          <a:p>
            <a:endParaRPr lang="en-US" dirty="0" smtClean="0"/>
          </a:p>
          <a:p>
            <a:r>
              <a:rPr lang="en-US" dirty="0" smtClean="0"/>
              <a:t>Resilience </a:t>
            </a:r>
            <a:r>
              <a:rPr lang="en-US" dirty="0"/>
              <a:t>is the ability to adjust to circumstances and keep going in the face of adversity, whether it’s a minor hassle or a major life event. Resilience also helps us take on challenges, form stronger relationships, and embrace new experiences. A lack of resilience can lead to anxiety, poor self-care, depression, and risky behaviors, such as substance abuse.</a:t>
            </a:r>
          </a:p>
          <a:p>
            <a:r>
              <a:rPr lang="en-US" b="1" dirty="0"/>
              <a:t>What makes a person resilient?</a:t>
            </a:r>
            <a:endParaRPr lang="en-US" dirty="0"/>
          </a:p>
          <a:p>
            <a:r>
              <a:rPr lang="en-US" dirty="0"/>
              <a:t>A variety of factors are associated with resilience, including healthy relationships, good self-care, and an optimistic outlook. Resilient people use this skill set to respond to problems more effectively and balance life's demands. They're confident in their ability to handle any situation, better able to cope with stress, and more likely to achieve their goals.</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874783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967409"/>
            <a:ext cx="8915400" cy="4943813"/>
          </a:xfrm>
        </p:spPr>
        <p:txBody>
          <a:bodyPr/>
          <a:lstStyle/>
          <a:p>
            <a:r>
              <a:rPr lang="en-US" b="1" dirty="0" smtClean="0"/>
              <a:t>Resilience 101 Continued:  </a:t>
            </a:r>
          </a:p>
          <a:p>
            <a:endParaRPr lang="en-US" b="1" dirty="0"/>
          </a:p>
          <a:p>
            <a:r>
              <a:rPr lang="en-US" b="1" dirty="0" smtClean="0"/>
              <a:t>Do </a:t>
            </a:r>
            <a:r>
              <a:rPr lang="en-US" b="1" dirty="0"/>
              <a:t>resilient people experience less adversity</a:t>
            </a:r>
            <a:r>
              <a:rPr lang="en-US" b="1" dirty="0" smtClean="0"/>
              <a:t>?</a:t>
            </a:r>
          </a:p>
          <a:p>
            <a:pPr marL="0" indent="0">
              <a:buNone/>
            </a:pPr>
            <a:endParaRPr lang="en-US" dirty="0"/>
          </a:p>
          <a:p>
            <a:pPr lvl="1"/>
            <a:r>
              <a:rPr lang="en-US" sz="1800" dirty="0"/>
              <a:t>No. Resilient people experience difficult situations and unpleasant emotions, but they're able to cope more effectively and bounce back faster. We can't always control events, but we can control our response to them.</a:t>
            </a:r>
          </a:p>
          <a:p>
            <a:r>
              <a:rPr lang="en-US" b="1" dirty="0"/>
              <a:t>Can anyone be resilient</a:t>
            </a:r>
            <a:r>
              <a:rPr lang="en-US" b="1" dirty="0" smtClean="0"/>
              <a:t>?</a:t>
            </a:r>
          </a:p>
          <a:p>
            <a:endParaRPr lang="en-US" dirty="0"/>
          </a:p>
          <a:p>
            <a:pPr lvl="1"/>
            <a:r>
              <a:rPr lang="en-US" sz="1800" dirty="0"/>
              <a:t>Yes. Resilience is an essential skill for everyone to learn and develop. We can all become more resilient, regardless of our upbringing or current circumstances</a:t>
            </a:r>
            <a:r>
              <a:rPr lang="en-US" dirty="0"/>
              <a:t>.</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3291068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Resilience Factors:</a:t>
            </a:r>
            <a:endParaRPr lang="en-US" dirty="0"/>
          </a:p>
        </p:txBody>
      </p:sp>
      <p:sp>
        <p:nvSpPr>
          <p:cNvPr id="3" name="Content Placeholder 2"/>
          <p:cNvSpPr>
            <a:spLocks noGrp="1"/>
          </p:cNvSpPr>
          <p:nvPr>
            <p:ph idx="1"/>
          </p:nvPr>
        </p:nvSpPr>
        <p:spPr>
          <a:xfrm>
            <a:off x="2589212" y="2133599"/>
            <a:ext cx="8915400" cy="3933645"/>
          </a:xfrm>
        </p:spPr>
        <p:txBody>
          <a:bodyPr>
            <a:normAutofit/>
          </a:bodyPr>
          <a:lstStyle/>
          <a:p>
            <a:pPr fontAlgn="base"/>
            <a:endParaRPr lang="en-US" dirty="0" smtClean="0">
              <a:latin typeface="Times New Roman" panose="02020603050405020304" pitchFamily="18" charset="0"/>
              <a:cs typeface="Times New Roman" panose="02020603050405020304" pitchFamily="18" charset="0"/>
            </a:endParaRPr>
          </a:p>
          <a:p>
            <a:pPr fontAlgn="base"/>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combination of factors contributes to resilience. Many studies show that the primary factor in resilience is having caring and supportive relationships within and outside the family. Relationships that create love and trust, provide role models and offer encouragement and reassurance help bolster a person's resilience.</a:t>
            </a:r>
          </a:p>
          <a:p>
            <a:pPr fontAlgn="base"/>
            <a:r>
              <a:rPr lang="en-US" dirty="0">
                <a:latin typeface="Times New Roman" panose="02020603050405020304" pitchFamily="18" charset="0"/>
                <a:cs typeface="Times New Roman" panose="02020603050405020304" pitchFamily="18" charset="0"/>
              </a:rPr>
              <a:t>Several additional factors are associated with resilience, including:</a:t>
            </a:r>
          </a:p>
          <a:p>
            <a:pPr lvl="1" fontAlgn="base"/>
            <a:r>
              <a:rPr lang="en-US" dirty="0">
                <a:latin typeface="Times New Roman" panose="02020603050405020304" pitchFamily="18" charset="0"/>
                <a:cs typeface="Times New Roman" panose="02020603050405020304" pitchFamily="18" charset="0"/>
              </a:rPr>
              <a:t>The capacity to make realistic plans and take steps to carry them out.</a:t>
            </a:r>
          </a:p>
          <a:p>
            <a:pPr lvl="1" fontAlgn="base"/>
            <a:r>
              <a:rPr lang="en-US" dirty="0">
                <a:latin typeface="Times New Roman" panose="02020603050405020304" pitchFamily="18" charset="0"/>
                <a:cs typeface="Times New Roman" panose="02020603050405020304" pitchFamily="18" charset="0"/>
              </a:rPr>
              <a:t>A positive view of yourself and confidence in your strengths and abilities.</a:t>
            </a:r>
          </a:p>
          <a:p>
            <a:pPr lvl="1" fontAlgn="base"/>
            <a:r>
              <a:rPr lang="en-US" dirty="0">
                <a:latin typeface="Times New Roman" panose="02020603050405020304" pitchFamily="18" charset="0"/>
                <a:cs typeface="Times New Roman" panose="02020603050405020304" pitchFamily="18" charset="0"/>
              </a:rPr>
              <a:t>Skills in communication and problem solving.</a:t>
            </a:r>
          </a:p>
          <a:p>
            <a:pPr lvl="1" fontAlgn="base"/>
            <a:r>
              <a:rPr lang="en-US" dirty="0">
                <a:latin typeface="Times New Roman" panose="02020603050405020304" pitchFamily="18" charset="0"/>
                <a:cs typeface="Times New Roman" panose="02020603050405020304" pitchFamily="18" charset="0"/>
              </a:rPr>
              <a:t>The capacity to manage strong feelings and impulses.</a:t>
            </a:r>
          </a:p>
          <a:p>
            <a:pPr fontAlgn="base"/>
            <a:r>
              <a:rPr lang="en-US" dirty="0">
                <a:latin typeface="Times New Roman" panose="02020603050405020304" pitchFamily="18" charset="0"/>
                <a:cs typeface="Times New Roman" panose="02020603050405020304" pitchFamily="18" charset="0"/>
              </a:rPr>
              <a:t>All of these are factors that people can develop in themselves.</a:t>
            </a: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622149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for Building Resilience:</a:t>
            </a:r>
            <a:endParaRPr lang="en-US" dirty="0"/>
          </a:p>
        </p:txBody>
      </p:sp>
      <p:sp>
        <p:nvSpPr>
          <p:cNvPr id="3" name="Content Placeholder 2"/>
          <p:cNvSpPr>
            <a:spLocks noGrp="1"/>
          </p:cNvSpPr>
          <p:nvPr>
            <p:ph idx="1"/>
          </p:nvPr>
        </p:nvSpPr>
        <p:spPr/>
        <p:txBody>
          <a:bodyPr>
            <a:normAutofit/>
          </a:bodyPr>
          <a:lstStyle/>
          <a:p>
            <a:pPr fontAlgn="base"/>
            <a:r>
              <a:rPr lang="en-US" dirty="0" smtClean="0"/>
              <a:t>Developing </a:t>
            </a:r>
            <a:r>
              <a:rPr lang="en-US" dirty="0"/>
              <a:t>resilience is a personal journey. People do not all react the same to traumatic and stressful life events. An approach to building resilience that works for one person might not work for another. People use varying strategies.</a:t>
            </a:r>
          </a:p>
          <a:p>
            <a:pPr fontAlgn="base"/>
            <a:r>
              <a:rPr lang="en-US" dirty="0"/>
              <a:t>Some variation may reflect cultural differences. A person's culture might have an impact on how he or she communicates feelings and deals with adversity — for example, whether and how a person connects with significant others, including extended family members and community resources. With growing cultural diversity, the public has greater access to a number of different approaches to building resilience.</a:t>
            </a:r>
          </a:p>
          <a:p>
            <a:pPr fontAlgn="base"/>
            <a:r>
              <a:rPr lang="en-US" dirty="0"/>
              <a:t>Some or many of the ways to build resilience in the following </a:t>
            </a:r>
            <a:r>
              <a:rPr lang="en-US" dirty="0" smtClean="0"/>
              <a:t>slides </a:t>
            </a:r>
            <a:r>
              <a:rPr lang="en-US" dirty="0"/>
              <a:t>may be appropriate to consider in developing </a:t>
            </a:r>
            <a:r>
              <a:rPr lang="en-US" dirty="0" smtClean="0"/>
              <a:t>their </a:t>
            </a:r>
            <a:r>
              <a:rPr lang="en-US" dirty="0"/>
              <a:t>personal strategy.</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558744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1585" y="624110"/>
            <a:ext cx="9463028" cy="1152932"/>
          </a:xfrm>
        </p:spPr>
        <p:txBody>
          <a:bodyPr>
            <a:normAutofit fontScale="90000"/>
          </a:bodyPr>
          <a:lstStyle/>
          <a:p>
            <a:r>
              <a:rPr lang="en-US" dirty="0" smtClean="0"/>
              <a:t>Ten ways for anyone to build </a:t>
            </a:r>
            <a:r>
              <a:rPr lang="en-US" dirty="0"/>
              <a:t>r</a:t>
            </a:r>
            <a:r>
              <a:rPr lang="en-US" dirty="0" smtClean="0"/>
              <a:t>esilience:</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fontAlgn="base"/>
            <a:r>
              <a:rPr lang="en-US" b="1" dirty="0"/>
              <a:t>Make connections.</a:t>
            </a:r>
            <a:r>
              <a:rPr lang="en-US" dirty="0"/>
              <a:t> Good relationships with close family members, friends or others are important. Accepting help and support from those who care about you and will listen to you strengthens resilience. Some people find that being active in civic groups, faith-based organizations, or other local groups provides social support and can help with reclaiming hope. Assisting others in their time of need also can benefit the helper.</a:t>
            </a:r>
          </a:p>
          <a:p>
            <a:pPr fontAlgn="base"/>
            <a:r>
              <a:rPr lang="en-US" b="1" dirty="0"/>
              <a:t>Avoid seeing crises as insurmountable problems.</a:t>
            </a:r>
            <a:r>
              <a:rPr lang="en-US" dirty="0"/>
              <a:t> You can't change the fact that highly stressful events happen, but you can change how you interpret and respond to these events. Try looking beyond the present to how future circumstances may be a little better. Note any subtle ways in which you might already feel somewhat better as you deal with difficult situations.</a:t>
            </a:r>
          </a:p>
          <a:p>
            <a:pPr fontAlgn="base"/>
            <a:r>
              <a:rPr lang="en-US" b="1" dirty="0"/>
              <a:t>Accept that change is a part of living.</a:t>
            </a:r>
            <a:r>
              <a:rPr lang="en-US" dirty="0"/>
              <a:t> Certain goals may no longer be attainable as a result of adverse situations. Accepting circumstances that cannot be changed can help you focus on circumstances that you can alter.</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8637958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Ten ways for anyone to build </a:t>
            </a:r>
            <a:r>
              <a:rPr lang="en-US" dirty="0" smtClean="0"/>
              <a:t>resilience (continued):</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fontAlgn="base"/>
            <a:r>
              <a:rPr lang="en-US" b="1" dirty="0"/>
              <a:t>Move toward your goals.</a:t>
            </a:r>
            <a:r>
              <a:rPr lang="en-US" dirty="0"/>
              <a:t> Develop some realistic goals. Do something regularly — even if it seems like a small accomplishment — that enables you to move toward your goals. Instead of focusing on tasks that seem unachievable, ask yourself, "What's one thing I know I can accomplish today that helps me move in the direction I want to go?"</a:t>
            </a:r>
          </a:p>
          <a:p>
            <a:pPr fontAlgn="base"/>
            <a:r>
              <a:rPr lang="en-US" b="1" dirty="0"/>
              <a:t>Take decisive actions.</a:t>
            </a:r>
            <a:r>
              <a:rPr lang="en-US" dirty="0"/>
              <a:t> Act on adverse situations as much as you can. Take decisive actions, rather than detaching completely from problems and stresses and wishing they would just go away.</a:t>
            </a:r>
          </a:p>
          <a:p>
            <a:pPr fontAlgn="base"/>
            <a:r>
              <a:rPr lang="en-US" b="1" dirty="0"/>
              <a:t>Look for opportunities for self-discovery.</a:t>
            </a:r>
            <a:r>
              <a:rPr lang="en-US" dirty="0"/>
              <a:t> People often learn something about themselves and may find that they have grown in some respect as a result of their struggle with loss. Many people who have experienced tragedies and hardship have reported better relationships, greater sense of strength even while feeling vulnerable, increased sense of self-worth, a more developed spirituality and heightened appreciation for life.</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607247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Ten ways for anyone to build resilience (continued):</a:t>
            </a:r>
            <a:br>
              <a:rPr lang="en-US" dirty="0"/>
            </a:br>
            <a:endParaRPr lang="en-US" dirty="0"/>
          </a:p>
        </p:txBody>
      </p:sp>
      <p:sp>
        <p:nvSpPr>
          <p:cNvPr id="3" name="Content Placeholder 2"/>
          <p:cNvSpPr>
            <a:spLocks noGrp="1"/>
          </p:cNvSpPr>
          <p:nvPr>
            <p:ph idx="1"/>
          </p:nvPr>
        </p:nvSpPr>
        <p:spPr/>
        <p:txBody>
          <a:bodyPr/>
          <a:lstStyle/>
          <a:p>
            <a:pPr fontAlgn="base"/>
            <a:r>
              <a:rPr lang="en-US" b="1" dirty="0"/>
              <a:t>Nurture a positive view of yourself.</a:t>
            </a:r>
            <a:r>
              <a:rPr lang="en-US" dirty="0"/>
              <a:t> Developing confidence in your ability to solve problems and trusting your instincts helps build resilience.</a:t>
            </a:r>
          </a:p>
          <a:p>
            <a:pPr fontAlgn="base"/>
            <a:r>
              <a:rPr lang="en-US" b="1" dirty="0"/>
              <a:t>Keep things in perspective.</a:t>
            </a:r>
            <a:r>
              <a:rPr lang="en-US" dirty="0"/>
              <a:t> Even when facing very painful events, try to consider the stressful situation in a broader context and keep a long-term perspective. Avoid blowing the event out of proportion.</a:t>
            </a:r>
          </a:p>
          <a:p>
            <a:pPr fontAlgn="base"/>
            <a:r>
              <a:rPr lang="en-US" b="1" dirty="0"/>
              <a:t>Maintain a hopeful outlook.</a:t>
            </a:r>
            <a:r>
              <a:rPr lang="en-US" dirty="0"/>
              <a:t> An optimistic outlook enables you to expect that good things will happen in your life. Try visualizing what you want, rather than worrying about what you fear.</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755795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Ten ways for anyone to build resilience (continued):</a:t>
            </a:r>
            <a:br>
              <a:rPr lang="en-US" dirty="0"/>
            </a:br>
            <a:endParaRPr lang="en-US" dirty="0"/>
          </a:p>
        </p:txBody>
      </p:sp>
      <p:sp>
        <p:nvSpPr>
          <p:cNvPr id="3" name="Content Placeholder 2"/>
          <p:cNvSpPr>
            <a:spLocks noGrp="1"/>
          </p:cNvSpPr>
          <p:nvPr>
            <p:ph idx="1"/>
          </p:nvPr>
        </p:nvSpPr>
        <p:spPr/>
        <p:txBody>
          <a:bodyPr/>
          <a:lstStyle/>
          <a:p>
            <a:pPr fontAlgn="base"/>
            <a:r>
              <a:rPr lang="en-US" b="1" dirty="0"/>
              <a:t>Take care of yourself.</a:t>
            </a:r>
            <a:r>
              <a:rPr lang="en-US" dirty="0"/>
              <a:t> Pay attention to your own needs and feelings. Engage in activities that you enjoy and find relaxing. Exercise regularly. Taking care of yourself helps to keep your mind and body primed to deal with situations that require resilience.</a:t>
            </a:r>
          </a:p>
          <a:p>
            <a:pPr fontAlgn="base"/>
            <a:r>
              <a:rPr lang="en-US" b="1" dirty="0"/>
              <a:t>Additional ways of strengthening resilience may be helpful.</a:t>
            </a:r>
            <a:r>
              <a:rPr lang="en-US" dirty="0"/>
              <a:t> For example, some people write about their deepest thoughts and feelings related to trauma or other stressful events in their life. Meditation and spiritual practices help some people build connections and restore hope.</a:t>
            </a:r>
          </a:p>
          <a:p>
            <a:pPr fontAlgn="base"/>
            <a:r>
              <a:rPr lang="en-US" dirty="0"/>
              <a:t>The key is to identify ways that are likely to work well for you as part of your own personal strategy for fostering resilience.</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33008238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954657"/>
            <a:ext cx="8915400" cy="4956565"/>
          </a:xfrm>
        </p:spPr>
        <p:txBody>
          <a:bodyPr>
            <a:normAutofit/>
          </a:bodyPr>
          <a:lstStyle/>
          <a:p>
            <a:pPr fontAlgn="base"/>
            <a:endParaRPr lang="en-US" dirty="0" smtClean="0"/>
          </a:p>
          <a:p>
            <a:pPr fontAlgn="base"/>
            <a:r>
              <a:rPr lang="en-US" dirty="0" smtClean="0"/>
              <a:t>Resilience </a:t>
            </a:r>
            <a:r>
              <a:rPr lang="en-US" dirty="0"/>
              <a:t>involves </a:t>
            </a:r>
            <a:r>
              <a:rPr lang="en-US" dirty="0" smtClean="0"/>
              <a:t>helping the children to maintaining </a:t>
            </a:r>
            <a:r>
              <a:rPr lang="en-US" dirty="0"/>
              <a:t>flexibility and balance in </a:t>
            </a:r>
            <a:r>
              <a:rPr lang="en-US" dirty="0" smtClean="0"/>
              <a:t>their lives as they </a:t>
            </a:r>
            <a:r>
              <a:rPr lang="en-US" dirty="0"/>
              <a:t>deal with stressful circumstances and traumatic events. This happens in several ways, including:</a:t>
            </a:r>
          </a:p>
          <a:p>
            <a:pPr lvl="1" fontAlgn="base"/>
            <a:r>
              <a:rPr lang="en-US" dirty="0"/>
              <a:t>Letting </a:t>
            </a:r>
            <a:r>
              <a:rPr lang="en-US" dirty="0" smtClean="0"/>
              <a:t>them experience </a:t>
            </a:r>
            <a:r>
              <a:rPr lang="en-US" dirty="0"/>
              <a:t>strong emotions, and also realizing when </a:t>
            </a:r>
            <a:r>
              <a:rPr lang="en-US" dirty="0" smtClean="0"/>
              <a:t>they </a:t>
            </a:r>
            <a:r>
              <a:rPr lang="en-US" dirty="0"/>
              <a:t>may need to avoid experiencing them at times in order to continue functioning.</a:t>
            </a:r>
          </a:p>
          <a:p>
            <a:pPr lvl="1" fontAlgn="base"/>
            <a:r>
              <a:rPr lang="en-US" dirty="0"/>
              <a:t>Stepping forward and </a:t>
            </a:r>
            <a:r>
              <a:rPr lang="en-US" dirty="0" smtClean="0"/>
              <a:t>supporting /encouraging them to take action </a:t>
            </a:r>
            <a:r>
              <a:rPr lang="en-US" dirty="0"/>
              <a:t>to </a:t>
            </a:r>
            <a:r>
              <a:rPr lang="en-US" dirty="0" smtClean="0"/>
              <a:t>process problems; while continuing to encourage them to meet </a:t>
            </a:r>
            <a:r>
              <a:rPr lang="en-US" dirty="0"/>
              <a:t>the </a:t>
            </a:r>
            <a:r>
              <a:rPr lang="en-US" dirty="0" smtClean="0"/>
              <a:t>expectations of </a:t>
            </a:r>
            <a:r>
              <a:rPr lang="en-US" dirty="0"/>
              <a:t>daily living, and also stepping back to rest and </a:t>
            </a:r>
            <a:r>
              <a:rPr lang="en-US" dirty="0" smtClean="0"/>
              <a:t>reenergize.</a:t>
            </a:r>
            <a:endParaRPr lang="en-US" dirty="0"/>
          </a:p>
          <a:p>
            <a:pPr lvl="1" fontAlgn="base"/>
            <a:r>
              <a:rPr lang="en-US" dirty="0"/>
              <a:t>Spending time with </a:t>
            </a:r>
            <a:r>
              <a:rPr lang="en-US" dirty="0" smtClean="0"/>
              <a:t>close friends / loved </a:t>
            </a:r>
            <a:r>
              <a:rPr lang="en-US" dirty="0"/>
              <a:t>ones to gain support and </a:t>
            </a:r>
            <a:r>
              <a:rPr lang="en-US" dirty="0" smtClean="0"/>
              <a:t>encouragement.	</a:t>
            </a:r>
            <a:endParaRPr lang="en-US" dirty="0"/>
          </a:p>
          <a:p>
            <a:pPr lvl="1" fontAlgn="base"/>
            <a:r>
              <a:rPr lang="en-US" dirty="0" smtClean="0"/>
              <a:t>Teaching them reliance on family (foster), friends, and </a:t>
            </a:r>
            <a:r>
              <a:rPr lang="en-US" dirty="0" err="1" smtClean="0"/>
              <a:t>siginificant</a:t>
            </a:r>
            <a:r>
              <a:rPr lang="en-US" dirty="0" smtClean="0"/>
              <a:t> others; while also teaching them self-reliance.  </a:t>
            </a:r>
            <a:endParaRPr lang="en-US" dirty="0"/>
          </a:p>
          <a:p>
            <a:pPr marL="0" indent="0">
              <a:buNone/>
            </a:pP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3905094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750439"/>
            <a:ext cx="8915400" cy="5160783"/>
          </a:xfrm>
        </p:spPr>
        <p:txBody>
          <a:bodyPr>
            <a:normAutofit/>
          </a:bodyPr>
          <a:lstStyle/>
          <a:p>
            <a:pPr algn="ctr"/>
            <a:endParaRPr lang="en-US" sz="8000" dirty="0" smtClean="0"/>
          </a:p>
          <a:p>
            <a:pPr algn="ctr"/>
            <a:r>
              <a:rPr lang="en-US" sz="8000" dirty="0" smtClean="0"/>
              <a:t>RE…what?</a:t>
            </a:r>
          </a:p>
          <a:p>
            <a:pPr marL="0" indent="0" algn="ctr">
              <a:buNone/>
            </a:pPr>
            <a:endParaRPr lang="en-US" sz="8000"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256425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I help my foster child/children to be more resilient?</a:t>
            </a:r>
            <a:endParaRPr lang="en-US" dirty="0"/>
          </a:p>
        </p:txBody>
      </p:sp>
      <p:sp>
        <p:nvSpPr>
          <p:cNvPr id="3" name="Content Placeholder 2"/>
          <p:cNvSpPr>
            <a:spLocks noGrp="1"/>
          </p:cNvSpPr>
          <p:nvPr>
            <p:ph idx="1"/>
          </p:nvPr>
        </p:nvSpPr>
        <p:spPr/>
        <p:txBody>
          <a:bodyPr/>
          <a:lstStyle/>
          <a:p>
            <a:endParaRPr lang="en-US" dirty="0" smtClean="0"/>
          </a:p>
          <a:p>
            <a:r>
              <a:rPr lang="en-US" dirty="0" smtClean="0"/>
              <a:t>As </a:t>
            </a:r>
            <a:r>
              <a:rPr lang="en-US" dirty="0"/>
              <a:t>with any skill, strengthening </a:t>
            </a:r>
            <a:r>
              <a:rPr lang="en-US" dirty="0" smtClean="0"/>
              <a:t>resilience </a:t>
            </a:r>
            <a:r>
              <a:rPr lang="en-US" dirty="0"/>
              <a:t>takes time and effort, but with practice, you can </a:t>
            </a:r>
            <a:r>
              <a:rPr lang="en-US" dirty="0" smtClean="0"/>
              <a:t>help your foster children respond </a:t>
            </a:r>
            <a:r>
              <a:rPr lang="en-US" dirty="0"/>
              <a:t>to adversity more effectively.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3170985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following tips </a:t>
            </a:r>
            <a:r>
              <a:rPr lang="en-US" dirty="0" smtClean="0"/>
              <a:t>can </a:t>
            </a:r>
            <a:r>
              <a:rPr lang="en-US" dirty="0"/>
              <a:t>help </a:t>
            </a:r>
            <a:r>
              <a:rPr lang="en-US" dirty="0" smtClean="0"/>
              <a:t>increase resilience:</a:t>
            </a:r>
            <a:endParaRPr lang="en-US" dirty="0"/>
          </a:p>
        </p:txBody>
      </p:sp>
      <p:sp>
        <p:nvSpPr>
          <p:cNvPr id="3" name="Content Placeholder 2"/>
          <p:cNvSpPr>
            <a:spLocks noGrp="1"/>
          </p:cNvSpPr>
          <p:nvPr>
            <p:ph idx="1"/>
          </p:nvPr>
        </p:nvSpPr>
        <p:spPr/>
        <p:txBody>
          <a:bodyPr/>
          <a:lstStyle/>
          <a:p>
            <a:pPr lvl="0"/>
            <a:r>
              <a:rPr lang="en-US" b="1" i="1" dirty="0"/>
              <a:t>Manage stress.</a:t>
            </a:r>
            <a:r>
              <a:rPr lang="en-US" dirty="0"/>
              <a:t/>
            </a:r>
            <a:br>
              <a:rPr lang="en-US" dirty="0"/>
            </a:br>
            <a:r>
              <a:rPr lang="en-US" dirty="0" smtClean="0"/>
              <a:t>Help them identify their </a:t>
            </a:r>
            <a:r>
              <a:rPr lang="en-US" dirty="0"/>
              <a:t>sources of stress and how </a:t>
            </a:r>
            <a:r>
              <a:rPr lang="en-US" dirty="0" smtClean="0"/>
              <a:t>these sources can affect them. </a:t>
            </a:r>
            <a:r>
              <a:rPr lang="en-US" dirty="0"/>
              <a:t>Once </a:t>
            </a:r>
            <a:r>
              <a:rPr lang="en-US" dirty="0" smtClean="0"/>
              <a:t>they understand </a:t>
            </a:r>
            <a:r>
              <a:rPr lang="en-US" dirty="0"/>
              <a:t>how </a:t>
            </a:r>
            <a:r>
              <a:rPr lang="en-US" dirty="0" smtClean="0"/>
              <a:t>their </a:t>
            </a:r>
            <a:r>
              <a:rPr lang="en-US" dirty="0"/>
              <a:t>behavior changes in response to stress (e.g., your health suffers, you isolate yourself from others), you can </a:t>
            </a:r>
            <a:r>
              <a:rPr lang="en-US" dirty="0" smtClean="0"/>
              <a:t>help them modify </a:t>
            </a:r>
            <a:r>
              <a:rPr lang="en-US" dirty="0"/>
              <a:t>unhealthy or unproductive reactions and develop coping strategies for </a:t>
            </a:r>
            <a:r>
              <a:rPr lang="en-US" dirty="0" smtClean="0"/>
              <a:t>their </a:t>
            </a:r>
            <a:r>
              <a:rPr lang="en-US" dirty="0"/>
              <a:t>vulnerable areas.</a:t>
            </a:r>
          </a:p>
          <a:p>
            <a:pPr marL="0" indent="0">
              <a:buNone/>
            </a:pPr>
            <a:endParaRPr lang="en-US" dirty="0"/>
          </a:p>
          <a:p>
            <a:pPr lvl="0"/>
            <a:r>
              <a:rPr lang="en-US" b="1" i="1" dirty="0" smtClean="0"/>
              <a:t>Help them to examine their </a:t>
            </a:r>
            <a:r>
              <a:rPr lang="en-US" b="1" i="1" dirty="0"/>
              <a:t>thoughts.</a:t>
            </a:r>
            <a:r>
              <a:rPr lang="en-US" dirty="0"/>
              <a:t/>
            </a:r>
            <a:br>
              <a:rPr lang="en-US" dirty="0"/>
            </a:br>
            <a:r>
              <a:rPr lang="en-US" dirty="0"/>
              <a:t>Negative or inaccurate thoughts about ourselves, others, or the future can produce unhelpful emotions and behaviors. Increase </a:t>
            </a:r>
            <a:r>
              <a:rPr lang="en-US" dirty="0" smtClean="0"/>
              <a:t>their awareness </a:t>
            </a:r>
            <a:r>
              <a:rPr lang="en-US" dirty="0"/>
              <a:t>of how </a:t>
            </a:r>
            <a:r>
              <a:rPr lang="en-US" dirty="0" smtClean="0"/>
              <a:t>they interpret </a:t>
            </a:r>
            <a:r>
              <a:rPr lang="en-US" dirty="0"/>
              <a:t>events so </a:t>
            </a:r>
            <a:r>
              <a:rPr lang="en-US" dirty="0" smtClean="0"/>
              <a:t>they can </a:t>
            </a:r>
            <a:r>
              <a:rPr lang="en-US" dirty="0"/>
              <a:t>challenge and alter counterproductive thoughts and develop a more adaptive thinking style.</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3980376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become more resilient (continued): </a:t>
            </a:r>
            <a:endParaRPr lang="en-US" dirty="0"/>
          </a:p>
        </p:txBody>
      </p:sp>
      <p:sp>
        <p:nvSpPr>
          <p:cNvPr id="3" name="Content Placeholder 2"/>
          <p:cNvSpPr>
            <a:spLocks noGrp="1"/>
          </p:cNvSpPr>
          <p:nvPr>
            <p:ph idx="1"/>
          </p:nvPr>
        </p:nvSpPr>
        <p:spPr/>
        <p:txBody>
          <a:bodyPr>
            <a:normAutofit lnSpcReduction="10000"/>
          </a:bodyPr>
          <a:lstStyle/>
          <a:p>
            <a:pPr lvl="0"/>
            <a:r>
              <a:rPr lang="en-US" b="1" i="1" dirty="0"/>
              <a:t>Build a support network.</a:t>
            </a:r>
            <a:r>
              <a:rPr lang="en-US" dirty="0"/>
              <a:t/>
            </a:r>
            <a:br>
              <a:rPr lang="en-US" dirty="0"/>
            </a:br>
            <a:r>
              <a:rPr lang="en-US" dirty="0"/>
              <a:t>Positive social connections provide assistance, guidance, and comfort during difficult times. </a:t>
            </a:r>
            <a:r>
              <a:rPr lang="en-US" dirty="0" smtClean="0"/>
              <a:t>Assist them to strengthen their relationships </a:t>
            </a:r>
            <a:r>
              <a:rPr lang="en-US" dirty="0"/>
              <a:t>with family, friends, and trusted others to form a support network. The quality of these relationships is more important than the quantity.</a:t>
            </a:r>
          </a:p>
          <a:p>
            <a:pPr marL="0" indent="0">
              <a:buNone/>
            </a:pPr>
            <a:r>
              <a:rPr lang="en-US" dirty="0"/>
              <a:t> </a:t>
            </a:r>
          </a:p>
          <a:p>
            <a:pPr lvl="0"/>
            <a:r>
              <a:rPr lang="en-US" b="1" i="1" dirty="0" smtClean="0"/>
              <a:t>Help them to take </a:t>
            </a:r>
            <a:r>
              <a:rPr lang="en-US" b="1" i="1" dirty="0"/>
              <a:t>care of </a:t>
            </a:r>
            <a:r>
              <a:rPr lang="en-US" b="1" i="1" dirty="0" smtClean="0"/>
              <a:t>themselves</a:t>
            </a:r>
            <a:r>
              <a:rPr lang="en-US" dirty="0"/>
              <a:t/>
            </a:r>
            <a:br>
              <a:rPr lang="en-US" dirty="0"/>
            </a:br>
            <a:r>
              <a:rPr lang="en-US" dirty="0"/>
              <a:t>Pay attention to how </a:t>
            </a:r>
            <a:r>
              <a:rPr lang="en-US" dirty="0" smtClean="0"/>
              <a:t>they take </a:t>
            </a:r>
            <a:r>
              <a:rPr lang="en-US" dirty="0"/>
              <a:t>care of </a:t>
            </a:r>
            <a:r>
              <a:rPr lang="en-US" dirty="0" smtClean="0"/>
              <a:t>their physical</a:t>
            </a:r>
            <a:r>
              <a:rPr lang="en-US" dirty="0"/>
              <a:t>, mental, and emotional health, including </a:t>
            </a:r>
            <a:r>
              <a:rPr lang="en-US" dirty="0" smtClean="0"/>
              <a:t>their attitude </a:t>
            </a:r>
            <a:r>
              <a:rPr lang="en-US" dirty="0"/>
              <a:t>toward </a:t>
            </a:r>
            <a:r>
              <a:rPr lang="en-US" dirty="0" smtClean="0"/>
              <a:t>themselves. </a:t>
            </a:r>
            <a:r>
              <a:rPr lang="en-US" dirty="0"/>
              <a:t>Whether it's avoiding health hazards, </a:t>
            </a:r>
            <a:r>
              <a:rPr lang="en-US" dirty="0" smtClean="0"/>
              <a:t>making positive connections/relationships, </a:t>
            </a:r>
            <a:r>
              <a:rPr lang="en-US" dirty="0"/>
              <a:t>or simply being kind to </a:t>
            </a:r>
            <a:r>
              <a:rPr lang="en-US" dirty="0" smtClean="0"/>
              <a:t>themselves, </a:t>
            </a:r>
            <a:r>
              <a:rPr lang="en-US" dirty="0"/>
              <a:t>find ways to </a:t>
            </a:r>
            <a:r>
              <a:rPr lang="en-US" dirty="0" smtClean="0"/>
              <a:t>help them enhance their </a:t>
            </a:r>
            <a:r>
              <a:rPr lang="en-US" dirty="0"/>
              <a:t>self-care in each area of health. No one area is more important than another; strive for balance.</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1962464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become more resilient (continued): </a:t>
            </a:r>
          </a:p>
        </p:txBody>
      </p:sp>
      <p:sp>
        <p:nvSpPr>
          <p:cNvPr id="3" name="Content Placeholder 2"/>
          <p:cNvSpPr>
            <a:spLocks noGrp="1"/>
          </p:cNvSpPr>
          <p:nvPr>
            <p:ph idx="1"/>
          </p:nvPr>
        </p:nvSpPr>
        <p:spPr/>
        <p:txBody>
          <a:bodyPr/>
          <a:lstStyle/>
          <a:p>
            <a:pPr marL="0" lvl="0" indent="0">
              <a:buNone/>
            </a:pPr>
            <a:endParaRPr lang="en-US" b="1" i="1" dirty="0" smtClean="0"/>
          </a:p>
          <a:p>
            <a:r>
              <a:rPr lang="en-US" b="1" i="1" dirty="0" smtClean="0"/>
              <a:t>Encourage them to pursue their goals</a:t>
            </a:r>
            <a:r>
              <a:rPr lang="en-US" b="1" i="1" dirty="0"/>
              <a:t>.</a:t>
            </a:r>
            <a:r>
              <a:rPr lang="en-US" dirty="0"/>
              <a:t/>
            </a:r>
            <a:br>
              <a:rPr lang="en-US" dirty="0"/>
            </a:br>
            <a:endParaRPr lang="en-US" dirty="0" smtClean="0"/>
          </a:p>
          <a:p>
            <a:pPr marL="0" lvl="0" indent="0">
              <a:buNone/>
            </a:pPr>
            <a:r>
              <a:rPr lang="en-US" dirty="0" smtClean="0"/>
              <a:t>Setting </a:t>
            </a:r>
            <a:r>
              <a:rPr lang="en-US" dirty="0"/>
              <a:t>goals provides </a:t>
            </a:r>
            <a:r>
              <a:rPr lang="en-US" dirty="0" smtClean="0"/>
              <a:t>everyone with a purpose </a:t>
            </a:r>
            <a:r>
              <a:rPr lang="en-US" dirty="0"/>
              <a:t>and direction. </a:t>
            </a:r>
            <a:r>
              <a:rPr lang="en-US" dirty="0" smtClean="0"/>
              <a:t>Help them to discover goals that are meaningful / important to them.  When goals are established, they align </a:t>
            </a:r>
            <a:r>
              <a:rPr lang="en-US" dirty="0"/>
              <a:t>with </a:t>
            </a:r>
            <a:r>
              <a:rPr lang="en-US" dirty="0" smtClean="0"/>
              <a:t>strengths and values; therefore their behaviors</a:t>
            </a:r>
            <a:r>
              <a:rPr lang="en-US" dirty="0"/>
              <a:t> </a:t>
            </a:r>
            <a:r>
              <a:rPr lang="en-US" dirty="0" smtClean="0"/>
              <a:t>will  align </a:t>
            </a:r>
            <a:r>
              <a:rPr lang="en-US" dirty="0"/>
              <a:t>with </a:t>
            </a:r>
            <a:r>
              <a:rPr lang="en-US" dirty="0" smtClean="0"/>
              <a:t>their </a:t>
            </a:r>
            <a:r>
              <a:rPr lang="en-US" dirty="0"/>
              <a:t>strengths and </a:t>
            </a:r>
            <a:r>
              <a:rPr lang="en-US" dirty="0" smtClean="0"/>
              <a:t>values.  As a result, they are more likely </a:t>
            </a:r>
            <a:r>
              <a:rPr lang="en-US" dirty="0"/>
              <a:t>to succeed.</a:t>
            </a:r>
          </a:p>
          <a:p>
            <a:pPr marL="0" indent="0">
              <a:buNone/>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1550971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11525" y="1033669"/>
            <a:ext cx="8915400" cy="2100469"/>
          </a:xfrm>
        </p:spPr>
        <p:txBody>
          <a:bodyPr>
            <a:normAutofit/>
          </a:bodyPr>
          <a:lstStyle/>
          <a:p>
            <a:r>
              <a:rPr lang="en-US" dirty="0" smtClean="0">
                <a:latin typeface="Times New Roman" panose="02020603050405020304" pitchFamily="18" charset="0"/>
                <a:cs typeface="Times New Roman" panose="02020603050405020304" pitchFamily="18" charset="0"/>
              </a:rPr>
              <a:t>Help the children in your care to </a:t>
            </a:r>
            <a:r>
              <a:rPr lang="en-US" dirty="0">
                <a:latin typeface="Times New Roman" panose="02020603050405020304" pitchFamily="18" charset="0"/>
                <a:cs typeface="Times New Roman" panose="02020603050405020304" pitchFamily="18" charset="0"/>
              </a:rPr>
              <a:t>understand </a:t>
            </a:r>
            <a:r>
              <a:rPr lang="en-US" dirty="0" smtClean="0">
                <a:latin typeface="Times New Roman" panose="02020603050405020304" pitchFamily="18" charset="0"/>
                <a:cs typeface="Times New Roman" panose="02020603050405020304" pitchFamily="18" charset="0"/>
              </a:rPr>
              <a:t>that mistakes don’t have to be setbacks.</a:t>
            </a:r>
          </a:p>
          <a:p>
            <a:endParaRPr lang="en-US" dirty="0">
              <a:latin typeface="Times New Roman" panose="02020603050405020304" pitchFamily="18" charset="0"/>
              <a:cs typeface="Times New Roman" panose="02020603050405020304" pitchFamily="18" charset="0"/>
            </a:endParaRPr>
          </a:p>
          <a:p>
            <a:pPr lvl="1"/>
            <a:r>
              <a:rPr lang="en-US" sz="1800" dirty="0" smtClean="0">
                <a:latin typeface="Times New Roman" panose="02020603050405020304" pitchFamily="18" charset="0"/>
                <a:cs typeface="Times New Roman" panose="02020603050405020304" pitchFamily="18" charset="0"/>
              </a:rPr>
              <a:t>Mistakes will happen in life; we should utilize them as learning experiences.  We should recognize mistakes for what they are…stepping stones instead of stumbling blocks.  </a:t>
            </a:r>
            <a:endParaRPr lang="en-US" sz="1800" dirty="0">
              <a:latin typeface="Times New Roman" panose="02020603050405020304" pitchFamily="18" charset="0"/>
              <a:cs typeface="Times New Roman" panose="02020603050405020304" pitchFamily="18" charset="0"/>
            </a:endParaRPr>
          </a:p>
        </p:txBody>
      </p:sp>
      <p:pic>
        <p:nvPicPr>
          <p:cNvPr id="1026" name="Picture 2" descr="Image result for picture of mistakes"/>
          <p:cNvPicPr>
            <a:picLocks noChangeAspect="1" noChangeArrowheads="1"/>
          </p:cNvPicPr>
          <p:nvPr/>
        </p:nvPicPr>
        <p:blipFill rotWithShape="1">
          <a:blip r:embed="rId2">
            <a:extLst>
              <a:ext uri="{28A0092B-C50C-407E-A947-70E740481C1C}">
                <a14:useLocalDpi xmlns:a14="http://schemas.microsoft.com/office/drawing/2010/main" val="0"/>
              </a:ext>
            </a:extLst>
          </a:blip>
          <a:srcRect l="9552" t="11412" r="13877" b="11882"/>
          <a:stretch/>
        </p:blipFill>
        <p:spPr bwMode="auto">
          <a:xfrm>
            <a:off x="8077200" y="3485322"/>
            <a:ext cx="2736574" cy="271669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19001321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Discussion: 1</a:t>
            </a:r>
            <a:endParaRPr lang="en-US" dirty="0"/>
          </a:p>
        </p:txBody>
      </p:sp>
      <p:sp>
        <p:nvSpPr>
          <p:cNvPr id="3" name="Content Placeholder 2"/>
          <p:cNvSpPr>
            <a:spLocks noGrp="1"/>
          </p:cNvSpPr>
          <p:nvPr>
            <p:ph idx="1"/>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How would you describe someone who is resilient?</a:t>
            </a:r>
          </a:p>
          <a:p>
            <a:endParaRPr lang="en-US" altLang="en-US" dirty="0">
              <a:latin typeface="Times New Roman" panose="02020603050405020304" pitchFamily="18" charset="0"/>
              <a:ea typeface="ヒラギノ角ゴ Pro W3" pitchFamily="-109" charset="-128"/>
              <a:cs typeface="Times New Roman" panose="02020603050405020304" pitchFamily="18" charset="0"/>
            </a:endParaRPr>
          </a:p>
          <a:p>
            <a:r>
              <a:rPr lang="en-US" altLang="en-US" dirty="0">
                <a:latin typeface="Times New Roman" panose="02020603050405020304" pitchFamily="18" charset="0"/>
                <a:ea typeface="ヒラギノ角ゴ Pro W3" pitchFamily="-109" charset="-128"/>
                <a:cs typeface="Times New Roman" panose="02020603050405020304" pitchFamily="18" charset="0"/>
              </a:rPr>
              <a:t>How do individuals develop resilient qualities?</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12579502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26</a:t>
            </a:fld>
            <a:endParaRPr lang="en-US" dirty="0"/>
          </a:p>
        </p:txBody>
      </p:sp>
      <p:sp>
        <p:nvSpPr>
          <p:cNvPr id="5" name="Title 1"/>
          <p:cNvSpPr>
            <a:spLocks noGrp="1"/>
          </p:cNvSpPr>
          <p:nvPr>
            <p:ph idx="1"/>
          </p:nvPr>
        </p:nvSpPr>
        <p:spPr>
          <a:xfrm>
            <a:off x="2589213" y="709613"/>
            <a:ext cx="8915400" cy="5202237"/>
          </a:xfrm>
        </p:spPr>
        <p:txBody>
          <a:bodyPr/>
          <a:lstStyle/>
          <a:p>
            <a:r>
              <a:rPr lang="en-US" b="1" dirty="0" smtClean="0"/>
              <a:t>What </a:t>
            </a:r>
            <a:r>
              <a:rPr lang="en-US" b="1" dirty="0"/>
              <a:t>is </a:t>
            </a:r>
            <a:r>
              <a:rPr lang="en-US" b="1" dirty="0" err="1" smtClean="0"/>
              <a:t>aresilience</a:t>
            </a:r>
            <a:r>
              <a:rPr lang="en-US" b="1" dirty="0" smtClean="0"/>
              <a:t>?</a:t>
            </a:r>
          </a:p>
          <a:p>
            <a:endParaRPr lang="en-US" b="1" dirty="0"/>
          </a:p>
          <a:p>
            <a:pPr marL="0" indent="0">
              <a:buNone/>
            </a:pPr>
            <a:endParaRPr lang="en-US" dirty="0"/>
          </a:p>
          <a:p>
            <a:r>
              <a:rPr lang="en-US" dirty="0"/>
              <a:t>Resilience is the ability to adjust to circumstances and keep going in the face of adversity, whether it’s a minor hassle or a major life event. Resilience also helps us take on challenges, form stronger relationships, and embrace new experiences. A lack of resilience can lead to anxiety, poor self-care, depression, and risky behaviors, such as substance abuse.</a:t>
            </a:r>
          </a:p>
          <a:p>
            <a:r>
              <a:rPr lang="en-US" b="1" dirty="0"/>
              <a:t>What makes a person resilient?</a:t>
            </a:r>
            <a:endParaRPr lang="en-US" dirty="0"/>
          </a:p>
          <a:p>
            <a:r>
              <a:rPr lang="en-US" dirty="0"/>
              <a:t>A variety of factors are associated with resilience, including healthy relationships, good self-care, and an optimistic outlook. Resilient people use this skill set to respond to problems more effectively and balance life's demands. They're confident in their ability to handle any situation, better able to cope with stress, and more likely to achieve their goals.</a:t>
            </a:r>
          </a:p>
          <a:p>
            <a:endParaRPr lang="en-US" dirty="0"/>
          </a:p>
        </p:txBody>
      </p:sp>
    </p:spTree>
    <p:extLst>
      <p:ext uri="{BB962C8B-B14F-4D97-AF65-F5344CB8AC3E}">
        <p14:creationId xmlns:p14="http://schemas.microsoft.com/office/powerpoint/2010/main" val="552020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6246" y="554743"/>
            <a:ext cx="8911687" cy="1280890"/>
          </a:xfrm>
        </p:spPr>
        <p:txBody>
          <a:bodyPr/>
          <a:lstStyle/>
          <a:p>
            <a:r>
              <a:rPr lang="en-US" altLang="en-US" dirty="0">
                <a:latin typeface="Times New Roman" panose="02020603050405020304" pitchFamily="18" charset="0"/>
                <a:ea typeface="ヒラギノ角ゴ Pro W3" pitchFamily="-109" charset="-128"/>
              </a:rPr>
              <a:t>Why Study Resiliency?</a:t>
            </a:r>
            <a:endParaRPr lang="en-US" dirty="0"/>
          </a:p>
        </p:txBody>
      </p:sp>
      <p:pic>
        <p:nvPicPr>
          <p:cNvPr id="1026" name="Picture 2" descr="Image result for children at the foot of the mountain 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6051" y="1590674"/>
            <a:ext cx="4873349" cy="526732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793542" y="2080591"/>
            <a:ext cx="8915400" cy="3777622"/>
          </a:xfrm>
        </p:spPr>
        <p:txBody>
          <a:bodyPr>
            <a:normAutofit/>
          </a:bodyPr>
          <a:lstStyle/>
          <a:p>
            <a:r>
              <a:rPr lang="en-US" altLang="en-US" sz="2800" dirty="0">
                <a:latin typeface="Times New Roman" panose="02020603050405020304" pitchFamily="18" charset="0"/>
                <a:ea typeface="ヒラギノ角ゴ Pro W3" pitchFamily="-109" charset="-128"/>
              </a:rPr>
              <a:t>Children face adversity and are at risk</a:t>
            </a:r>
          </a:p>
          <a:p>
            <a:r>
              <a:rPr lang="en-US" altLang="en-US" sz="2800" dirty="0">
                <a:latin typeface="Times New Roman" panose="02020603050405020304" pitchFamily="18" charset="0"/>
                <a:ea typeface="ヒラギノ角ゴ Pro W3" pitchFamily="-109" charset="-128"/>
              </a:rPr>
              <a:t>Wide variety of outcomes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38566551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rPr>
              <a:t>Risks </a:t>
            </a:r>
            <a:r>
              <a:rPr lang="en-US" altLang="en-US" dirty="0" smtClean="0">
                <a:latin typeface="Times New Roman" panose="02020603050405020304" pitchFamily="18" charset="0"/>
                <a:ea typeface="ヒラギノ角ゴ Pro W3" pitchFamily="-109" charset="-128"/>
              </a:rPr>
              <a:t>Children Face:</a:t>
            </a:r>
            <a:endParaRPr lang="en-US" dirty="0"/>
          </a:p>
        </p:txBody>
      </p:sp>
      <p:sp>
        <p:nvSpPr>
          <p:cNvPr id="3" name="Content Placeholder 2"/>
          <p:cNvSpPr>
            <a:spLocks noGrp="1"/>
          </p:cNvSpPr>
          <p:nvPr>
            <p:ph idx="1"/>
          </p:nvPr>
        </p:nvSpPr>
        <p:spPr/>
        <p:txBody>
          <a:bodyPr/>
          <a:lstStyle/>
          <a:p>
            <a:r>
              <a:rPr lang="en-US" sz="4000" dirty="0" smtClean="0"/>
              <a:t>Poverty:</a:t>
            </a:r>
          </a:p>
          <a:p>
            <a:endParaRPr lang="en-US" dirty="0"/>
          </a:p>
          <a:p>
            <a:r>
              <a:rPr lang="en-US" dirty="0" smtClean="0"/>
              <a:t>23.6% of children under the age of 18 fell below the poverty line in 2016 (2017, talk </a:t>
            </a:r>
            <a:r>
              <a:rPr lang="en-US" dirty="0"/>
              <a:t>p</a:t>
            </a:r>
            <a:r>
              <a:rPr lang="en-US" dirty="0" smtClean="0"/>
              <a:t>overty.org).  West Virginia ranks 45</a:t>
            </a:r>
            <a:r>
              <a:rPr lang="en-US" baseline="30000" dirty="0" smtClean="0"/>
              <a:t>th</a:t>
            </a:r>
            <a:r>
              <a:rPr lang="en-US" dirty="0" smtClean="0"/>
              <a:t> out of 51.</a:t>
            </a:r>
          </a:p>
          <a:p>
            <a:r>
              <a:rPr lang="en-US" dirty="0" smtClean="0"/>
              <a:t>Every </a:t>
            </a:r>
            <a:r>
              <a:rPr lang="en-US" dirty="0"/>
              <a:t>fifth child (16.1 million) is poor, and every tenth child (7.1 million) is </a:t>
            </a:r>
            <a:r>
              <a:rPr lang="en-US" dirty="0" smtClean="0"/>
              <a:t>extremely </a:t>
            </a:r>
            <a:r>
              <a:rPr lang="en-US" dirty="0"/>
              <a:t>poor. Children are the poorest age group and the younger they </a:t>
            </a:r>
            <a:r>
              <a:rPr lang="en-US" dirty="0" smtClean="0"/>
              <a:t>are </a:t>
            </a:r>
            <a:r>
              <a:rPr lang="en-US" dirty="0"/>
              <a:t>the poorer they are. Every fourth infant, toddler and preschool child (5 </a:t>
            </a:r>
            <a:r>
              <a:rPr lang="en-US" dirty="0" smtClean="0"/>
              <a:t>million</a:t>
            </a:r>
            <a:r>
              <a:rPr lang="en-US" dirty="0"/>
              <a:t>) is poor; 1 in 8 is extremely poor. A majority of our one- and </a:t>
            </a:r>
            <a:r>
              <a:rPr lang="en-US" dirty="0" smtClean="0"/>
              <a:t>two-year-olds </a:t>
            </a:r>
            <a:r>
              <a:rPr lang="en-US" dirty="0"/>
              <a:t>are already children of </a:t>
            </a:r>
            <a:r>
              <a:rPr lang="en-US" dirty="0" smtClean="0"/>
              <a:t>color (2014, State of America’s Children).</a:t>
            </a:r>
          </a:p>
          <a:p>
            <a:pPr marL="0" indent="0">
              <a:buNone/>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9575737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in WV</a:t>
            </a:r>
            <a:endParaRPr lang="en-US" dirty="0"/>
          </a:p>
        </p:txBody>
      </p:sp>
      <p:sp>
        <p:nvSpPr>
          <p:cNvPr id="3" name="Content Placeholder 2"/>
          <p:cNvSpPr>
            <a:spLocks noGrp="1"/>
          </p:cNvSpPr>
          <p:nvPr>
            <p:ph idx="1"/>
          </p:nvPr>
        </p:nvSpPr>
        <p:spPr/>
        <p:txBody>
          <a:bodyPr>
            <a:normAutofit/>
          </a:bodyPr>
          <a:lstStyle/>
          <a:p>
            <a:r>
              <a:rPr lang="en-US" dirty="0"/>
              <a:t>Disconnected </a:t>
            </a:r>
            <a:r>
              <a:rPr lang="en-US" dirty="0" smtClean="0"/>
              <a:t>Youth:  19.0% of youth ages 18 to 24 without high school degrees who were not in school or working (2015).  Ranked 48</a:t>
            </a:r>
            <a:r>
              <a:rPr lang="en-US" baseline="30000" dirty="0" smtClean="0"/>
              <a:t>th.</a:t>
            </a:r>
          </a:p>
          <a:p>
            <a:r>
              <a:rPr lang="en-US" dirty="0"/>
              <a:t>Children </a:t>
            </a:r>
            <a:r>
              <a:rPr lang="en-US" dirty="0" smtClean="0"/>
              <a:t>living in foster care:  for every 1,000 children under age 18 (2015); West Virginia ranked 50</a:t>
            </a:r>
            <a:r>
              <a:rPr lang="en-US" baseline="30000" dirty="0" smtClean="0"/>
              <a:t>th</a:t>
            </a:r>
            <a:r>
              <a:rPr lang="en-US" dirty="0"/>
              <a:t> </a:t>
            </a:r>
            <a:r>
              <a:rPr lang="en-US" dirty="0" smtClean="0"/>
              <a:t>(2015).</a:t>
            </a:r>
          </a:p>
          <a:p>
            <a:r>
              <a:rPr lang="en-US" dirty="0"/>
              <a:t>Hunger and Food </a:t>
            </a:r>
            <a:r>
              <a:rPr lang="en-US" dirty="0" smtClean="0"/>
              <a:t>Insecurity:  West Virginia has 14.9% of households who were food insecure on average from 2014 to 2016; therefore, at some point during the year, they experienced difficulty providing enough food due to a lack of money or resources (2017).  West Virginia ranked 41</a:t>
            </a:r>
            <a:r>
              <a:rPr lang="en-US" baseline="30000" dirty="0" smtClean="0"/>
              <a:t>st</a:t>
            </a:r>
            <a:r>
              <a:rPr lang="en-US" dirty="0" smtClean="0"/>
              <a:t> nationally.</a:t>
            </a:r>
          </a:p>
          <a:p>
            <a:r>
              <a:rPr lang="en-US" dirty="0"/>
              <a:t>West Virginia leads the nation in children removed from the home and 48th in children in congregate care. </a:t>
            </a:r>
            <a:r>
              <a:rPr lang="en-US" dirty="0" smtClean="0"/>
              <a:t>The children coming </a:t>
            </a:r>
            <a:r>
              <a:rPr lang="en-US" dirty="0"/>
              <a:t>into the system are younger with more complex physical and behavioral issues.</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4217878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5972222"/>
          </a:xfrm>
        </p:spPr>
        <p:txBody>
          <a:bodyPr>
            <a:normAutofit/>
          </a:bodyPr>
          <a:lstStyle/>
          <a:p>
            <a:r>
              <a:rPr lang="en-US" altLang="en-US" dirty="0">
                <a:latin typeface="Times New Roman" panose="02020603050405020304" pitchFamily="18" charset="0"/>
                <a:ea typeface="ヒラギノ角ゴ Pro W3" pitchFamily="-109" charset="-128"/>
              </a:rPr>
              <a:t>Why </a:t>
            </a:r>
            <a:r>
              <a:rPr lang="en-US" altLang="en-US" dirty="0" smtClean="0">
                <a:latin typeface="Times New Roman" panose="02020603050405020304" pitchFamily="18" charset="0"/>
                <a:ea typeface="ヒラギノ角ゴ Pro W3" pitchFamily="-109" charset="-128"/>
              </a:rPr>
              <a:t>Are We Studying </a:t>
            </a:r>
            <a:r>
              <a:rPr lang="en-US" altLang="en-US" dirty="0">
                <a:latin typeface="Times New Roman" panose="02020603050405020304" pitchFamily="18" charset="0"/>
                <a:ea typeface="ヒラギノ角ゴ Pro W3" pitchFamily="-109" charset="-128"/>
              </a:rPr>
              <a:t>Resiliency</a:t>
            </a:r>
            <a:r>
              <a:rPr lang="en-US" altLang="en-US" dirty="0" smtClean="0">
                <a:latin typeface="Times New Roman" panose="02020603050405020304" pitchFamily="18" charset="0"/>
                <a:ea typeface="ヒラギノ角ゴ Pro W3" pitchFamily="-109" charset="-128"/>
              </a:rPr>
              <a:t>?</a:t>
            </a:r>
            <a:br>
              <a:rPr lang="en-US" altLang="en-US" dirty="0" smtClean="0">
                <a:latin typeface="Times New Roman" panose="02020603050405020304" pitchFamily="18" charset="0"/>
                <a:ea typeface="ヒラギノ角ゴ Pro W3" pitchFamily="-109" charset="-128"/>
              </a:rPr>
            </a:br>
            <a:r>
              <a:rPr lang="en-US" altLang="en-US" dirty="0" smtClean="0">
                <a:latin typeface="Times New Roman" panose="02020603050405020304" pitchFamily="18" charset="0"/>
                <a:ea typeface="ヒラギノ角ゴ Pro W3" pitchFamily="-109" charset="-128"/>
              </a:rPr>
              <a:t/>
            </a:r>
            <a:br>
              <a:rPr lang="en-US" altLang="en-US" dirty="0" smtClean="0">
                <a:latin typeface="Times New Roman" panose="02020603050405020304" pitchFamily="18" charset="0"/>
                <a:ea typeface="ヒラギノ角ゴ Pro W3" pitchFamily="-109" charset="-128"/>
              </a:rPr>
            </a:br>
            <a:r>
              <a:rPr lang="en-US" dirty="0">
                <a:solidFill>
                  <a:schemeClr val="tx1"/>
                </a:solidFill>
                <a:latin typeface="Times New Roman" panose="02020603050405020304" pitchFamily="18" charset="0"/>
                <a:cs typeface="Times New Roman" panose="02020603050405020304" pitchFamily="18" charset="0"/>
              </a:rPr>
              <a:t>Resilience is what gives people the psychological strength to cope with stress and hardship. It is the mental reservoir of strength that people are able to call on in times of need to carry them through without falling apart. Psychologists believe that resilient individuals are better able to handle such adversity and rebuild their lives after a catastrophe.</a:t>
            </a:r>
          </a:p>
        </p:txBody>
      </p:sp>
      <p:sp>
        <p:nvSpPr>
          <p:cNvPr id="3" name="Slide Number Placeholder 2"/>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5191290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Impact of Addiction:</a:t>
            </a:r>
            <a:endParaRPr lang="en-US" dirty="0"/>
          </a:p>
        </p:txBody>
      </p:sp>
      <p:sp>
        <p:nvSpPr>
          <p:cNvPr id="3" name="Content Placeholder 2"/>
          <p:cNvSpPr>
            <a:spLocks noGrp="1"/>
          </p:cNvSpPr>
          <p:nvPr>
            <p:ph idx="1"/>
          </p:nvPr>
        </p:nvSpPr>
        <p:spPr>
          <a:xfrm>
            <a:off x="2589212" y="1484243"/>
            <a:ext cx="8915400" cy="4426979"/>
          </a:xfrm>
        </p:spPr>
        <p:txBody>
          <a:bodyPr>
            <a:normAutofit/>
          </a:bodyPr>
          <a:lstStyle/>
          <a:p>
            <a:pPr marL="0" indent="0">
              <a:buNone/>
            </a:pPr>
            <a:endParaRPr lang="en-US" dirty="0" smtClean="0"/>
          </a:p>
          <a:p>
            <a:r>
              <a:rPr lang="en-US" dirty="0" smtClean="0"/>
              <a:t>Addiction </a:t>
            </a:r>
            <a:r>
              <a:rPr lang="en-US" dirty="0"/>
              <a:t>is a chronic and relapsing brain disease that takes over people’s lives. The inherent craving for the drug makes them slaves to their substance use disorder. Addiction doesn’t spare parents whose children need them.</a:t>
            </a:r>
            <a:endParaRPr lang="en-US" dirty="0" smtClean="0"/>
          </a:p>
          <a:p>
            <a:r>
              <a:rPr lang="en-US" dirty="0" smtClean="0"/>
              <a:t>Following </a:t>
            </a:r>
            <a:r>
              <a:rPr lang="en-US" dirty="0"/>
              <a:t>a steady decline, the U.S. foster care system has seen a sudden spike in </a:t>
            </a:r>
            <a:r>
              <a:rPr lang="en-US" dirty="0" smtClean="0"/>
              <a:t>admissions…credited by the increasing addiction crisis existing nationally.  Parental </a:t>
            </a:r>
            <a:r>
              <a:rPr lang="en-US" dirty="0"/>
              <a:t>substance abuse is a driving factor in the influx of children into the system.</a:t>
            </a:r>
          </a:p>
          <a:p>
            <a:r>
              <a:rPr lang="en-US" dirty="0"/>
              <a:t>West Virginia’s Department of Health &amp; Human Resources reported a 24 percent increase in children admitted to foster care as a result of parental opioid use disorder from 2012 to 2016</a:t>
            </a:r>
            <a:r>
              <a:rPr lang="en-US" dirty="0" smtClean="0"/>
              <a:t>.</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1559419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0522" y="461253"/>
            <a:ext cx="8911687" cy="1280890"/>
          </a:xfrm>
        </p:spPr>
        <p:txBody>
          <a:bodyPr/>
          <a:lstStyle/>
          <a:p>
            <a:r>
              <a:rPr lang="en-US" dirty="0">
                <a:latin typeface="Times New Roman"/>
                <a:cs typeface="Times New Roman"/>
              </a:rPr>
              <a:t>Making</a:t>
            </a:r>
            <a:r>
              <a:rPr lang="en-US" dirty="0">
                <a:latin typeface="Times New Roman"/>
              </a:rPr>
              <a:t> a Difference…</a:t>
            </a:r>
            <a:endParaRPr lang="en-US" dirty="0"/>
          </a:p>
        </p:txBody>
      </p:sp>
      <p:pic>
        <p:nvPicPr>
          <p:cNvPr id="2050" name="Picture 2" descr="Image result for photo of children receiving hand u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2017" y="1592578"/>
            <a:ext cx="5824331" cy="521469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47769" y="1742143"/>
            <a:ext cx="5222944" cy="5065126"/>
          </a:xfrm>
        </p:spPr>
        <p:txBody>
          <a:bodyPr>
            <a:normAutofit/>
          </a:bodyPr>
          <a:lstStyle/>
          <a:p>
            <a:r>
              <a:rPr lang="en-US" altLang="en-US" sz="3200" dirty="0">
                <a:latin typeface="Times New Roman" panose="02020603050405020304" pitchFamily="18" charset="0"/>
                <a:ea typeface="ヒラギノ角ゴ Pro W3" pitchFamily="-109" charset="-128"/>
              </a:rPr>
              <a:t>“Shifting the balance or tipping the scales from vulnerability to resilience may happen as a result of one person or one opportunity.”  </a:t>
            </a:r>
          </a:p>
          <a:p>
            <a:endParaRPr lang="en-US" altLang="en-US" sz="3200" dirty="0" smtClean="0">
              <a:latin typeface="Times New Roman" panose="02020603050405020304" pitchFamily="18" charset="0"/>
              <a:ea typeface="ヒラギノ角ゴ Pro W3" pitchFamily="-109" charset="-128"/>
            </a:endParaRPr>
          </a:p>
          <a:p>
            <a:endParaRPr lang="en-US" altLang="en-US" sz="3200" dirty="0">
              <a:latin typeface="Times New Roman" panose="02020603050405020304" pitchFamily="18" charset="0"/>
              <a:ea typeface="ヒラギノ角ゴ Pro W3" pitchFamily="-109" charset="-128"/>
            </a:endParaRPr>
          </a:p>
          <a:p>
            <a:pPr marL="0" indent="0">
              <a:buNone/>
            </a:pPr>
            <a:r>
              <a:rPr lang="en-US" altLang="en-US" sz="3200" dirty="0" smtClean="0">
                <a:latin typeface="Times New Roman" panose="02020603050405020304" pitchFamily="18" charset="0"/>
                <a:ea typeface="ヒラギノ角ゴ Pro W3" pitchFamily="-109" charset="-128"/>
              </a:rPr>
              <a:t>						F</a:t>
            </a:r>
            <a:r>
              <a:rPr lang="en-US" altLang="en-US" sz="3200" dirty="0">
                <a:latin typeface="Times New Roman" panose="02020603050405020304" pitchFamily="18" charset="0"/>
                <a:ea typeface="ヒラギノ角ゴ Pro W3" pitchFamily="-109" charset="-128"/>
              </a:rPr>
              <a:t>. </a:t>
            </a:r>
            <a:r>
              <a:rPr lang="en-US" altLang="en-US" sz="3200" dirty="0" err="1">
                <a:latin typeface="Times New Roman" panose="02020603050405020304" pitchFamily="18" charset="0"/>
                <a:ea typeface="ヒラギノ角ゴ Pro W3" pitchFamily="-109" charset="-128"/>
              </a:rPr>
              <a:t>Benard</a:t>
            </a:r>
            <a:endParaRPr lang="en-US" altLang="en-US" sz="3200" dirty="0">
              <a:latin typeface="Times New Roman" panose="02020603050405020304" pitchFamily="18" charset="0"/>
              <a:ea typeface="ヒラギノ角ゴ Pro W3" pitchFamily="-109" charset="-128"/>
            </a:endParaRPr>
          </a:p>
          <a:p>
            <a:endParaRPr lang="en-US" sz="32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30649632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the purpose of this training, we will focus on:  </a:t>
            </a:r>
            <a:r>
              <a:rPr lang="en-US" altLang="en-US" dirty="0">
                <a:latin typeface="Times New Roman" panose="02020603050405020304" pitchFamily="18" charset="0"/>
                <a:ea typeface="ヒラギノ角ゴ Pro W3" pitchFamily="-109" charset="-128"/>
                <a:cs typeface="Times New Roman" panose="02020603050405020304" pitchFamily="18" charset="0"/>
              </a:rPr>
              <a:t>Developmental Assets </a:t>
            </a:r>
            <a:r>
              <a:rPr lang="en-US" altLang="en-US" sz="1600" dirty="0">
                <a:latin typeface="Times New Roman" panose="02020603050405020304" pitchFamily="18" charset="0"/>
                <a:ea typeface="ヒラギノ角ゴ Pro W3" pitchFamily="-109" charset="-128"/>
                <a:cs typeface="Times New Roman" panose="02020603050405020304" pitchFamily="18" charset="0"/>
              </a:rPr>
              <a:t>(ages 12-18) </a:t>
            </a:r>
            <a:endParaRPr lang="en-US" dirty="0"/>
          </a:p>
        </p:txBody>
      </p:sp>
      <p:sp>
        <p:nvSpPr>
          <p:cNvPr id="3" name="Content Placeholder 2"/>
          <p:cNvSpPr>
            <a:spLocks noGrp="1"/>
          </p:cNvSpPr>
          <p:nvPr>
            <p:ph idx="1"/>
          </p:nvPr>
        </p:nvSpPr>
        <p:spPr>
          <a:xfrm>
            <a:off x="2589212" y="2133599"/>
            <a:ext cx="8915400" cy="4522839"/>
          </a:xfrm>
        </p:spPr>
        <p:txBody>
          <a:bodyPr>
            <a:normAutofit fontScale="85000" lnSpcReduction="20000"/>
          </a:bodyPr>
          <a:lstStyle/>
          <a:p>
            <a:pPr>
              <a:buFont typeface="Wingdings 2" panose="05020102010507070707" pitchFamily="18" charset="2"/>
              <a:buNone/>
            </a:pPr>
            <a:r>
              <a:rPr lang="en-US" altLang="en-US" sz="2400" dirty="0">
                <a:latin typeface="Times New Roman" panose="02020603050405020304" pitchFamily="18" charset="0"/>
                <a:ea typeface="ヒラギノ角ゴ Pro W3" pitchFamily="-109" charset="-128"/>
                <a:cs typeface="Times New Roman" panose="02020603050405020304" pitchFamily="18" charset="0"/>
              </a:rPr>
              <a:t>External Assets</a:t>
            </a:r>
          </a:p>
          <a:p>
            <a:r>
              <a:rPr lang="en-US" altLang="en-US" sz="2400" dirty="0">
                <a:latin typeface="Times New Roman" panose="02020603050405020304" pitchFamily="18" charset="0"/>
                <a:ea typeface="ヒラギノ角ゴ Pro W3" pitchFamily="-109" charset="-128"/>
                <a:cs typeface="Times New Roman" panose="02020603050405020304" pitchFamily="18" charset="0"/>
              </a:rPr>
              <a:t>Support:</a:t>
            </a:r>
          </a:p>
          <a:p>
            <a:pPr lvl="1"/>
            <a:r>
              <a:rPr lang="en-US" altLang="en-US" sz="2000" dirty="0" smtClean="0">
                <a:latin typeface="Times New Roman" panose="02020603050405020304" pitchFamily="18" charset="0"/>
                <a:ea typeface="ヒラギノ角ゴ Pro W3" pitchFamily="-109" charset="-128"/>
                <a:cs typeface="Times New Roman" panose="02020603050405020304" pitchFamily="18" charset="0"/>
              </a:rPr>
              <a:t>(Foster) Family </a:t>
            </a:r>
            <a:r>
              <a:rPr lang="en-US" altLang="en-US" sz="2000" dirty="0">
                <a:latin typeface="Times New Roman" panose="02020603050405020304" pitchFamily="18" charset="0"/>
                <a:ea typeface="ヒラギノ角ゴ Pro W3" pitchFamily="-109" charset="-128"/>
                <a:cs typeface="Times New Roman" panose="02020603050405020304" pitchFamily="18" charset="0"/>
              </a:rPr>
              <a:t>Support</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Positive Family Communication</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Other Adult Relationships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Caring Neighborhood</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Caring School Climate </a:t>
            </a:r>
          </a:p>
          <a:p>
            <a:pPr lvl="1"/>
            <a:r>
              <a:rPr lang="en-US" altLang="en-US" sz="2000" dirty="0" smtClean="0">
                <a:latin typeface="Times New Roman" panose="02020603050405020304" pitchFamily="18" charset="0"/>
                <a:ea typeface="ヒラギノ角ゴ Pro W3" pitchFamily="-109" charset="-128"/>
                <a:cs typeface="Times New Roman" panose="02020603050405020304" pitchFamily="18" charset="0"/>
              </a:rPr>
              <a:t>(Foster) Parent </a:t>
            </a:r>
            <a:r>
              <a:rPr lang="en-US" altLang="en-US" sz="2000" dirty="0">
                <a:latin typeface="Times New Roman" panose="02020603050405020304" pitchFamily="18" charset="0"/>
                <a:ea typeface="ヒラギノ角ゴ Pro W3" pitchFamily="-109" charset="-128"/>
                <a:cs typeface="Times New Roman" panose="02020603050405020304" pitchFamily="18" charset="0"/>
              </a:rPr>
              <a:t>Involvement in Schooling</a:t>
            </a:r>
          </a:p>
          <a:p>
            <a:r>
              <a:rPr lang="en-US" altLang="en-US" sz="2400" dirty="0">
                <a:latin typeface="Times New Roman" panose="02020603050405020304" pitchFamily="18" charset="0"/>
                <a:ea typeface="ヒラギノ角ゴ Pro W3" pitchFamily="-109" charset="-128"/>
                <a:cs typeface="Times New Roman" panose="02020603050405020304" pitchFamily="18" charset="0"/>
              </a:rPr>
              <a:t>Empowerment</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Community Values Youth</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Youth as Resources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Service to Others </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Safety</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22303448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Developmental Assets </a:t>
            </a:r>
            <a:r>
              <a:rPr lang="en-US" altLang="en-US" sz="1200" dirty="0">
                <a:latin typeface="Times New Roman" panose="02020603050405020304" pitchFamily="18" charset="0"/>
                <a:ea typeface="ヒラギノ角ゴ Pro W3" pitchFamily="-109" charset="-128"/>
                <a:cs typeface="Times New Roman" panose="02020603050405020304" pitchFamily="18" charset="0"/>
              </a:rPr>
              <a:t>(ages 12-18, cont.)</a:t>
            </a:r>
            <a:endParaRPr lang="en-US" dirty="0"/>
          </a:p>
        </p:txBody>
      </p:sp>
      <p:sp>
        <p:nvSpPr>
          <p:cNvPr id="3" name="Content Placeholder 2"/>
          <p:cNvSpPr>
            <a:spLocks noGrp="1"/>
          </p:cNvSpPr>
          <p:nvPr>
            <p:ph idx="1"/>
          </p:nvPr>
        </p:nvSpPr>
        <p:spPr>
          <a:xfrm>
            <a:off x="2589212" y="1671484"/>
            <a:ext cx="8915400" cy="4807974"/>
          </a:xfrm>
        </p:spPr>
        <p:txBody>
          <a:bodyPr>
            <a:normAutofit fontScale="92500" lnSpcReduction="20000"/>
          </a:bodyPr>
          <a:lstStyle/>
          <a:p>
            <a:pPr>
              <a:buFont typeface="Wingdings 2" panose="05020102010507070707" pitchFamily="18" charset="2"/>
              <a:buNone/>
            </a:pPr>
            <a:r>
              <a:rPr lang="en-US" altLang="en-US" sz="2400" dirty="0">
                <a:latin typeface="Times New Roman" panose="02020603050405020304" pitchFamily="18" charset="0"/>
                <a:ea typeface="ヒラギノ角ゴ Pro W3" pitchFamily="-109" charset="-128"/>
                <a:cs typeface="Times New Roman" panose="02020603050405020304" pitchFamily="18" charset="0"/>
              </a:rPr>
              <a:t>External Assets</a:t>
            </a:r>
          </a:p>
          <a:p>
            <a:r>
              <a:rPr lang="en-US" altLang="en-US" sz="2400" dirty="0">
                <a:latin typeface="Times New Roman" panose="02020603050405020304" pitchFamily="18" charset="0"/>
                <a:ea typeface="ヒラギノ角ゴ Pro W3" pitchFamily="-109" charset="-128"/>
                <a:cs typeface="Times New Roman" panose="02020603050405020304" pitchFamily="18" charset="0"/>
              </a:rPr>
              <a:t>Boundaries &amp; Expectations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Family Boundaries </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School Boundaries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Neighborhood Boundaries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Adult Role Models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Positive Peer Influence</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High Expectations </a:t>
            </a:r>
          </a:p>
          <a:p>
            <a:r>
              <a:rPr lang="en-US" altLang="en-US" sz="2400" dirty="0">
                <a:latin typeface="Times New Roman" panose="02020603050405020304" pitchFamily="18" charset="0"/>
                <a:ea typeface="ヒラギノ角ゴ Pro W3" pitchFamily="-109" charset="-128"/>
                <a:cs typeface="Times New Roman" panose="02020603050405020304" pitchFamily="18" charset="0"/>
              </a:rPr>
              <a:t>Constructive Use of Time</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Creative Activities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Youth Programs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Religious Community</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Time at Home</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13005180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Developmental Assets </a:t>
            </a:r>
            <a:r>
              <a:rPr lang="en-US" altLang="en-US" sz="1200" dirty="0">
                <a:latin typeface="Times New Roman" panose="02020603050405020304" pitchFamily="18" charset="0"/>
                <a:ea typeface="ヒラギノ角ゴ Pro W3" pitchFamily="-109" charset="-128"/>
                <a:cs typeface="Times New Roman" panose="02020603050405020304" pitchFamily="18" charset="0"/>
              </a:rPr>
              <a:t>(ages 12-18, cont.)</a:t>
            </a:r>
            <a:endParaRPr lang="en-US" dirty="0"/>
          </a:p>
        </p:txBody>
      </p:sp>
      <p:sp>
        <p:nvSpPr>
          <p:cNvPr id="3" name="Content Placeholder 2"/>
          <p:cNvSpPr>
            <a:spLocks noGrp="1"/>
          </p:cNvSpPr>
          <p:nvPr>
            <p:ph idx="1"/>
          </p:nvPr>
        </p:nvSpPr>
        <p:spPr>
          <a:xfrm>
            <a:off x="2589212" y="1582994"/>
            <a:ext cx="8915400" cy="4955458"/>
          </a:xfrm>
        </p:spPr>
        <p:txBody>
          <a:bodyPr>
            <a:normAutofit fontScale="85000" lnSpcReduction="20000"/>
          </a:bodyPr>
          <a:lstStyle/>
          <a:p>
            <a:pPr>
              <a:buFont typeface="Wingdings 2" panose="05020102010507070707" pitchFamily="18" charset="2"/>
              <a:buNone/>
            </a:pPr>
            <a:r>
              <a:rPr lang="en-US" altLang="en-US" sz="2400" dirty="0">
                <a:latin typeface="Times New Roman" panose="02020603050405020304" pitchFamily="18" charset="0"/>
                <a:ea typeface="ヒラギノ角ゴ Pro W3" pitchFamily="-109" charset="-128"/>
                <a:cs typeface="Times New Roman" panose="02020603050405020304" pitchFamily="18" charset="0"/>
              </a:rPr>
              <a:t>Internal Assets</a:t>
            </a:r>
          </a:p>
          <a:p>
            <a:r>
              <a:rPr lang="en-US" altLang="en-US" sz="2400" dirty="0">
                <a:latin typeface="Times New Roman" panose="02020603050405020304" pitchFamily="18" charset="0"/>
                <a:ea typeface="ヒラギノ角ゴ Pro W3" pitchFamily="-109" charset="-128"/>
                <a:cs typeface="Times New Roman" panose="02020603050405020304" pitchFamily="18" charset="0"/>
              </a:rPr>
              <a:t>Commitment to Learning</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Achievement Motivation</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School Engagement</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Homework</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Bonding to School</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Reading for Pleasure</a:t>
            </a:r>
          </a:p>
          <a:p>
            <a:r>
              <a:rPr lang="en-US" altLang="en-US" sz="2200" dirty="0">
                <a:latin typeface="Times New Roman" panose="02020603050405020304" pitchFamily="18" charset="0"/>
                <a:ea typeface="ヒラギノ角ゴ Pro W3" pitchFamily="-109" charset="-128"/>
                <a:cs typeface="Times New Roman" panose="02020603050405020304" pitchFamily="18" charset="0"/>
              </a:rPr>
              <a:t>Positive Values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Caring</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Equality and Social Justice</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Integrity</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Honesty</a:t>
            </a:r>
            <a:endParaRPr lang="en-US" altLang="en-US" dirty="0">
              <a:latin typeface="Times New Roman" panose="02020603050405020304" pitchFamily="18" charset="0"/>
              <a:ea typeface="ヒラギノ角ゴ Pro W3" pitchFamily="-109" charset="-128"/>
              <a:cs typeface="Times New Roman" panose="02020603050405020304" pitchFamily="18" charset="0"/>
            </a:endParaRP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Responsibility</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Restraint</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val="8717890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Developmental Assets </a:t>
            </a:r>
            <a:r>
              <a:rPr lang="en-US" altLang="en-US" sz="1200" dirty="0">
                <a:latin typeface="Times New Roman" panose="02020603050405020304" pitchFamily="18" charset="0"/>
                <a:ea typeface="ヒラギノ角ゴ Pro W3" pitchFamily="-109" charset="-128"/>
                <a:cs typeface="Times New Roman" panose="02020603050405020304" pitchFamily="18" charset="0"/>
              </a:rPr>
              <a:t>(ages 12-18, cont.)</a:t>
            </a:r>
            <a:endParaRPr lang="en-US" dirty="0"/>
          </a:p>
        </p:txBody>
      </p:sp>
      <p:sp>
        <p:nvSpPr>
          <p:cNvPr id="3" name="Content Placeholder 2"/>
          <p:cNvSpPr>
            <a:spLocks noGrp="1"/>
          </p:cNvSpPr>
          <p:nvPr>
            <p:ph idx="1"/>
          </p:nvPr>
        </p:nvSpPr>
        <p:spPr>
          <a:xfrm>
            <a:off x="2487561" y="1607573"/>
            <a:ext cx="9017051" cy="4748981"/>
          </a:xfrm>
        </p:spPr>
        <p:txBody>
          <a:bodyPr>
            <a:normAutofit fontScale="92500" lnSpcReduction="10000"/>
          </a:bodyPr>
          <a:lstStyle/>
          <a:p>
            <a:pPr>
              <a:buFont typeface="Wingdings 2" panose="05020102010507070707" pitchFamily="18" charset="2"/>
              <a:buNone/>
            </a:pPr>
            <a:r>
              <a:rPr lang="en-US" altLang="en-US" sz="2400" dirty="0">
                <a:latin typeface="Times New Roman" panose="02020603050405020304" pitchFamily="18" charset="0"/>
                <a:ea typeface="ヒラギノ角ゴ Pro W3" pitchFamily="-109" charset="-128"/>
                <a:cs typeface="Times New Roman" panose="02020603050405020304" pitchFamily="18" charset="0"/>
              </a:rPr>
              <a:t>Internal Assets</a:t>
            </a:r>
          </a:p>
          <a:p>
            <a:r>
              <a:rPr lang="en-US" altLang="en-US" sz="2400" dirty="0">
                <a:latin typeface="Times New Roman" panose="02020603050405020304" pitchFamily="18" charset="0"/>
                <a:ea typeface="ヒラギノ角ゴ Pro W3" pitchFamily="-109" charset="-128"/>
                <a:cs typeface="Times New Roman" panose="02020603050405020304" pitchFamily="18" charset="0"/>
              </a:rPr>
              <a:t>Social Competencies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Planning and Decision Making</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Interpersonal Competence</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Cultural Competence</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Resistance Skills</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Peaceful Conflict Resolution</a:t>
            </a:r>
          </a:p>
          <a:p>
            <a:r>
              <a:rPr lang="en-US" altLang="en-US" sz="2200" dirty="0">
                <a:latin typeface="Times New Roman" panose="02020603050405020304" pitchFamily="18" charset="0"/>
                <a:ea typeface="ヒラギノ角ゴ Pro W3" pitchFamily="-109" charset="-128"/>
                <a:cs typeface="Times New Roman" panose="02020603050405020304" pitchFamily="18" charset="0"/>
              </a:rPr>
              <a:t>Positive Identity</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Personal Power</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Self-esteem</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Sense of Purpose</a:t>
            </a:r>
          </a:p>
          <a:p>
            <a:pPr lvl="1"/>
            <a:r>
              <a:rPr lang="en-US" altLang="en-US" sz="2000" dirty="0">
                <a:latin typeface="Times New Roman" panose="02020603050405020304" pitchFamily="18" charset="0"/>
                <a:ea typeface="ヒラギノ角ゴ Pro W3" pitchFamily="-109" charset="-128"/>
                <a:cs typeface="Times New Roman" panose="02020603050405020304" pitchFamily="18" charset="0"/>
              </a:rPr>
              <a:t>Positive View of Personal Future</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val="31545900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157316"/>
            <a:ext cx="8911687" cy="1747684"/>
          </a:xfrm>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Discussion: </a:t>
            </a:r>
            <a:r>
              <a:rPr lang="en-US" altLang="en-US" dirty="0" smtClean="0">
                <a:latin typeface="Times New Roman" panose="02020603050405020304" pitchFamily="18" charset="0"/>
                <a:ea typeface="ヒラギノ角ゴ Pro W3" pitchFamily="-109" charset="-128"/>
                <a:cs typeface="Times New Roman" panose="02020603050405020304" pitchFamily="18" charset="0"/>
              </a:rPr>
              <a:t>2</a:t>
            </a:r>
            <a:br>
              <a:rPr lang="en-US" altLang="en-US" dirty="0" smtClean="0">
                <a:latin typeface="Times New Roman" panose="02020603050405020304" pitchFamily="18" charset="0"/>
                <a:ea typeface="ヒラギノ角ゴ Pro W3" pitchFamily="-109" charset="-128"/>
                <a:cs typeface="Times New Roman" panose="02020603050405020304" pitchFamily="18" charset="0"/>
              </a:rPr>
            </a:br>
            <a:r>
              <a:rPr lang="en-US" altLang="en-US" dirty="0">
                <a:solidFill>
                  <a:srgbClr val="0484A9"/>
                </a:solidFill>
              </a:rPr>
              <a:t>Internal Developmental Assets</a:t>
            </a:r>
            <a:br>
              <a:rPr lang="en-US" altLang="en-US" dirty="0">
                <a:solidFill>
                  <a:srgbClr val="0484A9"/>
                </a:solidFill>
              </a:rPr>
            </a:b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ü"/>
            </a:pPr>
            <a:r>
              <a:rPr lang="en-US" altLang="en-US" dirty="0">
                <a:latin typeface="Times New Roman" panose="02020603050405020304" pitchFamily="18" charset="0"/>
                <a:ea typeface="ヒラギノ角ゴ Pro W3" pitchFamily="-109" charset="-128"/>
                <a:cs typeface="Times New Roman" panose="02020603050405020304" pitchFamily="18" charset="0"/>
              </a:rPr>
              <a:t>Which, if any, of these assets surprised you?</a:t>
            </a:r>
          </a:p>
          <a:p>
            <a:pPr>
              <a:buFont typeface="Wingdings 2" panose="05020102010507070707" pitchFamily="18" charset="2"/>
              <a:buNone/>
            </a:pPr>
            <a:endParaRPr lang="en-US" altLang="en-US" dirty="0">
              <a:latin typeface="Times New Roman" panose="02020603050405020304" pitchFamily="18" charset="0"/>
              <a:ea typeface="ヒラギノ角ゴ Pro W3" pitchFamily="-109" charset="-128"/>
              <a:cs typeface="Times New Roman" panose="02020603050405020304" pitchFamily="18" charset="0"/>
            </a:endParaRPr>
          </a:p>
          <a:p>
            <a:pPr>
              <a:buFont typeface="Wingdings" panose="05000000000000000000" pitchFamily="2" charset="2"/>
              <a:buChar char="ü"/>
            </a:pPr>
            <a:r>
              <a:rPr lang="en-US" altLang="en-US" dirty="0">
                <a:latin typeface="Times New Roman" panose="02020603050405020304" pitchFamily="18" charset="0"/>
                <a:ea typeface="ヒラギノ角ゴ Pro W3" pitchFamily="-109" charset="-128"/>
                <a:cs typeface="Times New Roman" panose="02020603050405020304" pitchFamily="18" charset="0"/>
              </a:rPr>
              <a:t>Which of these assets would you like to focus more on developing in </a:t>
            </a:r>
            <a:r>
              <a:rPr lang="en-US" altLang="en-US" dirty="0" smtClean="0">
                <a:latin typeface="Times New Roman" panose="02020603050405020304" pitchFamily="18" charset="0"/>
                <a:ea typeface="ヒラギノ角ゴ Pro W3" pitchFamily="-109" charset="-128"/>
                <a:cs typeface="Times New Roman" panose="02020603050405020304" pitchFamily="18" charset="0"/>
              </a:rPr>
              <a:t>the children in your care? </a:t>
            </a:r>
          </a:p>
          <a:p>
            <a:pPr>
              <a:buFont typeface="Wingdings" panose="05000000000000000000" pitchFamily="2" charset="2"/>
              <a:buChar char="ü"/>
            </a:pPr>
            <a:endParaRPr lang="en-US" altLang="en-US" dirty="0">
              <a:latin typeface="Times New Roman" panose="02020603050405020304" pitchFamily="18" charset="0"/>
              <a:ea typeface="ヒラギノ角ゴ Pro W3" pitchFamily="-109" charset="-128"/>
              <a:cs typeface="Times New Roman" panose="02020603050405020304" pitchFamily="18" charset="0"/>
            </a:endParaRPr>
          </a:p>
          <a:p>
            <a:pPr>
              <a:buFont typeface="Wingdings" panose="05000000000000000000" pitchFamily="2" charset="2"/>
              <a:buChar char="ü"/>
            </a:pPr>
            <a:r>
              <a:rPr lang="en-US" altLang="en-US" dirty="0" smtClean="0">
                <a:latin typeface="Times New Roman" panose="02020603050405020304" pitchFamily="18" charset="0"/>
                <a:ea typeface="ヒラギノ角ゴ Pro W3" pitchFamily="-109" charset="-128"/>
                <a:cs typeface="Times New Roman" panose="02020603050405020304" pitchFamily="18" charset="0"/>
              </a:rPr>
              <a:t>What </a:t>
            </a:r>
            <a:r>
              <a:rPr lang="en-US" altLang="en-US" dirty="0">
                <a:latin typeface="Times New Roman" panose="02020603050405020304" pitchFamily="18" charset="0"/>
                <a:ea typeface="ヒラギノ角ゴ Pro W3" pitchFamily="-109" charset="-128"/>
                <a:cs typeface="Times New Roman" panose="02020603050405020304" pitchFamily="18" charset="0"/>
              </a:rPr>
              <a:t>are some strategies you could begin to implement?</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36</a:t>
            </a:fld>
            <a:endParaRPr lang="en-US" dirty="0"/>
          </a:p>
        </p:txBody>
      </p:sp>
    </p:spTree>
    <p:extLst>
      <p:ext uri="{BB962C8B-B14F-4D97-AF65-F5344CB8AC3E}">
        <p14:creationId xmlns:p14="http://schemas.microsoft.com/office/powerpoint/2010/main" val="12296172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Resiliency Research</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37</a:t>
            </a:fld>
            <a:endParaRPr lang="en-US" dirty="0"/>
          </a:p>
        </p:txBody>
      </p:sp>
      <p:sp>
        <p:nvSpPr>
          <p:cNvPr id="6" name="Content Placeholder 5"/>
          <p:cNvSpPr>
            <a:spLocks noGrp="1"/>
          </p:cNvSpPr>
          <p:nvPr>
            <p:ph idx="1"/>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Resiliency Theory</a:t>
            </a:r>
          </a:p>
          <a:p>
            <a:pPr lvl="1"/>
            <a:r>
              <a:rPr lang="en-US" altLang="en-US" dirty="0">
                <a:latin typeface="Times New Roman" panose="02020603050405020304" pitchFamily="18" charset="0"/>
                <a:ea typeface="ヒラギノ角ゴ Pro W3" pitchFamily="-109" charset="-128"/>
                <a:cs typeface="Times New Roman" panose="02020603050405020304" pitchFamily="18" charset="0"/>
              </a:rPr>
              <a:t>First Wave: Identify the Characteristics</a:t>
            </a:r>
          </a:p>
          <a:p>
            <a:pPr lvl="2"/>
            <a:r>
              <a:rPr lang="en-US" altLang="en-US" dirty="0">
                <a:latin typeface="Times New Roman" panose="02020603050405020304" pitchFamily="18" charset="0"/>
                <a:ea typeface="ＭＳ Ｐゴシック" panose="020B0600070205080204" pitchFamily="34" charset="-128"/>
                <a:cs typeface="Times New Roman" panose="02020603050405020304" pitchFamily="18" charset="0"/>
              </a:rPr>
              <a:t>Internal/External Qualities</a:t>
            </a:r>
          </a:p>
          <a:p>
            <a:pPr lvl="1"/>
            <a:r>
              <a:rPr lang="en-US" altLang="en-US" sz="3200" dirty="0" smtClean="0">
                <a:solidFill>
                  <a:schemeClr val="accent2"/>
                </a:solidFill>
                <a:latin typeface="Times New Roman" panose="02020603050405020304" pitchFamily="18" charset="0"/>
                <a:ea typeface="ヒラギノ角ゴ Pro W3" pitchFamily="-109" charset="-128"/>
                <a:cs typeface="Times New Roman" panose="02020603050405020304" pitchFamily="18" charset="0"/>
              </a:rPr>
              <a:t>Second </a:t>
            </a:r>
            <a:r>
              <a:rPr lang="en-US" altLang="en-US" sz="3200" dirty="0">
                <a:solidFill>
                  <a:schemeClr val="accent2"/>
                </a:solidFill>
                <a:latin typeface="Times New Roman" panose="02020603050405020304" pitchFamily="18" charset="0"/>
                <a:ea typeface="ヒラギノ角ゴ Pro W3" pitchFamily="-109" charset="-128"/>
                <a:cs typeface="Times New Roman" panose="02020603050405020304" pitchFamily="18" charset="0"/>
              </a:rPr>
              <a:t>Wave: Attain the Qualities</a:t>
            </a:r>
          </a:p>
          <a:p>
            <a:pPr lvl="2"/>
            <a:r>
              <a:rPr lang="en-US" altLang="en-US" dirty="0">
                <a:latin typeface="Times New Roman" panose="02020603050405020304" pitchFamily="18" charset="0"/>
                <a:ea typeface="ＭＳ Ｐゴシック" panose="020B0600070205080204" pitchFamily="34" charset="-128"/>
                <a:cs typeface="Times New Roman" panose="02020603050405020304" pitchFamily="18" charset="0"/>
              </a:rPr>
              <a:t>Resiliency Model: Interaction between life prompts and protective factors</a:t>
            </a:r>
          </a:p>
          <a:p>
            <a:pPr lvl="1"/>
            <a:r>
              <a:rPr lang="en-US" altLang="en-US" dirty="0">
                <a:latin typeface="Times New Roman" panose="02020603050405020304" pitchFamily="18" charset="0"/>
                <a:ea typeface="ヒラギノ角ゴ Pro W3" pitchFamily="-109" charset="-128"/>
                <a:cs typeface="Times New Roman" panose="02020603050405020304" pitchFamily="18" charset="0"/>
              </a:rPr>
              <a:t>Third Wave: Concept of Resilience</a:t>
            </a:r>
          </a:p>
          <a:p>
            <a:pPr lvl="2"/>
            <a:r>
              <a:rPr lang="en-US" altLang="en-US" dirty="0">
                <a:latin typeface="Times New Roman" panose="02020603050405020304" pitchFamily="18" charset="0"/>
                <a:ea typeface="ＭＳ Ｐゴシック" panose="020B0600070205080204" pitchFamily="34" charset="-128"/>
                <a:cs typeface="Times New Roman" panose="02020603050405020304" pitchFamily="18" charset="0"/>
              </a:rPr>
              <a:t>Motivational energy</a:t>
            </a:r>
          </a:p>
          <a:p>
            <a:pPr lvl="2"/>
            <a:r>
              <a:rPr lang="en-US" altLang="en-US" dirty="0">
                <a:latin typeface="Times New Roman" panose="02020603050405020304" pitchFamily="18" charset="0"/>
                <a:ea typeface="ＭＳ Ｐゴシック" panose="020B0600070205080204" pitchFamily="34" charset="-128"/>
                <a:cs typeface="Times New Roman" panose="02020603050405020304" pitchFamily="18" charset="0"/>
              </a:rPr>
              <a:t>Still opposing views </a:t>
            </a:r>
          </a:p>
          <a:p>
            <a:endParaRPr lang="en-US" dirty="0"/>
          </a:p>
        </p:txBody>
      </p:sp>
    </p:spTree>
    <p:extLst>
      <p:ext uri="{BB962C8B-B14F-4D97-AF65-F5344CB8AC3E}">
        <p14:creationId xmlns:p14="http://schemas.microsoft.com/office/powerpoint/2010/main" val="39173524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Key Points in Resiliency Model</a:t>
            </a:r>
            <a:endParaRPr lang="en-US" dirty="0"/>
          </a:p>
        </p:txBody>
      </p:sp>
      <p:sp>
        <p:nvSpPr>
          <p:cNvPr id="3" name="Content Placeholder 2"/>
          <p:cNvSpPr>
            <a:spLocks noGrp="1"/>
          </p:cNvSpPr>
          <p:nvPr>
            <p:ph idx="1"/>
          </p:nvPr>
        </p:nvSpPr>
        <p:spPr>
          <a:xfrm>
            <a:off x="2589212" y="2954594"/>
            <a:ext cx="8915400" cy="2936963"/>
          </a:xfrm>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When individuals experience adversity, they also experience protective factors </a:t>
            </a:r>
          </a:p>
          <a:p>
            <a:r>
              <a:rPr lang="en-US" altLang="en-US" dirty="0">
                <a:latin typeface="Times New Roman" panose="02020603050405020304" pitchFamily="18" charset="0"/>
                <a:ea typeface="ヒラギノ角ゴ Pro W3" pitchFamily="-109" charset="-128"/>
                <a:cs typeface="Times New Roman" panose="02020603050405020304" pitchFamily="18" charset="0"/>
              </a:rPr>
              <a:t>These internal and external protective factors buffer the effects of adversity</a:t>
            </a:r>
          </a:p>
          <a:p>
            <a:r>
              <a:rPr lang="en-US" altLang="en-US" dirty="0">
                <a:latin typeface="Times New Roman" panose="02020603050405020304" pitchFamily="18" charset="0"/>
                <a:ea typeface="ヒラギノ角ゴ Pro W3" pitchFamily="-109" charset="-128"/>
                <a:cs typeface="Times New Roman" panose="02020603050405020304" pitchFamily="18" charset="0"/>
              </a:rPr>
              <a:t>Without protective factors, some individuals experience maladaptive coping mechanisms such as substance abuse, loss of self-worth, or an increase in risky behaviors</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38</a:t>
            </a:fld>
            <a:endParaRPr lang="en-US" dirty="0"/>
          </a:p>
        </p:txBody>
      </p:sp>
    </p:spTree>
    <p:extLst>
      <p:ext uri="{BB962C8B-B14F-4D97-AF65-F5344CB8AC3E}">
        <p14:creationId xmlns:p14="http://schemas.microsoft.com/office/powerpoint/2010/main" val="3357487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Resiliency Model Messages</a:t>
            </a:r>
            <a:endParaRPr lang="en-US" dirty="0"/>
          </a:p>
        </p:txBody>
      </p:sp>
      <p:sp>
        <p:nvSpPr>
          <p:cNvPr id="3" name="Content Placeholder 2"/>
          <p:cNvSpPr>
            <a:spLocks noGrp="1"/>
          </p:cNvSpPr>
          <p:nvPr>
            <p:ph idx="1"/>
          </p:nvPr>
        </p:nvSpPr>
        <p:spPr>
          <a:xfrm>
            <a:off x="2535134" y="1406013"/>
            <a:ext cx="8915400" cy="1892710"/>
          </a:xfrm>
        </p:spPr>
        <p:txBody>
          <a:bodyPr/>
          <a:lstStyle/>
          <a:p>
            <a:endParaRPr lang="en-US" altLang="en-US" dirty="0" smtClean="0">
              <a:latin typeface="Times New Roman" panose="02020603050405020304" pitchFamily="18" charset="0"/>
              <a:ea typeface="ヒラギノ角ゴ Pro W3" pitchFamily="-109" charset="-128"/>
              <a:cs typeface="Times New Roman" panose="02020603050405020304" pitchFamily="18" charset="0"/>
            </a:endParaRPr>
          </a:p>
          <a:p>
            <a:r>
              <a:rPr lang="en-US" altLang="en-US" dirty="0" smtClean="0">
                <a:latin typeface="Times New Roman" panose="02020603050405020304" pitchFamily="18" charset="0"/>
                <a:ea typeface="ヒラギノ角ゴ Pro W3" pitchFamily="-109" charset="-128"/>
                <a:cs typeface="Times New Roman" panose="02020603050405020304" pitchFamily="18" charset="0"/>
              </a:rPr>
              <a:t>Adversity </a:t>
            </a:r>
            <a:r>
              <a:rPr lang="en-US" altLang="en-US" dirty="0">
                <a:latin typeface="Times New Roman" panose="02020603050405020304" pitchFamily="18" charset="0"/>
                <a:ea typeface="ヒラギノ角ゴ Pro W3" pitchFamily="-109" charset="-128"/>
                <a:cs typeface="Times New Roman" panose="02020603050405020304" pitchFamily="18" charset="0"/>
              </a:rPr>
              <a:t>can lead to a variety of outcomes</a:t>
            </a:r>
          </a:p>
          <a:p>
            <a:r>
              <a:rPr lang="en-US" altLang="en-US" dirty="0">
                <a:latin typeface="Times New Roman" panose="02020603050405020304" pitchFamily="18" charset="0"/>
                <a:ea typeface="ヒラギノ角ゴ Pro W3" pitchFamily="-109" charset="-128"/>
                <a:cs typeface="Times New Roman" panose="02020603050405020304" pitchFamily="18" charset="0"/>
              </a:rPr>
              <a:t>Both internal and external factors in the environment are critical for building resiliency</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39</a:t>
            </a:fld>
            <a:endParaRPr lang="en-US" dirty="0"/>
          </a:p>
        </p:txBody>
      </p:sp>
      <p:pic>
        <p:nvPicPr>
          <p:cNvPr id="5" name="Picture 4"/>
          <p:cNvPicPr>
            <a:picLocks noChangeAspect="1"/>
          </p:cNvPicPr>
          <p:nvPr/>
        </p:nvPicPr>
        <p:blipFill>
          <a:blip r:embed="rId2"/>
          <a:srcRect/>
          <a:stretch>
            <a:fillRect/>
          </a:stretch>
        </p:blipFill>
        <p:spPr bwMode="auto">
          <a:xfrm>
            <a:off x="6388509" y="3962401"/>
            <a:ext cx="4795684" cy="2536160"/>
          </a:xfrm>
          <a:prstGeom prst="rect">
            <a:avLst/>
          </a:prstGeom>
          <a:noFill/>
          <a:ln w="38100" cap="sq">
            <a:solidFill>
              <a:schemeClr val="tx2"/>
            </a:solidFill>
            <a:miter lim="800000"/>
            <a:headEnd/>
            <a:tailEnd/>
          </a:ln>
          <a:effectLst>
            <a:outerShdw blurRad="50800" dist="38100" dir="2700000" algn="tl" rotWithShape="0">
              <a:srgbClr val="808080">
                <a:alpha val="42999"/>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25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3074" name="Picture 2" descr="Image result for resilience quot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63317" y="1395896"/>
            <a:ext cx="8915400" cy="5014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81162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cs typeface="Times New Roman" panose="02020603050405020304" pitchFamily="18" charset="0"/>
              </a:rPr>
              <a:t>Power of Relationships</a:t>
            </a:r>
            <a:endParaRPr lang="en-US" dirty="0"/>
          </a:p>
        </p:txBody>
      </p:sp>
      <p:sp>
        <p:nvSpPr>
          <p:cNvPr id="3" name="Content Placeholder 2"/>
          <p:cNvSpPr>
            <a:spLocks noGrp="1"/>
          </p:cNvSpPr>
          <p:nvPr>
            <p:ph idx="1"/>
          </p:nvPr>
        </p:nvSpPr>
        <p:spPr>
          <a:xfrm>
            <a:off x="2589212" y="1663148"/>
            <a:ext cx="8915400" cy="4248074"/>
          </a:xfrm>
        </p:spPr>
        <p:txBody>
          <a:bodyPr/>
          <a:lstStyle/>
          <a:p>
            <a:pPr marL="0">
              <a:spcBef>
                <a:spcPct val="0"/>
              </a:spcBef>
              <a:buFont typeface="Wingdings 2" panose="05020102010507070707" pitchFamily="18" charset="2"/>
              <a:buNone/>
            </a:pPr>
            <a:endParaRPr lang="en-US" altLang="en-US" dirty="0" smtClean="0">
              <a:latin typeface="Times New Roman" panose="02020603050405020304" pitchFamily="18" charset="0"/>
              <a:ea typeface="ヒラギノ角ゴ Pro W3" pitchFamily="-109" charset="-128"/>
              <a:cs typeface="Times New Roman" panose="02020603050405020304" pitchFamily="18" charset="0"/>
            </a:endParaRPr>
          </a:p>
          <a:p>
            <a:pPr marL="0">
              <a:spcBef>
                <a:spcPct val="0"/>
              </a:spcBef>
              <a:buFont typeface="Wingdings 2" panose="05020102010507070707" pitchFamily="18" charset="2"/>
              <a:buNone/>
            </a:pPr>
            <a:r>
              <a:rPr lang="en-US" altLang="en-US" dirty="0" smtClean="0">
                <a:latin typeface="Times New Roman" panose="02020603050405020304" pitchFamily="18" charset="0"/>
                <a:ea typeface="ヒラギノ角ゴ Pro W3" pitchFamily="-109" charset="-128"/>
                <a:cs typeface="Times New Roman" panose="02020603050405020304" pitchFamily="18" charset="0"/>
              </a:rPr>
              <a:t>“</a:t>
            </a:r>
            <a:r>
              <a:rPr lang="en-US" altLang="en-US" dirty="0">
                <a:latin typeface="Times New Roman" panose="02020603050405020304" pitchFamily="18" charset="0"/>
                <a:ea typeface="ヒラギノ角ゴ Pro W3" pitchFamily="-109" charset="-128"/>
                <a:cs typeface="Times New Roman" panose="02020603050405020304" pitchFamily="18" charset="0"/>
              </a:rPr>
              <a:t>Resilience rests, fundamentally, on relationships.”</a:t>
            </a:r>
          </a:p>
          <a:p>
            <a:pPr marL="0">
              <a:spcBef>
                <a:spcPct val="0"/>
              </a:spcBef>
              <a:buFont typeface="Wingdings 2" panose="05020102010507070707" pitchFamily="18" charset="2"/>
              <a:buNone/>
            </a:pPr>
            <a:r>
              <a:rPr lang="en-US" altLang="en-US" sz="800" dirty="0">
                <a:latin typeface="Times New Roman" panose="02020603050405020304" pitchFamily="18" charset="0"/>
                <a:ea typeface="ヒラギノ角ゴ Pro W3" pitchFamily="-109" charset="-128"/>
                <a:cs typeface="Times New Roman" panose="02020603050405020304" pitchFamily="18" charset="0"/>
              </a:rPr>
              <a:t>					</a:t>
            </a:r>
            <a:r>
              <a:rPr lang="en-US" altLang="en-US" sz="1050" dirty="0">
                <a:latin typeface="Times New Roman" panose="02020603050405020304" pitchFamily="18" charset="0"/>
                <a:ea typeface="ヒラギノ角ゴ Pro W3" pitchFamily="-109" charset="-128"/>
                <a:cs typeface="Times New Roman" panose="02020603050405020304" pitchFamily="18" charset="0"/>
              </a:rPr>
              <a:t>-</a:t>
            </a:r>
            <a:r>
              <a:rPr lang="en-US" altLang="en-US" sz="1050" dirty="0" err="1">
                <a:latin typeface="Times New Roman" panose="02020603050405020304" pitchFamily="18" charset="0"/>
                <a:ea typeface="ヒラギノ角ゴ Pro W3" pitchFamily="-109" charset="-128"/>
                <a:cs typeface="Times New Roman" panose="02020603050405020304" pitchFamily="18" charset="0"/>
              </a:rPr>
              <a:t>Luthar</a:t>
            </a:r>
            <a:r>
              <a:rPr lang="en-US" altLang="en-US" sz="1050" dirty="0">
                <a:latin typeface="Times New Roman" panose="02020603050405020304" pitchFamily="18" charset="0"/>
                <a:ea typeface="ヒラギノ角ゴ Pro W3" pitchFamily="-109" charset="-128"/>
                <a:cs typeface="Times New Roman" panose="02020603050405020304" pitchFamily="18" charset="0"/>
              </a:rPr>
              <a:t>, 2006 </a:t>
            </a:r>
          </a:p>
          <a:p>
            <a:pPr marL="0">
              <a:spcBef>
                <a:spcPct val="0"/>
              </a:spcBef>
              <a:buFont typeface="Wingdings 2" panose="05020102010507070707" pitchFamily="18" charset="2"/>
              <a:buNone/>
            </a:pPr>
            <a:endParaRPr lang="en-US" altLang="en-US" sz="1050" dirty="0">
              <a:latin typeface="Times New Roman" panose="02020603050405020304" pitchFamily="18" charset="0"/>
              <a:ea typeface="ヒラギノ角ゴ Pro W3" pitchFamily="-109" charset="-128"/>
              <a:cs typeface="Times New Roman" panose="02020603050405020304" pitchFamily="18" charset="0"/>
            </a:endParaRPr>
          </a:p>
          <a:p>
            <a:pPr marL="0">
              <a:spcBef>
                <a:spcPct val="0"/>
              </a:spcBef>
              <a:buFont typeface="Wingdings 2" panose="05020102010507070707" pitchFamily="18" charset="2"/>
              <a:buNone/>
            </a:pPr>
            <a:endParaRPr lang="en-US" altLang="en-US" sz="1050" dirty="0" smtClean="0">
              <a:latin typeface="Times New Roman" panose="02020603050405020304" pitchFamily="18" charset="0"/>
              <a:ea typeface="ヒラギノ角ゴ Pro W3" pitchFamily="-109" charset="-128"/>
              <a:cs typeface="Times New Roman" panose="02020603050405020304" pitchFamily="18" charset="0"/>
            </a:endParaRPr>
          </a:p>
          <a:p>
            <a:pPr marL="0">
              <a:spcBef>
                <a:spcPct val="0"/>
              </a:spcBef>
              <a:buFont typeface="Wingdings 2" panose="05020102010507070707" pitchFamily="18" charset="2"/>
              <a:buNone/>
            </a:pPr>
            <a:endParaRPr lang="en-US" altLang="en-US" sz="1050" dirty="0">
              <a:latin typeface="Times New Roman" panose="02020603050405020304" pitchFamily="18" charset="0"/>
              <a:ea typeface="ヒラギノ角ゴ Pro W3" pitchFamily="-109" charset="-128"/>
              <a:cs typeface="Times New Roman" panose="02020603050405020304" pitchFamily="18" charset="0"/>
            </a:endParaRPr>
          </a:p>
          <a:p>
            <a:pPr marL="0">
              <a:spcBef>
                <a:spcPct val="0"/>
              </a:spcBef>
              <a:buFont typeface="Wingdings 2" panose="05020102010507070707" pitchFamily="18" charset="2"/>
              <a:buNone/>
            </a:pPr>
            <a:r>
              <a:rPr lang="en-US" altLang="en-US" dirty="0">
                <a:latin typeface="Times New Roman" panose="02020603050405020304" pitchFamily="18" charset="0"/>
                <a:ea typeface="ヒラギノ角ゴ Pro W3" pitchFamily="-109" charset="-128"/>
                <a:cs typeface="Times New Roman" panose="02020603050405020304" pitchFamily="18" charset="0"/>
              </a:rPr>
              <a:t>“The importance of relationships for human resilience has been noted in every major review of resilience…”</a:t>
            </a:r>
          </a:p>
          <a:p>
            <a:pPr marL="0">
              <a:spcBef>
                <a:spcPct val="0"/>
              </a:spcBef>
              <a:buFont typeface="Wingdings 2" panose="05020102010507070707" pitchFamily="18" charset="2"/>
              <a:buNone/>
            </a:pPr>
            <a:r>
              <a:rPr lang="en-US" altLang="en-US" sz="1050" dirty="0">
                <a:latin typeface="Times New Roman" panose="02020603050405020304" pitchFamily="18" charset="0"/>
                <a:ea typeface="ヒラギノ角ゴ Pro W3" pitchFamily="-109" charset="-128"/>
                <a:cs typeface="Times New Roman" panose="02020603050405020304" pitchFamily="18" charset="0"/>
              </a:rPr>
              <a:t>					-</a:t>
            </a:r>
            <a:r>
              <a:rPr lang="en-US" altLang="en-US" sz="1050" dirty="0" err="1">
                <a:latin typeface="Times New Roman" panose="02020603050405020304" pitchFamily="18" charset="0"/>
                <a:ea typeface="ヒラギノ角ゴ Pro W3" pitchFamily="-109" charset="-128"/>
                <a:cs typeface="Times New Roman" panose="02020603050405020304" pitchFamily="18" charset="0"/>
              </a:rPr>
              <a:t>Masten</a:t>
            </a:r>
            <a:r>
              <a:rPr lang="en-US" altLang="en-US" sz="1050" dirty="0">
                <a:latin typeface="Times New Roman" panose="02020603050405020304" pitchFamily="18" charset="0"/>
                <a:ea typeface="ヒラギノ角ゴ Pro W3" pitchFamily="-109" charset="-128"/>
                <a:cs typeface="Times New Roman" panose="02020603050405020304" pitchFamily="18" charset="0"/>
              </a:rPr>
              <a:t> &amp; </a:t>
            </a:r>
            <a:r>
              <a:rPr lang="en-US" altLang="en-US" sz="1050" dirty="0" err="1">
                <a:latin typeface="Times New Roman" panose="02020603050405020304" pitchFamily="18" charset="0"/>
                <a:ea typeface="ヒラギノ角ゴ Pro W3" pitchFamily="-109" charset="-128"/>
                <a:cs typeface="Times New Roman" panose="02020603050405020304" pitchFamily="18" charset="0"/>
              </a:rPr>
              <a:t>Obradovie</a:t>
            </a:r>
            <a:r>
              <a:rPr lang="en-US" altLang="en-US" sz="1050" dirty="0">
                <a:latin typeface="Times New Roman" panose="02020603050405020304" pitchFamily="18" charset="0"/>
                <a:ea typeface="ヒラギノ角ゴ Pro W3" pitchFamily="-109" charset="-128"/>
                <a:cs typeface="Times New Roman" panose="02020603050405020304" pitchFamily="18" charset="0"/>
              </a:rPr>
              <a:t>, 2008</a:t>
            </a:r>
          </a:p>
          <a:p>
            <a:pPr marL="0">
              <a:spcBef>
                <a:spcPct val="0"/>
              </a:spcBef>
              <a:buFont typeface="Wingdings 2" panose="05020102010507070707" pitchFamily="18" charset="2"/>
              <a:buNone/>
            </a:pPr>
            <a:endParaRPr lang="en-US" altLang="en-US" sz="1050" dirty="0" smtClean="0">
              <a:latin typeface="Times New Roman" panose="02020603050405020304" pitchFamily="18" charset="0"/>
              <a:ea typeface="ヒラギノ角ゴ Pro W3" pitchFamily="-109" charset="-128"/>
              <a:cs typeface="Times New Roman" panose="02020603050405020304" pitchFamily="18" charset="0"/>
            </a:endParaRPr>
          </a:p>
          <a:p>
            <a:pPr marL="0">
              <a:spcBef>
                <a:spcPct val="0"/>
              </a:spcBef>
              <a:buFont typeface="Wingdings 2" panose="05020102010507070707" pitchFamily="18" charset="2"/>
              <a:buNone/>
            </a:pPr>
            <a:endParaRPr lang="en-US" altLang="en-US" sz="1050" dirty="0">
              <a:latin typeface="Times New Roman" panose="02020603050405020304" pitchFamily="18" charset="0"/>
              <a:ea typeface="ヒラギノ角ゴ Pro W3" pitchFamily="-109" charset="-128"/>
              <a:cs typeface="Times New Roman" panose="02020603050405020304" pitchFamily="18" charset="0"/>
            </a:endParaRPr>
          </a:p>
          <a:p>
            <a:pPr marL="0">
              <a:spcBef>
                <a:spcPct val="0"/>
              </a:spcBef>
              <a:buFont typeface="Wingdings 2" panose="05020102010507070707" pitchFamily="18" charset="2"/>
              <a:buNone/>
            </a:pPr>
            <a:endParaRPr lang="en-US" altLang="en-US" sz="1050" dirty="0">
              <a:latin typeface="Times New Roman" panose="02020603050405020304" pitchFamily="18" charset="0"/>
              <a:ea typeface="ヒラギノ角ゴ Pro W3" pitchFamily="-109" charset="-128"/>
              <a:cs typeface="Times New Roman" panose="02020603050405020304" pitchFamily="18" charset="0"/>
            </a:endParaRPr>
          </a:p>
          <a:p>
            <a:pPr marL="0">
              <a:spcBef>
                <a:spcPct val="0"/>
              </a:spcBef>
              <a:buFont typeface="Wingdings 2" panose="05020102010507070707" pitchFamily="18" charset="2"/>
              <a:buNone/>
            </a:pPr>
            <a:r>
              <a:rPr lang="en-US" altLang="en-US" dirty="0">
                <a:latin typeface="Times New Roman" panose="02020603050405020304" pitchFamily="18" charset="0"/>
                <a:ea typeface="ヒラギノ角ゴ Pro W3" pitchFamily="-109" charset="-128"/>
                <a:cs typeface="Times New Roman" panose="02020603050405020304" pitchFamily="18" charset="0"/>
              </a:rPr>
              <a:t>“It is obvious that children will work harder and do things---even odd things like adding fractions---for people they love and trust.” </a:t>
            </a:r>
            <a:r>
              <a:rPr lang="en-US" altLang="en-US" sz="1050" dirty="0">
                <a:latin typeface="Times New Roman" panose="02020603050405020304" pitchFamily="18" charset="0"/>
                <a:ea typeface="ヒラギノ角ゴ Pro W3" pitchFamily="-109" charset="-128"/>
                <a:cs typeface="Times New Roman" panose="02020603050405020304" pitchFamily="18" charset="0"/>
              </a:rPr>
              <a:t>	-</a:t>
            </a:r>
            <a:r>
              <a:rPr lang="en-US" altLang="en-US" sz="1050" dirty="0" err="1">
                <a:latin typeface="Times New Roman" panose="02020603050405020304" pitchFamily="18" charset="0"/>
                <a:ea typeface="ヒラギノ角ゴ Pro W3" pitchFamily="-109" charset="-128"/>
                <a:cs typeface="Times New Roman" panose="02020603050405020304" pitchFamily="18" charset="0"/>
              </a:rPr>
              <a:t>Noddings</a:t>
            </a:r>
            <a:r>
              <a:rPr lang="en-US" altLang="en-US" sz="1050" dirty="0">
                <a:latin typeface="Times New Roman" panose="02020603050405020304" pitchFamily="18" charset="0"/>
                <a:ea typeface="ヒラギノ角ゴ Pro W3" pitchFamily="-109" charset="-128"/>
                <a:cs typeface="Times New Roman" panose="02020603050405020304" pitchFamily="18" charset="0"/>
              </a:rPr>
              <a:t>, 1988</a:t>
            </a:r>
          </a:p>
          <a:p>
            <a:pPr marL="0">
              <a:spcBef>
                <a:spcPct val="0"/>
              </a:spcBef>
              <a:buFont typeface="Wingdings 2" panose="05020102010507070707" pitchFamily="18" charset="2"/>
              <a:buNone/>
            </a:pPr>
            <a:endParaRPr lang="en-US" altLang="en-US" sz="1050" dirty="0">
              <a:latin typeface="Times New Roman" panose="02020603050405020304" pitchFamily="18" charset="0"/>
              <a:ea typeface="ヒラギノ角ゴ Pro W3" pitchFamily="-109" charset="-128"/>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9579999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Resilience is similar to taking a raft trip down a river:  </a:t>
            </a:r>
            <a:endParaRPr lang="en-US" dirty="0"/>
          </a:p>
        </p:txBody>
      </p:sp>
      <p:sp>
        <p:nvSpPr>
          <p:cNvPr id="3" name="Content Placeholder 2"/>
          <p:cNvSpPr>
            <a:spLocks noGrp="1"/>
          </p:cNvSpPr>
          <p:nvPr>
            <p:ph idx="1"/>
          </p:nvPr>
        </p:nvSpPr>
        <p:spPr>
          <a:xfrm>
            <a:off x="2589212" y="2133599"/>
            <a:ext cx="8915400" cy="4359215"/>
          </a:xfrm>
        </p:spPr>
        <p:txBody>
          <a:bodyPr>
            <a:normAutofit/>
          </a:bodyPr>
          <a:lstStyle/>
          <a:p>
            <a:pPr fontAlgn="base"/>
            <a:endParaRPr lang="en-US" dirty="0" smtClean="0"/>
          </a:p>
          <a:p>
            <a:pPr fontAlgn="base"/>
            <a:r>
              <a:rPr lang="en-US" dirty="0" smtClean="0"/>
              <a:t>On </a:t>
            </a:r>
            <a:r>
              <a:rPr lang="en-US" dirty="0"/>
              <a:t>a river, you may encounter rapids, turns, slow water and shallows. As in life, the changes you experience affect you differently along the way.</a:t>
            </a:r>
          </a:p>
          <a:p>
            <a:pPr fontAlgn="base"/>
            <a:r>
              <a:rPr lang="en-US" dirty="0"/>
              <a:t>In traveling the river, it helps to have knowledge about it and past experience in dealing with it. Your journey should be guided by a plan, a strategy that you consider likely to work well for you.</a:t>
            </a:r>
          </a:p>
          <a:p>
            <a:pPr fontAlgn="base"/>
            <a:r>
              <a:rPr lang="en-US" dirty="0"/>
              <a:t>Perseverance and trust in your ability to work your way around boulders and other obstacles are important. You can gain courage and insight by successfully navigating your way through white water. Trusted companions who accompany you on the journey can be especially helpful for dealing with rapids, upstream currents and other difficult stretches of the river.</a:t>
            </a:r>
          </a:p>
          <a:p>
            <a:pPr fontAlgn="base"/>
            <a:r>
              <a:rPr lang="en-US" dirty="0"/>
              <a:t>You can climb out to rest alongside the river. But to get to the end of your journey, you need to get back in the raft and continue.</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39235749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42</a:t>
            </a:fld>
            <a:endParaRPr lang="en-US" dirty="0"/>
          </a:p>
        </p:txBody>
      </p:sp>
      <p:pic>
        <p:nvPicPr>
          <p:cNvPr id="2050" name="Picture 2" descr="Image result for resilience quot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68663" y="1808922"/>
            <a:ext cx="8205856" cy="4102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89753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question mark photo"/>
          <p:cNvPicPr>
            <a:picLocks noChangeAspect="1" noChangeArrowheads="1"/>
          </p:cNvPicPr>
          <p:nvPr/>
        </p:nvPicPr>
        <p:blipFill rotWithShape="1">
          <a:blip r:embed="rId2">
            <a:extLst>
              <a:ext uri="{28A0092B-C50C-407E-A947-70E740481C1C}">
                <a14:useLocalDpi xmlns:a14="http://schemas.microsoft.com/office/drawing/2010/main" val="0"/>
              </a:ext>
            </a:extLst>
          </a:blip>
          <a:srcRect l="-20502" t="7837" r="15033" b="4941"/>
          <a:stretch/>
        </p:blipFill>
        <p:spPr bwMode="auto">
          <a:xfrm>
            <a:off x="8527775" y="3094382"/>
            <a:ext cx="3067878" cy="339255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592925" y="1152908"/>
            <a:ext cx="8572031" cy="3260066"/>
          </a:xfrm>
        </p:spPr>
        <p:txBody>
          <a:bodyPr/>
          <a:lstStyle/>
          <a:p>
            <a:r>
              <a:rPr lang="en-US" altLang="en-US" dirty="0" smtClean="0">
                <a:latin typeface="Times New Roman" panose="02020603050405020304" pitchFamily="18" charset="0"/>
                <a:ea typeface="ヒラギノ角ゴ Pro W3" pitchFamily="-109" charset="-128"/>
                <a:cs typeface="Times New Roman" panose="02020603050405020304" pitchFamily="18" charset="0"/>
              </a:rPr>
              <a:t/>
            </a:r>
            <a:br>
              <a:rPr lang="en-US" altLang="en-US" dirty="0" smtClean="0">
                <a:latin typeface="Times New Roman" panose="02020603050405020304" pitchFamily="18" charset="0"/>
                <a:ea typeface="ヒラギノ角ゴ Pro W3" pitchFamily="-109" charset="-128"/>
                <a:cs typeface="Times New Roman" panose="02020603050405020304" pitchFamily="18" charset="0"/>
              </a:rPr>
            </a:br>
            <a:r>
              <a:rPr lang="en-US" altLang="en-US" dirty="0">
                <a:latin typeface="Times New Roman" panose="02020603050405020304" pitchFamily="18" charset="0"/>
                <a:ea typeface="ヒラギノ角ゴ Pro W3" pitchFamily="-109" charset="-128"/>
                <a:cs typeface="Times New Roman" panose="02020603050405020304" pitchFamily="18" charset="0"/>
              </a:rPr>
              <a:t/>
            </a:r>
            <a:br>
              <a:rPr lang="en-US" altLang="en-US" dirty="0">
                <a:latin typeface="Times New Roman" panose="02020603050405020304" pitchFamily="18" charset="0"/>
                <a:ea typeface="ヒラギノ角ゴ Pro W3" pitchFamily="-109" charset="-128"/>
                <a:cs typeface="Times New Roman" panose="02020603050405020304" pitchFamily="18" charset="0"/>
              </a:rPr>
            </a:br>
            <a:r>
              <a:rPr lang="en-US" altLang="en-US" sz="5400" dirty="0" smtClean="0">
                <a:latin typeface="Times New Roman" panose="02020603050405020304" pitchFamily="18" charset="0"/>
                <a:ea typeface="ヒラギノ角ゴ Pro W3" pitchFamily="-109" charset="-128"/>
                <a:cs typeface="Times New Roman" panose="02020603050405020304" pitchFamily="18" charset="0"/>
              </a:rPr>
              <a:t>Any Questions?</a:t>
            </a:r>
            <a:br>
              <a:rPr lang="en-US" altLang="en-US" sz="5400" dirty="0" smtClean="0">
                <a:latin typeface="Times New Roman" panose="02020603050405020304" pitchFamily="18" charset="0"/>
                <a:ea typeface="ヒラギノ角ゴ Pro W3" pitchFamily="-109" charset="-128"/>
                <a:cs typeface="Times New Roman" panose="02020603050405020304" pitchFamily="18" charset="0"/>
              </a:rPr>
            </a:br>
            <a:endParaRPr lang="en-US" sz="54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22306486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1087347" y="1749288"/>
            <a:ext cx="10384803" cy="4485258"/>
          </a:xfrm>
        </p:spPr>
        <p:txBody>
          <a:bodyPr>
            <a:noAutofit/>
          </a:bodyPr>
          <a:lstStyle/>
          <a:p>
            <a:pPr marL="0" indent="0">
              <a:buNone/>
            </a:pPr>
            <a:r>
              <a:rPr lang="en-US" dirty="0">
                <a:latin typeface="Times New Roman" panose="02020603050405020304" pitchFamily="18" charset="0"/>
                <a:cs typeface="Times New Roman" panose="02020603050405020304" pitchFamily="18" charset="0"/>
                <a:hlinkClick r:id="rId2"/>
              </a:rPr>
              <a:t>https://</a:t>
            </a:r>
            <a:r>
              <a:rPr lang="en-US" dirty="0" smtClean="0">
                <a:latin typeface="Times New Roman" panose="02020603050405020304" pitchFamily="18" charset="0"/>
                <a:cs typeface="Times New Roman" panose="02020603050405020304" pitchFamily="18" charset="0"/>
                <a:hlinkClick r:id="rId2"/>
              </a:rPr>
              <a:t>www.psychologytoday.com/us/blog/fulfillment-any-age/201703/mistakes-dont-have-be-setbacks-3-ways-be-resilient</a:t>
            </a:r>
            <a:endParaRPr lang="en-US"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hlinkClick r:id="rId3"/>
              </a:rPr>
              <a:t>http</a:t>
            </a:r>
            <a:r>
              <a:rPr lang="en-US" dirty="0">
                <a:latin typeface="Times New Roman" panose="02020603050405020304" pitchFamily="18" charset="0"/>
                <a:cs typeface="Times New Roman" panose="02020603050405020304" pitchFamily="18" charset="0"/>
                <a:hlinkClick r:id="rId3"/>
              </a:rPr>
              <a:t>://</a:t>
            </a:r>
            <a:r>
              <a:rPr lang="en-US" dirty="0" smtClean="0">
                <a:latin typeface="Times New Roman" panose="02020603050405020304" pitchFamily="18" charset="0"/>
                <a:cs typeface="Times New Roman" panose="02020603050405020304" pitchFamily="18" charset="0"/>
                <a:hlinkClick r:id="rId3"/>
              </a:rPr>
              <a:t>www.apa.org/helpcenter/road-resilience.aspx</a:t>
            </a:r>
            <a:endParaRPr lang="en-US"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Center for American Progress. (2018). Talk poverty 2017.</a:t>
            </a:r>
          </a:p>
          <a:p>
            <a:pPr marL="0" indent="0">
              <a:buNone/>
            </a:pPr>
            <a:r>
              <a:rPr lang="en-US" dirty="0" smtClean="0">
                <a:latin typeface="Times New Roman" panose="02020603050405020304" pitchFamily="18" charset="0"/>
                <a:cs typeface="Times New Roman" panose="02020603050405020304" pitchFamily="18" charset="0"/>
              </a:rPr>
              <a:t>Children’s Defense Fund. (2017). Child poverty in America 2016:  National Analysis. </a:t>
            </a:r>
          </a:p>
          <a:p>
            <a:pPr marL="0" indent="0">
              <a:buNone/>
            </a:pPr>
            <a:r>
              <a:rPr lang="en-US" dirty="0" smtClean="0">
                <a:latin typeface="Times New Roman" panose="02020603050405020304" pitchFamily="18" charset="0"/>
                <a:cs typeface="Times New Roman" panose="02020603050405020304" pitchFamily="18" charset="0"/>
              </a:rPr>
              <a:t>Children’s Defense Fund.  (2015). The state of America’s children 2014.</a:t>
            </a:r>
          </a:p>
          <a:p>
            <a:pPr marL="0" indent="0">
              <a:buNone/>
            </a:pPr>
            <a:r>
              <a:rPr lang="en-US" dirty="0" err="1" smtClean="0">
                <a:latin typeface="Times New Roman" panose="02020603050405020304" pitchFamily="18" charset="0"/>
                <a:cs typeface="Times New Roman" panose="02020603050405020304" pitchFamily="18" charset="0"/>
              </a:rPr>
              <a:t>Deater</a:t>
            </a:r>
            <a:r>
              <a:rPr lang="en-US" dirty="0" smtClean="0">
                <a:latin typeface="Times New Roman" panose="02020603050405020304" pitchFamily="18" charset="0"/>
                <a:cs typeface="Times New Roman" panose="02020603050405020304" pitchFamily="18" charset="0"/>
              </a:rPr>
              <a:t>-Deckard, Ivy. Smith, J. &amp; Ivy, L. (2005).  Resilience in Gene-Environment Transactions.  Springer.</a:t>
            </a:r>
          </a:p>
          <a:p>
            <a:pPr marL="0" indent="0">
              <a:buNone/>
            </a:pPr>
            <a:r>
              <a:rPr lang="en-US" dirty="0" err="1" smtClean="0">
                <a:latin typeface="Times New Roman" panose="02020603050405020304" pitchFamily="18" charset="0"/>
                <a:cs typeface="Times New Roman" panose="02020603050405020304" pitchFamily="18" charset="0"/>
              </a:rPr>
              <a:t>Gatten</a:t>
            </a:r>
            <a:r>
              <a:rPr lang="en-US" dirty="0" smtClean="0">
                <a:latin typeface="Times New Roman" panose="02020603050405020304" pitchFamily="18" charset="0"/>
                <a:cs typeface="Times New Roman" panose="02020603050405020304" pitchFamily="18" charset="0"/>
              </a:rPr>
              <a:t>, K. (2010). The power of resilience.</a:t>
            </a:r>
          </a:p>
          <a:p>
            <a:pPr marL="0" indent="0">
              <a:buNone/>
            </a:pPr>
            <a:r>
              <a:rPr lang="en-US" dirty="0" smtClean="0">
                <a:latin typeface="Times New Roman" panose="02020603050405020304" pitchFamily="18" charset="0"/>
                <a:cs typeface="Times New Roman" panose="02020603050405020304" pitchFamily="18" charset="0"/>
              </a:rPr>
              <a:t>Greene</a:t>
            </a:r>
            <a:r>
              <a:rPr lang="en-US" dirty="0">
                <a:latin typeface="Times New Roman" panose="02020603050405020304" pitchFamily="18" charset="0"/>
                <a:cs typeface="Times New Roman" panose="02020603050405020304" pitchFamily="18" charset="0"/>
              </a:rPr>
              <a:t>, R.R</a:t>
            </a:r>
            <a:r>
              <a:rPr lang="en-US" dirty="0" smtClean="0">
                <a:latin typeface="Times New Roman" panose="02020603050405020304" pitchFamily="18" charset="0"/>
                <a:cs typeface="Times New Roman" panose="02020603050405020304" pitchFamily="18" charset="0"/>
              </a:rPr>
              <a:t>. (2002)  </a:t>
            </a:r>
            <a:r>
              <a:rPr lang="en-US" dirty="0">
                <a:latin typeface="Times New Roman" panose="02020603050405020304" pitchFamily="18" charset="0"/>
                <a:cs typeface="Times New Roman" panose="02020603050405020304" pitchFamily="18" charset="0"/>
              </a:rPr>
              <a:t>Resilience: An Integrated Approach to Practice, Policy, and </a:t>
            </a:r>
            <a:r>
              <a:rPr lang="en-US" dirty="0" smtClean="0">
                <a:latin typeface="Times New Roman" panose="02020603050405020304" pitchFamily="18" charset="0"/>
                <a:cs typeface="Times New Roman" panose="02020603050405020304" pitchFamily="18" charset="0"/>
              </a:rPr>
              <a:t>Research</a:t>
            </a:r>
          </a:p>
          <a:p>
            <a:pPr marL="0" indent="0">
              <a:buNone/>
            </a:pPr>
            <a:r>
              <a:rPr lang="en-US" dirty="0" err="1">
                <a:latin typeface="Times New Roman" panose="02020603050405020304" pitchFamily="18" charset="0"/>
                <a:cs typeface="Times New Roman" panose="02020603050405020304" pitchFamily="18" charset="0"/>
              </a:rPr>
              <a:t>Lannom</a:t>
            </a:r>
            <a:r>
              <a:rPr lang="en-US" dirty="0">
                <a:latin typeface="Times New Roman" panose="02020603050405020304" pitchFamily="18" charset="0"/>
                <a:cs typeface="Times New Roman" panose="02020603050405020304" pitchFamily="18" charset="0"/>
              </a:rPr>
              <a:t>, A., (2017). DHHR Secretary says W.Va. experiencing child welfare crisis. Register Herald</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44</a:t>
            </a:fld>
            <a:endParaRPr lang="en-US" dirty="0"/>
          </a:p>
        </p:txBody>
      </p:sp>
    </p:spTree>
    <p:extLst>
      <p:ext uri="{BB962C8B-B14F-4D97-AF65-F5344CB8AC3E}">
        <p14:creationId xmlns:p14="http://schemas.microsoft.com/office/powerpoint/2010/main" val="8805666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0971" y="1311965"/>
            <a:ext cx="10140024" cy="4870204"/>
          </a:xfrm>
        </p:spPr>
        <p:txBody>
          <a:bodyPr/>
          <a:lstStyle/>
          <a:p>
            <a:pPr marL="0" indent="0">
              <a:buNone/>
            </a:pPr>
            <a:r>
              <a:rPr lang="en-US" altLang="en-US" dirty="0">
                <a:latin typeface="Times New Roman" panose="02020603050405020304" pitchFamily="18" charset="0"/>
                <a:ea typeface="ヒラギノ角ゴ Pro W3" pitchFamily="-109" charset="-128"/>
                <a:cs typeface="Times New Roman" panose="02020603050405020304" pitchFamily="18" charset="0"/>
              </a:rPr>
              <a:t>Stanton-Salazar, R.D. &amp; </a:t>
            </a:r>
            <a:r>
              <a:rPr lang="en-US" altLang="en-US" dirty="0" err="1">
                <a:latin typeface="Times New Roman" panose="02020603050405020304" pitchFamily="18" charset="0"/>
                <a:ea typeface="ヒラギノ角ゴ Pro W3" pitchFamily="-109" charset="-128"/>
                <a:cs typeface="Times New Roman" panose="02020603050405020304" pitchFamily="18" charset="0"/>
              </a:rPr>
              <a:t>Spina</a:t>
            </a:r>
            <a:r>
              <a:rPr lang="en-US" altLang="en-US" dirty="0">
                <a:latin typeface="Times New Roman" panose="02020603050405020304" pitchFamily="18" charset="0"/>
                <a:ea typeface="ヒラギノ角ゴ Pro W3" pitchFamily="-109" charset="-128"/>
                <a:cs typeface="Times New Roman" panose="02020603050405020304" pitchFamily="18" charset="0"/>
              </a:rPr>
              <a:t>, S.U. (2000).  </a:t>
            </a:r>
            <a:r>
              <a:rPr lang="en-US" u="sng" dirty="0">
                <a:latin typeface="Times New Roman" panose="02020603050405020304" pitchFamily="18" charset="0"/>
                <a:cs typeface="Times New Roman" panose="02020603050405020304" pitchFamily="18" charset="0"/>
              </a:rPr>
              <a:t>The network orientations of highly-resilient urban minority youth:  A network-analytic account of minority socialization and its educational implications. Springer.  </a:t>
            </a:r>
            <a:endParaRPr lang="en-US" dirty="0">
              <a:latin typeface="Times New Roman" panose="02020603050405020304" pitchFamily="18" charset="0"/>
              <a:cs typeface="Times New Roman" panose="02020603050405020304" pitchFamily="18" charset="0"/>
            </a:endParaRPr>
          </a:p>
          <a:p>
            <a:pPr marL="0" indent="0">
              <a:buNone/>
            </a:pPr>
            <a:r>
              <a:rPr lang="en-US" altLang="en-US" dirty="0" err="1">
                <a:latin typeface="Times New Roman" panose="02020603050405020304" pitchFamily="18" charset="0"/>
                <a:ea typeface="ヒラギノ角ゴ Pro W3" pitchFamily="-109" charset="-128"/>
                <a:cs typeface="Times New Roman" panose="02020603050405020304" pitchFamily="18" charset="0"/>
              </a:rPr>
              <a:t>Veselksa</a:t>
            </a:r>
            <a:r>
              <a:rPr lang="en-US" altLang="en-US" dirty="0">
                <a:latin typeface="Times New Roman" panose="02020603050405020304" pitchFamily="18" charset="0"/>
                <a:ea typeface="ヒラギノ角ゴ Pro W3" pitchFamily="-109" charset="-128"/>
                <a:cs typeface="Times New Roman" panose="02020603050405020304" pitchFamily="18" charset="0"/>
              </a:rPr>
              <a:t>, Z., </a:t>
            </a:r>
            <a:r>
              <a:rPr lang="en-US" altLang="en-US" dirty="0" err="1">
                <a:latin typeface="Times New Roman" panose="02020603050405020304" pitchFamily="18" charset="0"/>
                <a:ea typeface="ヒラギノ角ゴ Pro W3" pitchFamily="-109" charset="-128"/>
                <a:cs typeface="Times New Roman" panose="02020603050405020304" pitchFamily="18" charset="0"/>
              </a:rPr>
              <a:t>Geckova</a:t>
            </a:r>
            <a:r>
              <a:rPr lang="en-US" altLang="en-US" dirty="0">
                <a:latin typeface="Times New Roman" panose="02020603050405020304" pitchFamily="18" charset="0"/>
                <a:ea typeface="ヒラギノ角ゴ Pro W3" pitchFamily="-109" charset="-128"/>
                <a:cs typeface="Times New Roman" panose="02020603050405020304" pitchFamily="18" charset="0"/>
              </a:rPr>
              <a:t>, A.M.,  </a:t>
            </a:r>
            <a:r>
              <a:rPr lang="en-US" altLang="en-US" dirty="0" err="1">
                <a:latin typeface="Times New Roman" panose="02020603050405020304" pitchFamily="18" charset="0"/>
                <a:ea typeface="ヒラギノ角ゴ Pro W3" pitchFamily="-109" charset="-128"/>
                <a:cs typeface="Times New Roman" panose="02020603050405020304" pitchFamily="18" charset="0"/>
              </a:rPr>
              <a:t>Orosova</a:t>
            </a:r>
            <a:r>
              <a:rPr lang="en-US" altLang="en-US" dirty="0">
                <a:latin typeface="Times New Roman" panose="02020603050405020304" pitchFamily="18" charset="0"/>
                <a:ea typeface="ヒラギノ角ゴ Pro W3" pitchFamily="-109" charset="-128"/>
                <a:cs typeface="Times New Roman" panose="02020603050405020304" pitchFamily="18" charset="0"/>
              </a:rPr>
              <a:t>, O., </a:t>
            </a:r>
            <a:r>
              <a:rPr lang="en-US" altLang="en-US" dirty="0" err="1">
                <a:latin typeface="Times New Roman" panose="02020603050405020304" pitchFamily="18" charset="0"/>
                <a:ea typeface="ヒラギノ角ゴ Pro W3" pitchFamily="-109" charset="-128"/>
                <a:cs typeface="Times New Roman" panose="02020603050405020304" pitchFamily="18" charset="0"/>
              </a:rPr>
              <a:t>Gajdosova</a:t>
            </a:r>
            <a:r>
              <a:rPr lang="en-US" altLang="en-US" dirty="0">
                <a:latin typeface="Times New Roman" panose="02020603050405020304" pitchFamily="18" charset="0"/>
                <a:ea typeface="ヒラギノ角ゴ Pro W3" pitchFamily="-109" charset="-128"/>
                <a:cs typeface="Times New Roman" panose="02020603050405020304" pitchFamily="18" charset="0"/>
              </a:rPr>
              <a:t>, B., van </a:t>
            </a:r>
            <a:r>
              <a:rPr lang="en-US" altLang="en-US" dirty="0" err="1">
                <a:latin typeface="Times New Roman" panose="02020603050405020304" pitchFamily="18" charset="0"/>
                <a:ea typeface="ヒラギノ角ゴ Pro W3" pitchFamily="-109" charset="-128"/>
                <a:cs typeface="Times New Roman" panose="02020603050405020304" pitchFamily="18" charset="0"/>
              </a:rPr>
              <a:t>Dijk</a:t>
            </a:r>
            <a:r>
              <a:rPr lang="en-US" altLang="en-US" dirty="0">
                <a:latin typeface="Times New Roman" panose="02020603050405020304" pitchFamily="18" charset="0"/>
                <a:ea typeface="ヒラギノ角ゴ Pro W3" pitchFamily="-109" charset="-128"/>
                <a:cs typeface="Times New Roman" panose="02020603050405020304" pitchFamily="18" charset="0"/>
              </a:rPr>
              <a:t>, J.P., &amp; </a:t>
            </a:r>
            <a:r>
              <a:rPr lang="en-US" altLang="en-US" dirty="0" err="1">
                <a:latin typeface="Times New Roman" panose="02020603050405020304" pitchFamily="18" charset="0"/>
                <a:ea typeface="ヒラギノ角ゴ Pro W3" pitchFamily="-109" charset="-128"/>
                <a:cs typeface="Times New Roman" panose="02020603050405020304" pitchFamily="18" charset="0"/>
              </a:rPr>
              <a:t>Reijneveld</a:t>
            </a:r>
            <a:r>
              <a:rPr lang="en-US" altLang="en-US" dirty="0">
                <a:latin typeface="Times New Roman" panose="02020603050405020304" pitchFamily="18" charset="0"/>
                <a:ea typeface="ヒラギノ角ゴ Pro W3" pitchFamily="-109" charset="-128"/>
                <a:cs typeface="Times New Roman" panose="02020603050405020304" pitchFamily="18" charset="0"/>
              </a:rPr>
              <a:t>, S.A. (2008). </a:t>
            </a:r>
            <a:r>
              <a:rPr lang="en-US" dirty="0" smtClean="0">
                <a:latin typeface="Times New Roman" panose="02020603050405020304" pitchFamily="18" charset="0"/>
                <a:cs typeface="Times New Roman" panose="02020603050405020304" pitchFamily="18" charset="0"/>
              </a:rPr>
              <a:t>Self-esteem </a:t>
            </a:r>
            <a:r>
              <a:rPr lang="en-US" dirty="0">
                <a:latin typeface="Times New Roman" panose="02020603050405020304" pitchFamily="18" charset="0"/>
                <a:cs typeface="Times New Roman" panose="02020603050405020304" pitchFamily="18" charset="0"/>
              </a:rPr>
              <a:t>and resilience: the connection with risky behavior among adolescents.</a:t>
            </a:r>
          </a:p>
          <a:p>
            <a:pPr marL="0" indent="0">
              <a:buNone/>
            </a:pPr>
            <a:r>
              <a:rPr lang="en-US" dirty="0" smtClean="0">
                <a:latin typeface="Times New Roman" panose="02020603050405020304" pitchFamily="18" charset="0"/>
                <a:cs typeface="Times New Roman" panose="02020603050405020304" pitchFamily="18" charset="0"/>
              </a:rPr>
              <a:t>WV DHHR, Bureau for Children and Families (2017). Youth Services Report:  July 1, 2015 through June 30. 2016.</a:t>
            </a:r>
          </a:p>
          <a:p>
            <a:pPr marL="0" indent="0">
              <a:buNone/>
            </a:pPr>
            <a:r>
              <a:rPr lang="en-US" dirty="0" smtClean="0">
                <a:latin typeface="Times New Roman" panose="02020603050405020304" pitchFamily="18" charset="0"/>
                <a:cs typeface="Times New Roman" panose="02020603050405020304" pitchFamily="18" charset="0"/>
              </a:rPr>
              <a:t>WV DHHR, Bureau for Children and Families.  (2016). West Virginia Annual Progress Report 2015.</a:t>
            </a:r>
          </a:p>
          <a:p>
            <a:pPr marL="0" indent="0">
              <a:buNone/>
            </a:pPr>
            <a:r>
              <a:rPr lang="en-US" altLang="en-US" dirty="0">
                <a:latin typeface="Times New Roman" panose="02020603050405020304" pitchFamily="18" charset="0"/>
                <a:ea typeface="ヒラギノ角ゴ Pro W3" pitchFamily="-109" charset="-128"/>
                <a:cs typeface="Times New Roman" panose="02020603050405020304" pitchFamily="18" charset="0"/>
              </a:rPr>
              <a:t>Wright, M.O.D., </a:t>
            </a:r>
            <a:r>
              <a:rPr lang="en-US" altLang="en-US" dirty="0" err="1">
                <a:latin typeface="Times New Roman" panose="02020603050405020304" pitchFamily="18" charset="0"/>
                <a:ea typeface="ヒラギノ角ゴ Pro W3" pitchFamily="-109" charset="-128"/>
                <a:cs typeface="Times New Roman" panose="02020603050405020304" pitchFamily="18" charset="0"/>
              </a:rPr>
              <a:t>Masten</a:t>
            </a:r>
            <a:r>
              <a:rPr lang="en-US" altLang="en-US" dirty="0">
                <a:latin typeface="Times New Roman" panose="02020603050405020304" pitchFamily="18" charset="0"/>
                <a:ea typeface="ヒラギノ角ゴ Pro W3" pitchFamily="-109" charset="-128"/>
                <a:cs typeface="Times New Roman" panose="02020603050405020304" pitchFamily="18" charset="0"/>
              </a:rPr>
              <a:t>, A.S., Narayan, A. J. (2005). </a:t>
            </a:r>
            <a:r>
              <a:rPr lang="en-US" u="sng" dirty="0">
                <a:solidFill>
                  <a:schemeClr val="tx1"/>
                </a:solidFill>
                <a:latin typeface="Times New Roman" panose="02020603050405020304" pitchFamily="18" charset="0"/>
                <a:cs typeface="Times New Roman" panose="02020603050405020304" pitchFamily="18" charset="0"/>
              </a:rPr>
              <a:t>Resilience processes in development:  Four waves of research on positive adaption in the context of adversity. Springer</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45</a:t>
            </a:fld>
            <a:endParaRPr lang="en-US" dirty="0"/>
          </a:p>
        </p:txBody>
      </p:sp>
    </p:spTree>
    <p:extLst>
      <p:ext uri="{BB962C8B-B14F-4D97-AF65-F5344CB8AC3E}">
        <p14:creationId xmlns:p14="http://schemas.microsoft.com/office/powerpoint/2010/main" val="3513312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7042" y="954657"/>
            <a:ext cx="9727570" cy="4956565"/>
          </a:xfrm>
        </p:spPr>
        <p:txBody>
          <a:bodyPr/>
          <a:lstStyle/>
          <a:p>
            <a:endParaRPr lang="en-US" dirty="0" smtClean="0"/>
          </a:p>
          <a:p>
            <a:r>
              <a:rPr lang="en-US" dirty="0" smtClean="0">
                <a:latin typeface="Times New Roman" panose="02020603050405020304" pitchFamily="18" charset="0"/>
                <a:cs typeface="Times New Roman" panose="02020603050405020304" pitchFamily="18" charset="0"/>
              </a:rPr>
              <a:t>Dealing </a:t>
            </a:r>
            <a:r>
              <a:rPr lang="en-US" dirty="0">
                <a:latin typeface="Times New Roman" panose="02020603050405020304" pitchFamily="18" charset="0"/>
                <a:cs typeface="Times New Roman" panose="02020603050405020304" pitchFamily="18" charset="0"/>
              </a:rPr>
              <a:t>with change or loss is an inevitable part of life. At some point, everyone experiences varying degrees of setbacks. Some of these challenges might be relatively minor </a:t>
            </a:r>
            <a:r>
              <a:rPr lang="en-US" dirty="0" smtClean="0">
                <a:latin typeface="Times New Roman" panose="02020603050405020304" pitchFamily="18" charset="0"/>
                <a:cs typeface="Times New Roman" panose="02020603050405020304" pitchFamily="18" charset="0"/>
              </a:rPr>
              <a:t>(not getting to take a vacation with your family), </a:t>
            </a:r>
            <a:r>
              <a:rPr lang="en-US" dirty="0">
                <a:latin typeface="Times New Roman" panose="02020603050405020304" pitchFamily="18" charset="0"/>
                <a:cs typeface="Times New Roman" panose="02020603050405020304" pitchFamily="18" charset="0"/>
              </a:rPr>
              <a:t>while others are disastrous on a much larger scale </a:t>
            </a:r>
            <a:r>
              <a:rPr lang="en-US" dirty="0" smtClean="0">
                <a:latin typeface="Times New Roman" panose="02020603050405020304" pitchFamily="18" charset="0"/>
                <a:cs typeface="Times New Roman" panose="02020603050405020304" pitchFamily="18" charset="0"/>
              </a:rPr>
              <a:t>(weather </a:t>
            </a:r>
            <a:r>
              <a:rPr lang="en-US" dirty="0" err="1" smtClean="0">
                <a:latin typeface="Times New Roman" panose="02020603050405020304" pitchFamily="18" charset="0"/>
                <a:cs typeface="Times New Roman" panose="02020603050405020304" pitchFamily="18" charset="0"/>
              </a:rPr>
              <a:t>catastrophies</a:t>
            </a:r>
            <a:r>
              <a:rPr lang="en-US" dirty="0" smtClean="0">
                <a:latin typeface="Times New Roman" panose="02020603050405020304" pitchFamily="18" charset="0"/>
                <a:cs typeface="Times New Roman" panose="02020603050405020304" pitchFamily="18" charset="0"/>
              </a:rPr>
              <a:t>, loss of relationships, losing a significant support system). </a:t>
            </a:r>
            <a:r>
              <a:rPr lang="en-US" dirty="0">
                <a:latin typeface="Times New Roman" panose="02020603050405020304" pitchFamily="18" charset="0"/>
                <a:cs typeface="Times New Roman" panose="02020603050405020304" pitchFamily="18" charset="0"/>
              </a:rPr>
              <a:t>How we deal with these problems can play a significant role in not only the outcome but also the long-term psychological consequences</a:t>
            </a:r>
            <a:r>
              <a:rPr lang="en-US" dirty="0" smtClean="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5" name="Picture 4"/>
          <p:cNvPicPr>
            <a:picLocks noChangeAspect="1"/>
          </p:cNvPicPr>
          <p:nvPr/>
        </p:nvPicPr>
        <p:blipFill>
          <a:blip r:embed="rId2"/>
          <a:stretch>
            <a:fillRect/>
          </a:stretch>
        </p:blipFill>
        <p:spPr>
          <a:xfrm>
            <a:off x="7109791" y="3119231"/>
            <a:ext cx="4572000" cy="3429000"/>
          </a:xfrm>
          <a:prstGeom prst="rect">
            <a:avLst/>
          </a:prstGeom>
        </p:spPr>
      </p:pic>
    </p:spTree>
    <p:extLst>
      <p:ext uri="{BB962C8B-B14F-4D97-AF65-F5344CB8AC3E}">
        <p14:creationId xmlns:p14="http://schemas.microsoft.com/office/powerpoint/2010/main" val="1625122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Resilience:</a:t>
            </a:r>
            <a:endParaRPr lang="en-US" dirty="0"/>
          </a:p>
        </p:txBody>
      </p:sp>
      <p:sp>
        <p:nvSpPr>
          <p:cNvPr id="3" name="Content Placeholder 2"/>
          <p:cNvSpPr>
            <a:spLocks noGrp="1"/>
          </p:cNvSpPr>
          <p:nvPr>
            <p:ph idx="1"/>
          </p:nvPr>
        </p:nvSpPr>
        <p:spPr>
          <a:xfrm>
            <a:off x="1338470" y="2133600"/>
            <a:ext cx="10166142" cy="4121426"/>
          </a:xfrm>
        </p:spPr>
        <p:txBody>
          <a:bodyPr>
            <a:normAutofit fontScale="77500" lnSpcReduction="20000"/>
          </a:bodyPr>
          <a:lstStyle/>
          <a:p>
            <a:r>
              <a:rPr lang="en-US" sz="2900" dirty="0" smtClean="0">
                <a:latin typeface="Times New Roman" panose="02020603050405020304" pitchFamily="18" charset="0"/>
                <a:cs typeface="Times New Roman" panose="02020603050405020304" pitchFamily="18" charset="0"/>
              </a:rPr>
              <a:t>For our training purposes: </a:t>
            </a:r>
          </a:p>
          <a:p>
            <a:pPr marL="0" indent="0">
              <a:buNone/>
            </a:pPr>
            <a:endParaRPr lang="en-US" sz="2900" dirty="0" smtClean="0">
              <a:latin typeface="Times New Roman" panose="02020603050405020304" pitchFamily="18" charset="0"/>
              <a:cs typeface="Times New Roman" panose="02020603050405020304" pitchFamily="18" charset="0"/>
            </a:endParaRPr>
          </a:p>
          <a:p>
            <a:pPr marL="0" indent="0">
              <a:buNone/>
            </a:pPr>
            <a:r>
              <a:rPr lang="en-US" sz="2900" i="1" dirty="0" smtClean="0">
                <a:latin typeface="Times New Roman" panose="02020603050405020304" pitchFamily="18" charset="0"/>
                <a:cs typeface="Times New Roman" panose="02020603050405020304" pitchFamily="18" charset="0"/>
              </a:rPr>
              <a:t>	the </a:t>
            </a:r>
            <a:r>
              <a:rPr lang="en-US" sz="2900" i="1" dirty="0">
                <a:latin typeface="Times New Roman" panose="02020603050405020304" pitchFamily="18" charset="0"/>
                <a:cs typeface="Times New Roman" panose="02020603050405020304" pitchFamily="18" charset="0"/>
              </a:rPr>
              <a:t>term “resilience” is reserved for unpredicted or markedly successful </a:t>
            </a:r>
            <a:r>
              <a:rPr lang="en-US" sz="2900" i="1" dirty="0" smtClean="0">
                <a:latin typeface="Times New Roman" panose="02020603050405020304" pitchFamily="18" charset="0"/>
                <a:cs typeface="Times New Roman" panose="02020603050405020304" pitchFamily="18" charset="0"/>
              </a:rPr>
              <a:t>	adaptations </a:t>
            </a:r>
            <a:r>
              <a:rPr lang="en-US" sz="2900" i="1" dirty="0">
                <a:latin typeface="Times New Roman" panose="02020603050405020304" pitchFamily="18" charset="0"/>
                <a:cs typeface="Times New Roman" panose="02020603050405020304" pitchFamily="18" charset="0"/>
              </a:rPr>
              <a:t>to negative life events, trauma, stress, and other forms of risk</a:t>
            </a:r>
            <a:r>
              <a:rPr lang="en-US" sz="2900" i="1" dirty="0" smtClean="0">
                <a:latin typeface="Times New Roman" panose="02020603050405020304" pitchFamily="18" charset="0"/>
                <a:cs typeface="Times New Roman" panose="02020603050405020304" pitchFamily="18" charset="0"/>
              </a:rPr>
              <a:t>.</a:t>
            </a:r>
          </a:p>
          <a:p>
            <a:pPr marL="0" indent="0">
              <a:buNone/>
            </a:pPr>
            <a:r>
              <a:rPr lang="en-US" sz="2900" i="1" dirty="0" smtClean="0">
                <a:latin typeface="Times New Roman" panose="02020603050405020304" pitchFamily="18" charset="0"/>
                <a:cs typeface="Times New Roman" panose="02020603050405020304" pitchFamily="18" charset="0"/>
              </a:rPr>
              <a:t>	</a:t>
            </a:r>
          </a:p>
          <a:p>
            <a:r>
              <a:rPr lang="en-US" sz="2900" i="1" dirty="0" smtClean="0">
                <a:latin typeface="Times New Roman" panose="02020603050405020304" pitchFamily="18" charset="0"/>
                <a:cs typeface="Times New Roman" panose="02020603050405020304" pitchFamily="18" charset="0"/>
              </a:rPr>
              <a:t>If </a:t>
            </a:r>
            <a:r>
              <a:rPr lang="en-US" sz="2900" i="1" dirty="0">
                <a:latin typeface="Times New Roman" panose="02020603050405020304" pitchFamily="18" charset="0"/>
                <a:cs typeface="Times New Roman" panose="02020603050405020304" pitchFamily="18" charset="0"/>
              </a:rPr>
              <a:t>we can understand what helps some people to function well in </a:t>
            </a:r>
            <a:r>
              <a:rPr lang="en-US" sz="2900" i="1" dirty="0" smtClean="0">
                <a:latin typeface="Times New Roman" panose="02020603050405020304" pitchFamily="18" charset="0"/>
                <a:cs typeface="Times New Roman" panose="02020603050405020304" pitchFamily="18" charset="0"/>
              </a:rPr>
              <a:t>the context </a:t>
            </a:r>
            <a:r>
              <a:rPr lang="en-US" sz="2900" i="1" dirty="0">
                <a:latin typeface="Times New Roman" panose="02020603050405020304" pitchFamily="18" charset="0"/>
                <a:cs typeface="Times New Roman" panose="02020603050405020304" pitchFamily="18" charset="0"/>
              </a:rPr>
              <a:t>of high adversity, we may be able to incorporate this </a:t>
            </a:r>
            <a:r>
              <a:rPr lang="en-US" sz="2900" i="1" dirty="0" smtClean="0">
                <a:latin typeface="Times New Roman" panose="02020603050405020304" pitchFamily="18" charset="0"/>
                <a:cs typeface="Times New Roman" panose="02020603050405020304" pitchFamily="18" charset="0"/>
              </a:rPr>
              <a:t>knowledge into </a:t>
            </a:r>
            <a:r>
              <a:rPr lang="en-US" sz="2900" i="1" dirty="0">
                <a:latin typeface="Times New Roman" panose="02020603050405020304" pitchFamily="18" charset="0"/>
                <a:cs typeface="Times New Roman" panose="02020603050405020304" pitchFamily="18" charset="0"/>
              </a:rPr>
              <a:t>new practice strategies.</a:t>
            </a:r>
            <a:endParaRPr lang="en-US" sz="2900" dirty="0">
              <a:latin typeface="Times New Roman" panose="02020603050405020304" pitchFamily="18" charset="0"/>
              <a:cs typeface="Times New Roman" panose="02020603050405020304" pitchFamily="18" charset="0"/>
            </a:endParaRPr>
          </a:p>
          <a:p>
            <a:endParaRPr lang="en-US" sz="3400" dirty="0" smtClean="0"/>
          </a:p>
          <a:p>
            <a:endParaRPr lang="en-US" dirty="0"/>
          </a:p>
          <a:p>
            <a:endParaRPr lang="en-US" dirty="0" smtClean="0"/>
          </a:p>
          <a:p>
            <a:pPr marL="0" indent="0">
              <a:buNone/>
            </a:pPr>
            <a:r>
              <a:rPr lang="en-US" sz="1200" dirty="0" smtClean="0"/>
              <a:t>										2002, Greene, R.R., Resilience</a:t>
            </a:r>
            <a:r>
              <a:rPr lang="en-US" sz="1200" dirty="0"/>
              <a:t>: An Integrated Approach to Practice, Policy, and </a:t>
            </a:r>
            <a:r>
              <a:rPr lang="en-US" sz="1200" dirty="0" smtClean="0"/>
              <a:t>Research.</a:t>
            </a:r>
            <a:endParaRPr lang="en-US" sz="12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665644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ea typeface="ヒラギノ角ゴ Pro W3" pitchFamily="-109" charset="-128"/>
              </a:rPr>
              <a:t>In other words, resiliency is:</a:t>
            </a:r>
            <a:endParaRPr lang="en-US" dirty="0"/>
          </a:p>
        </p:txBody>
      </p:sp>
      <p:sp>
        <p:nvSpPr>
          <p:cNvPr id="3" name="Content Placeholder 2"/>
          <p:cNvSpPr>
            <a:spLocks noGrp="1"/>
          </p:cNvSpPr>
          <p:nvPr>
            <p:ph idx="1"/>
          </p:nvPr>
        </p:nvSpPr>
        <p:spPr/>
        <p:txBody>
          <a:bodyPr>
            <a:normAutofit/>
          </a:bodyPr>
          <a:lstStyle/>
          <a:p>
            <a:r>
              <a:rPr lang="en-US" altLang="en-US" sz="2800" dirty="0">
                <a:latin typeface="Times New Roman" panose="02020603050405020304" pitchFamily="18" charset="0"/>
                <a:ea typeface="ヒラギノ角ゴ Pro W3" pitchFamily="-109" charset="-128"/>
              </a:rPr>
              <a:t>A pattern of positive adaptation in the context of past or present adversity (Wright &amp; </a:t>
            </a:r>
            <a:r>
              <a:rPr lang="en-US" altLang="en-US" sz="2800" dirty="0" err="1">
                <a:latin typeface="Times New Roman" panose="02020603050405020304" pitchFamily="18" charset="0"/>
                <a:ea typeface="ヒラギノ角ゴ Pro W3" pitchFamily="-109" charset="-128"/>
              </a:rPr>
              <a:t>Masten</a:t>
            </a:r>
            <a:r>
              <a:rPr lang="en-US" altLang="en-US" sz="2800" dirty="0">
                <a:latin typeface="Times New Roman" panose="02020603050405020304" pitchFamily="18" charset="0"/>
                <a:ea typeface="ヒラギノ角ゴ Pro W3" pitchFamily="-109" charset="-128"/>
              </a:rPr>
              <a:t>, 2005).</a:t>
            </a:r>
          </a:p>
          <a:p>
            <a:endParaRPr lang="en-US" altLang="en-US" sz="2800" dirty="0">
              <a:latin typeface="Times New Roman" panose="02020603050405020304" pitchFamily="18" charset="0"/>
              <a:ea typeface="ヒラギノ角ゴ Pro W3" pitchFamily="-109" charset="-128"/>
            </a:endParaRPr>
          </a:p>
          <a:p>
            <a:r>
              <a:rPr lang="en-US" altLang="en-US" sz="2800" dirty="0">
                <a:latin typeface="Times New Roman" panose="02020603050405020304" pitchFamily="18" charset="0"/>
                <a:ea typeface="ヒラギノ角ゴ Pro W3" pitchFamily="-109" charset="-128"/>
              </a:rPr>
              <a:t>A set of inner resources, social competencies, and cultural strategies that permit individuals to not only survive, but recover, or even thrive after stressful events, but also to draw from the experience to enhance subsequent functioning (Stanton-Salazar &amp; </a:t>
            </a:r>
            <a:r>
              <a:rPr lang="en-US" altLang="en-US" sz="2800" dirty="0" err="1">
                <a:latin typeface="Times New Roman" panose="02020603050405020304" pitchFamily="18" charset="0"/>
                <a:ea typeface="ヒラギノ角ゴ Pro W3" pitchFamily="-109" charset="-128"/>
              </a:rPr>
              <a:t>Spina</a:t>
            </a:r>
            <a:r>
              <a:rPr lang="en-US" altLang="en-US" sz="2800" dirty="0">
                <a:latin typeface="Times New Roman" panose="02020603050405020304" pitchFamily="18" charset="0"/>
                <a:ea typeface="ヒラギノ角ゴ Pro W3" pitchFamily="-109" charset="-128"/>
              </a:rPr>
              <a:t>, 2000).</a:t>
            </a:r>
          </a:p>
          <a:p>
            <a:endParaRPr lang="en-US" sz="28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2583824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ヒラギノ角ゴ Pro W3" pitchFamily="-109" charset="-128"/>
              </a:rPr>
              <a:t>Training Objectives</a:t>
            </a:r>
            <a:endParaRPr lang="en-US" dirty="0"/>
          </a:p>
        </p:txBody>
      </p:sp>
      <p:sp>
        <p:nvSpPr>
          <p:cNvPr id="3" name="Content Placeholder 2"/>
          <p:cNvSpPr>
            <a:spLocks noGrp="1"/>
          </p:cNvSpPr>
          <p:nvPr>
            <p:ph idx="1"/>
          </p:nvPr>
        </p:nvSpPr>
        <p:spPr/>
        <p:txBody>
          <a:bodyPr/>
          <a:lstStyle/>
          <a:p>
            <a:endParaRPr lang="en-US" altLang="en-US" dirty="0" smtClean="0">
              <a:latin typeface="Times New Roman" panose="02020603050405020304" pitchFamily="18" charset="0"/>
              <a:ea typeface="ヒラギノ角ゴ Pro W3" pitchFamily="-109" charset="-128"/>
            </a:endParaRPr>
          </a:p>
          <a:p>
            <a:endParaRPr lang="en-US" altLang="en-US" dirty="0">
              <a:latin typeface="Times New Roman" panose="02020603050405020304" pitchFamily="18" charset="0"/>
              <a:ea typeface="ヒラギノ角ゴ Pro W3" pitchFamily="-109" charset="-128"/>
            </a:endParaRPr>
          </a:p>
          <a:p>
            <a:r>
              <a:rPr lang="en-US" altLang="en-US" dirty="0" smtClean="0">
                <a:latin typeface="Times New Roman" panose="02020603050405020304" pitchFamily="18" charset="0"/>
                <a:ea typeface="ヒラギノ角ゴ Pro W3" pitchFamily="-109" charset="-128"/>
              </a:rPr>
              <a:t>Learn </a:t>
            </a:r>
            <a:r>
              <a:rPr lang="en-US" altLang="en-US" dirty="0">
                <a:latin typeface="Times New Roman" panose="02020603050405020304" pitchFamily="18" charset="0"/>
                <a:ea typeface="ヒラギノ角ゴ Pro W3" pitchFamily="-109" charset="-128"/>
              </a:rPr>
              <a:t>the concept and definitions of resiliency </a:t>
            </a:r>
          </a:p>
          <a:p>
            <a:r>
              <a:rPr lang="en-US" altLang="en-US" dirty="0">
                <a:latin typeface="Times New Roman" panose="02020603050405020304" pitchFamily="18" charset="0"/>
                <a:ea typeface="ヒラギノ角ゴ Pro W3" pitchFamily="-109" charset="-128"/>
              </a:rPr>
              <a:t>Examine why it is important to study </a:t>
            </a:r>
            <a:r>
              <a:rPr lang="en-US" altLang="en-US" dirty="0" smtClean="0">
                <a:latin typeface="Times New Roman" panose="02020603050405020304" pitchFamily="18" charset="0"/>
                <a:ea typeface="ヒラギノ角ゴ Pro W3" pitchFamily="-109" charset="-128"/>
              </a:rPr>
              <a:t>resiliency</a:t>
            </a:r>
          </a:p>
          <a:p>
            <a:r>
              <a:rPr lang="en-US" altLang="en-US" dirty="0" smtClean="0">
                <a:latin typeface="Times New Roman" panose="02020603050405020304" pitchFamily="18" charset="0"/>
                <a:ea typeface="ヒラギノ角ゴ Pro W3" pitchFamily="-109" charset="-128"/>
              </a:rPr>
              <a:t>Learn </a:t>
            </a:r>
            <a:r>
              <a:rPr lang="en-US" altLang="en-US" dirty="0">
                <a:latin typeface="Times New Roman" panose="02020603050405020304" pitchFamily="18" charset="0"/>
                <a:ea typeface="ヒラギノ角ゴ Pro W3" pitchFamily="-109" charset="-128"/>
              </a:rPr>
              <a:t>specific strategies to develop and support resiliency in your </a:t>
            </a:r>
            <a:r>
              <a:rPr lang="en-US" altLang="en-US" dirty="0" smtClean="0">
                <a:latin typeface="Times New Roman" panose="02020603050405020304" pitchFamily="18" charset="0"/>
                <a:ea typeface="ヒラギノ角ゴ Pro W3" pitchFamily="-109" charset="-128"/>
              </a:rPr>
              <a:t>children</a:t>
            </a:r>
            <a:endParaRPr lang="en-US" altLang="en-US" dirty="0">
              <a:latin typeface="Times New Roman" panose="02020603050405020304" pitchFamily="18" charset="0"/>
              <a:ea typeface="ヒラギノ角ゴ Pro W3" pitchFamily="-109" charset="-128"/>
            </a:endParaRP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4281489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174969" y="841835"/>
            <a:ext cx="8913124" cy="4351282"/>
          </a:xfrm>
          <a:prstGeom prst="rect">
            <a:avLst/>
          </a:prstGeom>
        </p:spPr>
      </p:pic>
      <p:sp>
        <p:nvSpPr>
          <p:cNvPr id="6" name="Rectangle 5"/>
          <p:cNvSpPr/>
          <p:nvPr/>
        </p:nvSpPr>
        <p:spPr>
          <a:xfrm>
            <a:off x="3048000" y="1074510"/>
            <a:ext cx="6096000" cy="4708981"/>
          </a:xfrm>
          <a:prstGeom prst="rect">
            <a:avLst/>
          </a:prstGeom>
        </p:spPr>
        <p:txBody>
          <a:bodyPr>
            <a:spAutoFit/>
          </a:bodyPr>
          <a:lstStyle/>
          <a:p>
            <a:r>
              <a:rPr lang="en-US" sz="5000" dirty="0">
                <a:solidFill>
                  <a:srgbClr val="04617B"/>
                </a:solidFill>
                <a:latin typeface="Times New Roman"/>
                <a:ea typeface="+mj-ea"/>
                <a:cs typeface="Times New Roman"/>
              </a:rPr>
              <a:t>“The world breaks everyone and afterward many are strong at the broken places.”</a:t>
            </a:r>
            <a:br>
              <a:rPr lang="en-US" sz="5000" dirty="0">
                <a:solidFill>
                  <a:srgbClr val="04617B"/>
                </a:solidFill>
                <a:latin typeface="Times New Roman"/>
                <a:ea typeface="+mj-ea"/>
                <a:cs typeface="Times New Roman"/>
              </a:rPr>
            </a:br>
            <a:r>
              <a:rPr lang="en-US" sz="5000" dirty="0">
                <a:solidFill>
                  <a:srgbClr val="04617B"/>
                </a:solidFill>
                <a:latin typeface="Times New Roman"/>
                <a:ea typeface="+mj-ea"/>
                <a:cs typeface="Times New Roman"/>
              </a:rPr>
              <a:t>                </a:t>
            </a:r>
            <a:r>
              <a:rPr lang="en-US" sz="2222" dirty="0">
                <a:solidFill>
                  <a:srgbClr val="04617B"/>
                </a:solidFill>
                <a:latin typeface="Times New Roman"/>
                <a:ea typeface="+mj-ea"/>
                <a:cs typeface="Times New Roman"/>
              </a:rPr>
              <a:t>Ernest Hemingway</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32186" y="841835"/>
            <a:ext cx="2928938" cy="4610100"/>
          </a:xfrm>
          <a:prstGeom prst="rect">
            <a:avLst/>
          </a:prstGeom>
          <a:noFill/>
          <a:ln w="381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25176922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438</TotalTime>
  <Words>2496</Words>
  <Application>Microsoft Office PowerPoint</Application>
  <PresentationFormat>Widescreen</PresentationFormat>
  <Paragraphs>293</Paragraphs>
  <Slides>45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ＭＳ Ｐゴシック</vt:lpstr>
      <vt:lpstr>Arial</vt:lpstr>
      <vt:lpstr>Calibri</vt:lpstr>
      <vt:lpstr>Century Gothic</vt:lpstr>
      <vt:lpstr>Times New Roman</vt:lpstr>
      <vt:lpstr>Wingdings</vt:lpstr>
      <vt:lpstr>Wingdings 2</vt:lpstr>
      <vt:lpstr>Wingdings 3</vt:lpstr>
      <vt:lpstr>ヒラギノ角ゴ Pro W3</vt:lpstr>
      <vt:lpstr>Wisp</vt:lpstr>
      <vt:lpstr>Resilience 101:</vt:lpstr>
      <vt:lpstr>PowerPoint Presentation</vt:lpstr>
      <vt:lpstr>Why Are We Studying Resiliency?  Resilience is what gives people the psychological strength to cope with stress and hardship. It is the mental reservoir of strength that people are able to call on in times of need to carry them through without falling apart. Psychologists believe that resilient individuals are better able to handle such adversity and rebuild their lives after a catastrophe.</vt:lpstr>
      <vt:lpstr>PowerPoint Presentation</vt:lpstr>
      <vt:lpstr>PowerPoint Presentation</vt:lpstr>
      <vt:lpstr>Resilience:</vt:lpstr>
      <vt:lpstr>In other words, resiliency is:</vt:lpstr>
      <vt:lpstr>Training Objectives</vt:lpstr>
      <vt:lpstr>PowerPoint Presentation</vt:lpstr>
      <vt:lpstr>Resiliency Defined (cont.)</vt:lpstr>
      <vt:lpstr>Resillience 101:    </vt:lpstr>
      <vt:lpstr>PowerPoint Presentation</vt:lpstr>
      <vt:lpstr>Resilience Factors:</vt:lpstr>
      <vt:lpstr>Strategies for Building Resilience:</vt:lpstr>
      <vt:lpstr>Ten ways for anyone to build resilience: </vt:lpstr>
      <vt:lpstr>Ten ways for anyone to build resilience (continued): </vt:lpstr>
      <vt:lpstr>Ten ways for anyone to build resilience (continued): </vt:lpstr>
      <vt:lpstr>Ten ways for anyone to build resilience (continued): </vt:lpstr>
      <vt:lpstr>PowerPoint Presentation</vt:lpstr>
      <vt:lpstr>How can I help my foster child/children to be more resilient?</vt:lpstr>
      <vt:lpstr>The following tips can help increase resilience:</vt:lpstr>
      <vt:lpstr>How to become more resilient (continued): </vt:lpstr>
      <vt:lpstr>How to become more resilient (continued): </vt:lpstr>
      <vt:lpstr>PowerPoint Presentation</vt:lpstr>
      <vt:lpstr>Discussion: 1</vt:lpstr>
      <vt:lpstr>PowerPoint Presentation</vt:lpstr>
      <vt:lpstr>Why Study Resiliency?</vt:lpstr>
      <vt:lpstr>Risks Children Face:</vt:lpstr>
      <vt:lpstr>Poverty in WV</vt:lpstr>
      <vt:lpstr>The Impact of Addiction:</vt:lpstr>
      <vt:lpstr>Making a Difference…</vt:lpstr>
      <vt:lpstr>For the purpose of this training, we will focus on:  Developmental Assets (ages 12-18) </vt:lpstr>
      <vt:lpstr>Developmental Assets (ages 12-18, cont.)</vt:lpstr>
      <vt:lpstr>Developmental Assets (ages 12-18, cont.)</vt:lpstr>
      <vt:lpstr>Developmental Assets (ages 12-18, cont.)</vt:lpstr>
      <vt:lpstr>Discussion: 2 Internal Developmental Assets </vt:lpstr>
      <vt:lpstr>Resiliency Research</vt:lpstr>
      <vt:lpstr>Key Points in Resiliency Model</vt:lpstr>
      <vt:lpstr>Resiliency Model Messages</vt:lpstr>
      <vt:lpstr>Power of Relationships</vt:lpstr>
      <vt:lpstr>Resilience is similar to taking a raft trip down a river:  </vt:lpstr>
      <vt:lpstr>Remember:  </vt:lpstr>
      <vt:lpstr>  Any Questions? </vt:lpstr>
      <vt:lpstr>Resources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Resilience:</dc:title>
  <dc:creator>Terri</dc:creator>
  <cp:lastModifiedBy>Concord University</cp:lastModifiedBy>
  <cp:revision>38</cp:revision>
  <dcterms:created xsi:type="dcterms:W3CDTF">2018-06-08T16:20:07Z</dcterms:created>
  <dcterms:modified xsi:type="dcterms:W3CDTF">2018-06-20T15:28:51Z</dcterms:modified>
</cp:coreProperties>
</file>