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320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304" r:id="rId26"/>
    <p:sldId id="319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1" r:id="rId46"/>
    <p:sldId id="302" r:id="rId47"/>
    <p:sldId id="300" r:id="rId48"/>
    <p:sldId id="303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22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990033"/>
    <a:srgbClr val="FF3300"/>
    <a:srgbClr val="6699FF"/>
    <a:srgbClr val="FF6600"/>
    <a:srgbClr val="CC0066"/>
    <a:srgbClr val="FF0066"/>
    <a:srgbClr val="FF2D2D"/>
    <a:srgbClr val="FC9A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9/10/2015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9/10/2015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9/10/2015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9/10/2015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9/10/2015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9/10/2015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9/10/2015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9/10/2015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9/10/2015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9/10/2015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9/10/2015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092CF06-0E02-458E-99BD-35C278ABEE9A}" type="datetimeFigureOut">
              <a:rPr lang="en-US" smtClean="0"/>
              <a:t>9/10/2015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7680960" cy="3047999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</a:rPr>
              <a:t>Caring for Children Who Have Experienced Trauma: A Workshop for Resource Parents</a:t>
            </a:r>
            <a:endParaRPr lang="en-US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343400"/>
            <a:ext cx="6172200" cy="9906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accent5">
                    <a:lumMod val="50000"/>
                  </a:schemeClr>
                </a:solidFill>
              </a:rPr>
              <a:t>Welcome!</a:t>
            </a:r>
          </a:p>
          <a:p>
            <a:endParaRPr lang="en-US" sz="1400" dirty="0"/>
          </a:p>
          <a:p>
            <a:r>
              <a:rPr lang="en-US" sz="1800" dirty="0" smtClean="0"/>
              <a:t>National Child Traumatic Stress Network - NCTSN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09699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90600"/>
            <a:ext cx="7680960" cy="29718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accent4">
                    <a:lumMod val="50000"/>
                  </a:schemeClr>
                </a:solidFill>
              </a:rPr>
              <a:t>Module 1:</a:t>
            </a:r>
            <a:br>
              <a:rPr lang="en-US" sz="60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6000" b="1" dirty="0" smtClean="0">
                <a:solidFill>
                  <a:schemeClr val="accent4">
                    <a:lumMod val="50000"/>
                  </a:schemeClr>
                </a:solidFill>
              </a:rPr>
              <a:t> 	Introductions</a:t>
            </a:r>
            <a:endParaRPr lang="en-US" sz="6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935235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05" y="1600200"/>
            <a:ext cx="3313190" cy="4525963"/>
          </a:xfrm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267200" y="1463040"/>
            <a:ext cx="4520184" cy="4288536"/>
          </a:xfrm>
        </p:spPr>
        <p:txBody>
          <a:bodyPr>
            <a:normAutofit fontScale="92500" lnSpcReduction="10000"/>
          </a:bodyPr>
          <a:lstStyle/>
          <a:p>
            <a:endParaRPr lang="en-US" sz="3200" dirty="0" smtClean="0"/>
          </a:p>
          <a:p>
            <a:pPr marL="137160" indent="0">
              <a:buNone/>
            </a:pPr>
            <a:r>
              <a:rPr lang="en-US" sz="3500" i="1" dirty="0" smtClean="0"/>
              <a:t>There was a child went forth every day, and all that he looked upon became part of him.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pPr marL="137160" indent="0" algn="r">
              <a:buNone/>
            </a:pPr>
            <a:r>
              <a:rPr lang="en-US" sz="2800" dirty="0" smtClean="0"/>
              <a:t>--Walt Whitman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096534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Meet the Children: Maya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8 Months Old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562974" cy="4724400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Maya wakes up crying in the middle of the night.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When her Aunt Jenna tries to soothe her, Maya arches her back, pushes her hands against Jenna’s shoulders and screams even harder.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When Jenna tries to make eye contact with Maya, the baby turns her head away.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“This little baby makes me feel completely rejected” Jenna says.  “Sometimes I feel so helpless, I just have to put her down and let her cry”.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690854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Meet the Children: Rachel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17 Months Old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70916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Since being placed in foster care, Rachel has shown little interest in food and has lost a pound.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400" dirty="0"/>
              <a:t> </a:t>
            </a:r>
            <a:r>
              <a:rPr lang="en-US" sz="2800" dirty="0" smtClean="0"/>
              <a:t>Rachel used to say mama, dada, hi and bye-bye, but has stopped talking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Rachel often stands by the door or window, silently looking around as if waiting for someone.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515918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Meet the Children: Tommy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4 Years Old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600" dirty="0" smtClean="0"/>
              <a:t>Tommy plays repeatedly with a toy police car and ambulance, crashing them into each other while making the sound of a siren wailing.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When his foster father tries to change Tommy’s play, Tommy screams and throws the police car and ambulance.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914863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Meet the Children: Andrea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9 Years Old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Andrea enjoys reading with her foster father. One day, while she was sitting on his lap, she began to rub herself up and down against his crotch.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Shocked and startled, Andrea’s foster father pushes her away, roughly telling her to “Get out of here”.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Andrea ran to her room, sobbing, “Why does everyone hate me?” and began frantically packing her suitcase.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117216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Meet the Children: James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12 Years Old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639174" cy="4724400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James is withdrawn and unresponsive with his foster parents.  When asked what he wants, he says “whatever” and shrugs his shoulders.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James has been failing classes at school and hanging out with kids who dress in black.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When James moved in, his foster parents asked if he wanted to put up some pictures of his grandparents.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“No I don’t – Leave me alone!”  he snapped and retreated to his room.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452494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Meet the Children: Javier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15 Years Old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486774" cy="4724400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Javier has gotten into trouble for not paying attention and joking around in class.  Now he’s skipping classes to drink and smoke pot in a nearby park.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At a party, Javier saw a friend verbally abusing a girl. When his friend pushed the girl, Javier beat up his friend.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When his caseworker asked what had happened , Javier said “I don’t know. I just went into kill mode”.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99323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3600"/>
            <a:ext cx="7680960" cy="22098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Sound Familiar????</a:t>
            </a:r>
            <a:r>
              <a:rPr lang="en-US" sz="5400" dirty="0" smtClean="0">
                <a:solidFill>
                  <a:srgbClr val="FF0066"/>
                </a:solidFill>
              </a:rPr>
              <a:t/>
            </a:r>
            <a:br>
              <a:rPr lang="en-US" sz="5400" dirty="0" smtClean="0">
                <a:solidFill>
                  <a:srgbClr val="FF0066"/>
                </a:solidFill>
              </a:rPr>
            </a:br>
            <a:endParaRPr lang="en-US" sz="5400" dirty="0">
              <a:solidFill>
                <a:srgbClr val="FF0066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8766245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The Challenge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Caring for children who have been though trauma can leave resource parents feeling: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 Confused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Frustrated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Unappreciated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Angry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Helplessness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Exhausted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461731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The Basics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3600" dirty="0" smtClean="0"/>
              <a:t> Who are the facilitators?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 </a:t>
            </a:r>
            <a:r>
              <a:rPr lang="en-US" sz="3600" dirty="0" smtClean="0"/>
              <a:t>What is the schedule?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 </a:t>
            </a:r>
            <a:r>
              <a:rPr lang="en-US" sz="3600" dirty="0" smtClean="0"/>
              <a:t>Where are the bathrooms?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  Who are we?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 Why are we here?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 What do we hope to learn</a:t>
            </a:r>
          </a:p>
          <a:p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414305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The Solution: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Trauma Informed Parenting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486774" cy="4724400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When you understand what trauma is and how it has affected your child, it becomes easier to: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Communicate with your child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Improve your child’s behavior and attitudes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Get  you child the help he or she needs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Reduce the risk of you own compassion fatigue or secondary traumatization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Become a more effective and satisfied resource parent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6755003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Essential Elements of Trauma-Informed Parenting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486774" cy="493776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Recognize the impact that trauma has had on your child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dirty="0" smtClean="0"/>
              <a:t>Help your child to feel safe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dirty="0" smtClean="0"/>
              <a:t>Help your child to understand and manage overwhelming emotions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dirty="0" smtClean="0"/>
              <a:t>Help your child to understand and modify problem behaviors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dirty="0" smtClean="0"/>
              <a:t>Respect and support positive, stable and enduring relationships in the life of your child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dirty="0" smtClean="0"/>
              <a:t>Help your child to develop a strength- based understanding of his or her life story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dirty="0" smtClean="0"/>
              <a:t>Be an advocate for your child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dirty="0" smtClean="0"/>
              <a:t>Promote and support trauma-focused assessment and treatment for your child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dirty="0" smtClean="0"/>
              <a:t>Take care of yourself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7551173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Myths to Avoid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410574" cy="4724400"/>
          </a:xfrm>
        </p:spPr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 My love should be enough to erase the effects of everything bad that happened before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My child should be grateful and love me as much as I love him/her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My child shouldn’t love or feel loyal to an abusive parent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It’s better to just move on, forget and not talk about past painful experiences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1388851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My Child Worksheet 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(At Home Activity)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562974" cy="47244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Imagine a real child – a child in your home, a child from your neighborhood or even a child from the past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Fill in the basic information about the child – first name, gender, age – on “My Child” Worksheet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Write down what you know about the child’s life before he or she came into your home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Make a note of anything about this child that you would like to understand better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85184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Self Care Start Up: Square Breathing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 rot="5400000">
            <a:off x="5489823" y="3776990"/>
            <a:ext cx="2649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Hold It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52892" y="2438400"/>
            <a:ext cx="4038600" cy="3200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94545" y="163321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Breathe In</a:t>
            </a:r>
            <a:endParaRPr lang="en-US" sz="2800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2847205" y="5791200"/>
            <a:ext cx="2649974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8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/>
              <a:t>Breathe Out</a:t>
            </a:r>
            <a:endParaRPr lang="en-US" sz="2800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 rot="16200000">
            <a:off x="292240" y="3776990"/>
            <a:ext cx="2649974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8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/>
              <a:t>Hold It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356052" y="2743200"/>
            <a:ext cx="1629787" cy="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791884" y="3200400"/>
            <a:ext cx="0" cy="1447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356052" y="5249287"/>
            <a:ext cx="162978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438400" y="3200400"/>
            <a:ext cx="0" cy="1371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743200" y="6396335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02706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Moving picture breathing lungs animated 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538" y="1797627"/>
            <a:ext cx="3962400" cy="406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4">
                    <a:lumMod val="50000"/>
                  </a:schemeClr>
                </a:solidFill>
              </a:rPr>
              <a:t>Self Care Start Up:</a:t>
            </a:r>
            <a:br>
              <a:rPr lang="en-US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mtClean="0">
                <a:solidFill>
                  <a:schemeClr val="accent4">
                    <a:lumMod val="50000"/>
                  </a:schemeClr>
                </a:solidFill>
              </a:rPr>
              <a:t>Diaphragmatic Breathing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80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228600"/>
            <a:ext cx="8486774" cy="595884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Questions????</a:t>
            </a:r>
          </a:p>
          <a:p>
            <a:pPr marL="137160" indent="0">
              <a:buNone/>
            </a:pPr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Supplemental Handouts</a:t>
            </a:r>
            <a:endParaRPr lang="en-US" sz="4000" dirty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 algn="ctr">
              <a:buNone/>
            </a:pPr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Break</a:t>
            </a:r>
          </a:p>
          <a:p>
            <a:endParaRPr lang="en-US" sz="4000" dirty="0">
              <a:solidFill>
                <a:srgbClr val="FF0066"/>
              </a:solidFill>
            </a:endParaRPr>
          </a:p>
        </p:txBody>
      </p:sp>
      <p:pic>
        <p:nvPicPr>
          <p:cNvPr id="1026" name="Picture 2" descr="C:\Users\Robbin\AppData\Local\Microsoft\Windows\Temporary Internet Files\Content.IE5\OQ0KBK7Y\MP90043095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260834"/>
            <a:ext cx="1902619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21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Module 2: 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Trauma 101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420806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 Traumatic Experience ….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 Threatens the life or physical integrity of a child or of someone important to that child (parent, grandparent, sibling or pet)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Causes an overwhelming sense of terror, horror and helplessness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Produces intense physical effects such as pounding heart, rapid breathing, trembling, dizziness or loss of bladder or bowel control.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86399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Types of Trauma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3200" dirty="0" smtClean="0"/>
              <a:t>Acute Trauma:</a:t>
            </a:r>
          </a:p>
          <a:p>
            <a:pPr lvl="1"/>
            <a:r>
              <a:rPr lang="en-US" sz="2800" dirty="0" smtClean="0"/>
              <a:t>A single event that lasts for a limited time:</a:t>
            </a:r>
          </a:p>
          <a:p>
            <a:pPr marL="1325880" lvl="5" indent="-457200"/>
            <a:r>
              <a:rPr lang="en-US" sz="3000" dirty="0" smtClean="0"/>
              <a:t>An </a:t>
            </a:r>
            <a:r>
              <a:rPr lang="en-US" sz="3000" dirty="0"/>
              <a:t>accident</a:t>
            </a:r>
          </a:p>
          <a:p>
            <a:pPr marL="1325880" lvl="5" indent="-457200"/>
            <a:r>
              <a:rPr lang="en-US" sz="3000" dirty="0" smtClean="0"/>
              <a:t>An </a:t>
            </a:r>
            <a:r>
              <a:rPr lang="en-US" sz="3000" dirty="0"/>
              <a:t>act of </a:t>
            </a:r>
            <a:r>
              <a:rPr lang="en-US" sz="3000" dirty="0" smtClean="0"/>
              <a:t>violence</a:t>
            </a:r>
          </a:p>
          <a:p>
            <a:pPr marL="1325880" lvl="5" indent="-457200"/>
            <a:r>
              <a:rPr lang="en-US" sz="3000" dirty="0" smtClean="0"/>
              <a:t>A </a:t>
            </a:r>
            <a:r>
              <a:rPr lang="en-US" sz="3000" dirty="0"/>
              <a:t>natural disaster</a:t>
            </a:r>
          </a:p>
          <a:p>
            <a:pPr marL="1325880" lvl="5" indent="-457200"/>
            <a:r>
              <a:rPr lang="en-US" sz="3000" dirty="0" smtClean="0"/>
              <a:t>A </a:t>
            </a:r>
            <a:r>
              <a:rPr lang="en-US" sz="3000" dirty="0"/>
              <a:t>loved one’s passing</a:t>
            </a:r>
          </a:p>
          <a:p>
            <a:pPr marL="1325880" lvl="5" indent="-457200"/>
            <a:r>
              <a:rPr lang="en-US" sz="3000" dirty="0" smtClean="0"/>
              <a:t>A Physical </a:t>
            </a:r>
            <a:r>
              <a:rPr lang="en-US" sz="3000" dirty="0"/>
              <a:t>or sexual assault</a:t>
            </a:r>
          </a:p>
          <a:p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05122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Why a Trauma Workshop?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5" y="1447800"/>
            <a:ext cx="8526879" cy="4724400"/>
          </a:xfrm>
        </p:spPr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 Many children in foster care lived through traumatic experiences.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Children bring their traumas with them into our homes.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Trauma affects a child’s behavior, feelings, relationships and view of the world in profound ways.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1995409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Types of Trauma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3200" dirty="0" smtClean="0"/>
              <a:t>Chronic Trauma:</a:t>
            </a:r>
          </a:p>
          <a:p>
            <a:pPr lvl="1"/>
            <a:r>
              <a:rPr lang="en-US" sz="2800" dirty="0" smtClean="0"/>
              <a:t>The experience of multiple traumatic events, often over a long period of time.</a:t>
            </a:r>
          </a:p>
          <a:p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2483847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Types of Trauma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486774" cy="47244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What About Neglect???</a:t>
            </a:r>
          </a:p>
          <a:p>
            <a:pPr marL="891540" lvl="1" indent="-5715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Failure to provide for a child’s basic needs</a:t>
            </a:r>
          </a:p>
          <a:p>
            <a:pPr marL="891540" lvl="1" indent="-5715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Perceived as trauma by an infant or young child completely dependent on adults for care</a:t>
            </a:r>
          </a:p>
          <a:p>
            <a:pPr marL="891540" lvl="1" indent="-5715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Opens the door for other traumatic events</a:t>
            </a:r>
          </a:p>
          <a:p>
            <a:pPr marL="891540" lvl="1" indent="-5715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May reduce the child’s ability to recover from other traumas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4215352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When Trauma is Caused by Loved Ones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562974" cy="47244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Complex Trauma is used to describe a specific kind of chronic trauma and its effects on children: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Multiple traumatic events that begin at a very young age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Caused by adults who should have been caring for and protecting the child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6652962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My Child’s Traumas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(At Home Activity)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Think about the child in your home now, a child you had in the past or a child you may get in the future.  What type of trauma(s) have they experienced: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 Acute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Chronic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Complex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Neglect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What don’t I know?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41526553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How Children Respond to Trauma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Long-term trauma can interfere with healthy development and affect a child’s: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Ability to trust others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Sense of personal safety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Ability to manage emotions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Ability to navigate and adjust to life’s changes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Physical and emotional responses to stress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9217410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How Children Respond to Trauma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A child’s reactions to trauma will vary depending on: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</a:t>
            </a:r>
            <a:r>
              <a:rPr lang="en-US" sz="2600" dirty="0" smtClean="0"/>
              <a:t>Age and developmental stage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</a:t>
            </a:r>
            <a:r>
              <a:rPr lang="en-US" sz="2600" dirty="0" smtClean="0"/>
              <a:t>Temperament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</a:t>
            </a:r>
            <a:r>
              <a:rPr lang="en-US" sz="2600" dirty="0" smtClean="0"/>
              <a:t>Perception of the danger faced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</a:t>
            </a:r>
            <a:r>
              <a:rPr lang="en-US" sz="2600" dirty="0" smtClean="0"/>
              <a:t>Trauma history (cumulative effects)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</a:t>
            </a:r>
            <a:r>
              <a:rPr lang="en-US" sz="2600" dirty="0" smtClean="0"/>
              <a:t>Adversities faced following the trauma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</a:t>
            </a:r>
            <a:r>
              <a:rPr lang="en-US" sz="2600" dirty="0" smtClean="0"/>
              <a:t>Availability of adults who can offer help, reassurance and protection</a:t>
            </a:r>
            <a:endParaRPr lang="en-US" sz="26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3866171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How Children Respond to Trauma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Hyperarousal: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Nervousness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Jumpiness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Quick to startle</a:t>
            </a:r>
            <a:endParaRPr lang="en-US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752600"/>
            <a:ext cx="2145670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8047366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How Children Respond to Trauma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2426" y="1463040"/>
            <a:ext cx="768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Re-experiencing:</a:t>
            </a:r>
          </a:p>
          <a:p>
            <a:pPr marL="777240" lvl="1" indent="-457200">
              <a:spcBef>
                <a:spcPts val="0"/>
              </a:spcBef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 Intrusive images,</a:t>
            </a:r>
          </a:p>
          <a:p>
            <a:pPr marL="320040" lvl="1" indent="0">
              <a:spcBef>
                <a:spcPts val="0"/>
              </a:spcBef>
              <a:buSzPct val="100000"/>
              <a:buNone/>
            </a:pPr>
            <a:r>
              <a:rPr lang="en-US" sz="2800" dirty="0"/>
              <a:t>	</a:t>
            </a:r>
            <a:r>
              <a:rPr lang="en-US" sz="2800" dirty="0" smtClean="0"/>
              <a:t>sensations, dreams</a:t>
            </a:r>
          </a:p>
          <a:p>
            <a:pPr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57200" indent="-45720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 Intrusive memories of 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3200" dirty="0"/>
              <a:t>	</a:t>
            </a:r>
            <a:r>
              <a:rPr lang="en-US" sz="3200" dirty="0" smtClean="0"/>
              <a:t>the traumatic event(s)</a:t>
            </a:r>
          </a:p>
          <a:p>
            <a:pPr>
              <a:spcBef>
                <a:spcPts val="0"/>
              </a:spcBef>
            </a:pPr>
            <a:endParaRPr lang="en-US" sz="3200" dirty="0"/>
          </a:p>
          <a:p>
            <a:pPr marL="137160" indent="0">
              <a:spcBef>
                <a:spcPts val="0"/>
              </a:spcBef>
              <a:buNone/>
            </a:pPr>
            <a:endParaRPr lang="en-US" sz="3200" dirty="0" smtClean="0"/>
          </a:p>
          <a:p>
            <a:pPr>
              <a:spcBef>
                <a:spcPts val="0"/>
              </a:spcBef>
            </a:pP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684" y="2133600"/>
            <a:ext cx="1785937" cy="2831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8963593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How Children Respond to Trauma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562974" cy="47244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Avoidance and Withdrawal:</a:t>
            </a:r>
          </a:p>
          <a:p>
            <a:pPr marL="777240" lvl="1" indent="-457200">
              <a:lnSpc>
                <a:spcPct val="11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Feeling numb, shut down</a:t>
            </a:r>
          </a:p>
          <a:p>
            <a:pPr marL="320040" lvl="1" indent="0">
              <a:lnSpc>
                <a:spcPct val="110000"/>
              </a:lnSpc>
              <a:spcBef>
                <a:spcPts val="0"/>
              </a:spcBef>
              <a:buSzPct val="100000"/>
              <a:buNone/>
            </a:pPr>
            <a:r>
              <a:rPr lang="en-US" sz="2800" dirty="0"/>
              <a:t>	</a:t>
            </a:r>
            <a:r>
              <a:rPr lang="en-US" sz="2800" dirty="0" smtClean="0"/>
              <a:t>or separated from life</a:t>
            </a:r>
          </a:p>
          <a:p>
            <a:pPr marL="777240" lvl="1" indent="-457200">
              <a:lnSpc>
                <a:spcPct val="11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Pulling away from activities</a:t>
            </a:r>
          </a:p>
          <a:p>
            <a:pPr marL="320040" lvl="1" indent="0">
              <a:lnSpc>
                <a:spcPct val="110000"/>
              </a:lnSpc>
              <a:spcBef>
                <a:spcPts val="0"/>
              </a:spcBef>
              <a:buSzPct val="100000"/>
              <a:buNone/>
            </a:pPr>
            <a:r>
              <a:rPr lang="en-US" sz="2800" dirty="0" smtClean="0"/>
              <a:t>	and </a:t>
            </a:r>
            <a:r>
              <a:rPr lang="en-US" sz="2800" dirty="0" smtClean="0"/>
              <a:t>relationships</a:t>
            </a:r>
          </a:p>
          <a:p>
            <a:pPr marL="777240" lvl="1" indent="-457200">
              <a:lnSpc>
                <a:spcPct val="11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Avoiding </a:t>
            </a:r>
            <a:r>
              <a:rPr lang="en-US" sz="2800" dirty="0" smtClean="0"/>
              <a:t>things that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SzPct val="100000"/>
              <a:buNone/>
            </a:pPr>
            <a:r>
              <a:rPr lang="en-US" sz="2800" dirty="0"/>
              <a:t>	</a:t>
            </a:r>
            <a:r>
              <a:rPr lang="en-US" sz="2800" dirty="0" smtClean="0"/>
              <a:t>prompt memories of 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SzPct val="100000"/>
              <a:buNone/>
            </a:pPr>
            <a:r>
              <a:rPr lang="en-US" sz="2800" dirty="0"/>
              <a:t>	</a:t>
            </a:r>
            <a:r>
              <a:rPr lang="en-US" sz="2800" dirty="0" smtClean="0"/>
              <a:t>the trauma</a:t>
            </a:r>
            <a:endParaRPr lang="en-US" sz="2800" dirty="0"/>
          </a:p>
        </p:txBody>
      </p:sp>
      <p:pic>
        <p:nvPicPr>
          <p:cNvPr id="1026" name="Picture 2" descr="C:\Users\Robbin\AppData\Local\Microsoft\Windows\Temporary Internet Files\Content.IE5\I1KQ7OIO\MC90008904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209800"/>
            <a:ext cx="179588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51258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What You Might See: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Reactions to Trauma Reminders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Trauma Reminders – anything that the child connects with a traumatic event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Things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Events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Situations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Places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Sensations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People 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  <p:pic>
        <p:nvPicPr>
          <p:cNvPr id="2051" name="Picture 3" descr="C:\Users\Robbin\AppData\Local\Microsoft\Windows\Temporary Internet Files\Content.IE5\J6FCJC4K\MC90043477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225" y="2514600"/>
            <a:ext cx="3425851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60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Why a Trauma Workshop?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334374" cy="4724400"/>
          </a:xfrm>
        </p:spPr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Children’s trauma affects us too:</a:t>
            </a:r>
          </a:p>
          <a:p>
            <a:pPr marL="628650" lvl="1" indent="-457200"/>
            <a:r>
              <a:rPr lang="en-US" sz="3000" dirty="0"/>
              <a:t> </a:t>
            </a:r>
            <a:r>
              <a:rPr lang="en-US" sz="3000" dirty="0" smtClean="0"/>
              <a:t>Compassion Fatigue</a:t>
            </a:r>
          </a:p>
          <a:p>
            <a:pPr marL="628650" lvl="1" indent="-457200"/>
            <a:r>
              <a:rPr lang="en-US" sz="3000" dirty="0"/>
              <a:t> </a:t>
            </a:r>
            <a:r>
              <a:rPr lang="en-US" sz="3000" dirty="0" smtClean="0"/>
              <a:t>Painful Memories</a:t>
            </a:r>
          </a:p>
          <a:p>
            <a:pPr marL="628650" lvl="1" indent="-457200"/>
            <a:r>
              <a:rPr lang="en-US" sz="3000" dirty="0"/>
              <a:t> </a:t>
            </a:r>
            <a:r>
              <a:rPr lang="en-US" sz="3000" dirty="0" smtClean="0"/>
              <a:t>Secondary Traumatization</a:t>
            </a:r>
          </a:p>
          <a:p>
            <a:pPr lvl="1" indent="0">
              <a:buNone/>
            </a:pPr>
            <a:endParaRPr lang="en-US" sz="3000" dirty="0" smtClean="0"/>
          </a:p>
          <a:p>
            <a:pPr marL="320040" lvl="1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Trauma’s effects  - on children and on us – can disrupt a placement.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4011676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Reactions to Trauma Reminders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Re-experiencing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Flashbacks—reliving the trauma over and over, </a:t>
            </a:r>
            <a:r>
              <a:rPr lang="en-US" sz="2600" dirty="0" smtClean="0"/>
              <a:t>	including </a:t>
            </a:r>
            <a:r>
              <a:rPr lang="en-US" sz="2600" dirty="0"/>
              <a:t>physical symptoms like a racing </a:t>
            </a:r>
            <a:r>
              <a:rPr lang="en-US" sz="2600" dirty="0" smtClean="0"/>
              <a:t>	heart </a:t>
            </a:r>
            <a:r>
              <a:rPr lang="en-US" sz="2600" dirty="0"/>
              <a:t>or sweating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Bad dreams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Frightening </a:t>
            </a:r>
            <a:r>
              <a:rPr lang="en-US" sz="2600" dirty="0" smtClean="0"/>
              <a:t>thoughts</a:t>
            </a:r>
            <a:endParaRPr lang="en-US" sz="2600" dirty="0"/>
          </a:p>
          <a:p>
            <a:pPr marL="171450" lvl="1" indent="0">
              <a:buNone/>
            </a:pPr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69998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Reactions to Trauma Reminders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Withdrawal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Staying away from places, events, or objects </a:t>
            </a:r>
            <a:r>
              <a:rPr lang="en-US" sz="2600" dirty="0" smtClean="0"/>
              <a:t>	that </a:t>
            </a:r>
            <a:r>
              <a:rPr lang="en-US" sz="2600" dirty="0"/>
              <a:t>are </a:t>
            </a:r>
            <a:r>
              <a:rPr lang="en-US" sz="2600" dirty="0" smtClean="0"/>
              <a:t>reminders </a:t>
            </a:r>
            <a:r>
              <a:rPr lang="en-US" sz="2600" dirty="0"/>
              <a:t>of the experience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Feeling emotionally numb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Feeling strong guilt, depression, or worry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Losing interest in activities that were enjoyable </a:t>
            </a:r>
            <a:r>
              <a:rPr lang="en-US" sz="2600" dirty="0" smtClean="0"/>
              <a:t>	in </a:t>
            </a:r>
            <a:r>
              <a:rPr lang="en-US" sz="2600" dirty="0"/>
              <a:t>the </a:t>
            </a:r>
            <a:r>
              <a:rPr lang="en-US" sz="2600" dirty="0" smtClean="0"/>
              <a:t>past</a:t>
            </a:r>
            <a:endParaRPr lang="en-US" sz="2600" dirty="0"/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Having trouble remembering the dangerous </a:t>
            </a:r>
            <a:r>
              <a:rPr lang="en-US" sz="2600" dirty="0" smtClean="0"/>
              <a:t>	event</a:t>
            </a:r>
            <a:endParaRPr lang="en-US" sz="2600" dirty="0"/>
          </a:p>
          <a:p>
            <a:pPr marL="514350" lvl="1" indent="-342900"/>
            <a:endParaRPr lang="en-US" sz="2200" dirty="0"/>
          </a:p>
          <a:p>
            <a:pPr marL="514350" lvl="1" indent="-342900"/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85260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Reactions to Trauma Reminders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334374" cy="4724400"/>
          </a:xfrm>
        </p:spPr>
        <p:txBody>
          <a:bodyPr>
            <a:normAutofit/>
          </a:bodyPr>
          <a:lstStyle/>
          <a:p>
            <a:pPr marL="628650" lvl="1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 Disassociation</a:t>
            </a:r>
          </a:p>
          <a:p>
            <a:pPr marL="1021144" lvl="3" indent="-457200">
              <a:buFont typeface="Wingdings" panose="05000000000000000000" pitchFamily="2" charset="2"/>
              <a:buChar char="§"/>
            </a:pPr>
            <a:r>
              <a:rPr lang="en-US" sz="2600" dirty="0"/>
              <a:t> </a:t>
            </a:r>
            <a:r>
              <a:rPr lang="en-US" sz="2600" dirty="0" smtClean="0"/>
              <a:t>Is </a:t>
            </a:r>
            <a:r>
              <a:rPr lang="en-US" sz="2600" dirty="0"/>
              <a:t>a defense mechanism to things too difficult to be processed in any given </a:t>
            </a:r>
            <a:r>
              <a:rPr lang="en-US" sz="2600" dirty="0" smtClean="0"/>
              <a:t>moment</a:t>
            </a:r>
            <a:endParaRPr lang="en-US" sz="2600" dirty="0"/>
          </a:p>
          <a:p>
            <a:pPr marL="1021144" lvl="3" indent="-457200">
              <a:buFont typeface="Wingdings" panose="05000000000000000000" pitchFamily="2" charset="2"/>
              <a:buChar char="§"/>
            </a:pPr>
            <a:r>
              <a:rPr lang="en-US" sz="2600" dirty="0" smtClean="0"/>
              <a:t>Memory </a:t>
            </a:r>
            <a:r>
              <a:rPr lang="en-US" sz="2600" dirty="0"/>
              <a:t>and especially consciousness, or awareness in the moment, become impaired. A fragmentation or separating-out </a:t>
            </a:r>
            <a:r>
              <a:rPr lang="en-US" sz="2600" dirty="0" smtClean="0"/>
              <a:t>occurs</a:t>
            </a:r>
          </a:p>
          <a:p>
            <a:pPr marL="1021144" lvl="3" indent="-457200">
              <a:buFont typeface="Wingdings" panose="05000000000000000000" pitchFamily="2" charset="2"/>
              <a:buChar char="§"/>
            </a:pPr>
            <a:r>
              <a:rPr lang="en-US" sz="2600" dirty="0" smtClean="0"/>
              <a:t>The individual </a:t>
            </a:r>
            <a:r>
              <a:rPr lang="en-US" sz="2600" dirty="0"/>
              <a:t>appears to an observer as almost talking and reacting as if somewhere else — reacting to something other than reality, or is even oddly </a:t>
            </a:r>
            <a:r>
              <a:rPr lang="en-US" sz="2600" dirty="0" smtClean="0"/>
              <a:t>amnesiac</a:t>
            </a:r>
            <a:endParaRPr lang="en-US" sz="2600" dirty="0"/>
          </a:p>
          <a:p>
            <a:pPr marL="687388" lvl="2" indent="-342900"/>
            <a:endParaRPr lang="en-US" sz="2200" dirty="0"/>
          </a:p>
          <a:p>
            <a:pPr marL="514350" lvl="1" indent="-342900"/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9037907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i="1" dirty="0" smtClean="0"/>
              <a:t>I don’t think there was a time when </a:t>
            </a:r>
          </a:p>
          <a:p>
            <a:pPr marL="13716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i="1" dirty="0" smtClean="0"/>
              <a:t>I wasn’t abused as a child.  In order to </a:t>
            </a:r>
          </a:p>
          <a:p>
            <a:pPr marL="13716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i="1" dirty="0" smtClean="0"/>
              <a:t>survive the abuse, I made believe that</a:t>
            </a:r>
          </a:p>
          <a:p>
            <a:pPr marL="13716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i="1" dirty="0" smtClean="0"/>
              <a:t> the real me was separate from my body.  </a:t>
            </a:r>
          </a:p>
          <a:p>
            <a:pPr marL="13716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i="1" dirty="0" smtClean="0"/>
              <a:t>That way , the abuse was happening not </a:t>
            </a:r>
          </a:p>
          <a:p>
            <a:pPr marL="13716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i="1" dirty="0" smtClean="0"/>
              <a:t>really to me but just this skin I’m in.</a:t>
            </a:r>
          </a:p>
          <a:p>
            <a:pPr algn="ctr"/>
            <a:endParaRPr lang="en-US" sz="2800" b="1" dirty="0"/>
          </a:p>
          <a:p>
            <a:pPr marL="137160" indent="0" algn="r">
              <a:buNone/>
            </a:pPr>
            <a:r>
              <a:rPr lang="en-US" sz="2800" b="1" dirty="0" smtClean="0"/>
              <a:t>			--C.M.</a:t>
            </a:r>
          </a:p>
          <a:p>
            <a:pPr algn="r"/>
            <a:endParaRPr lang="en-US" sz="2800" b="1" dirty="0"/>
          </a:p>
          <a:p>
            <a:pPr algn="r"/>
            <a:r>
              <a:rPr lang="en-US" sz="1200" b="1" dirty="0" smtClean="0"/>
              <a:t>My Body Betrayed Me, Represent, Sept / Oct 2003</a:t>
            </a:r>
            <a:r>
              <a:rPr lang="en-US" sz="1200" b="1" dirty="0"/>
              <a:t>, Available at http://www.representmag.org/topics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6720703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What About Post Traumatic Stress Disorder (PTSD)?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Post Traumatic Stress Disorder (PTSD) is diagnosed when: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 smtClean="0"/>
              <a:t> A  person displays severe traumatic stress reactions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The reactions persist for a long period of time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The reactions get in the way of living a normal life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556745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PTSD: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Risk Factors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447800"/>
            <a:ext cx="8422105" cy="4724400"/>
          </a:xfrm>
        </p:spPr>
        <p:txBody>
          <a:bodyPr/>
          <a:lstStyle/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 smtClean="0"/>
              <a:t>Living </a:t>
            </a:r>
            <a:r>
              <a:rPr lang="en-US" sz="2600" dirty="0"/>
              <a:t>through dangerous events and traumas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Having a history of mental illness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Getting hurt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Seeing people hurt or killed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Feeling horror, helplessness, or extreme fear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Having little or no social support after the event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Dealing with extra stress after the event, such as loss of a loved one, pain and injury, or loss of a job or home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5717232"/>
            <a:ext cx="830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Brewin CR, Andrews B, Valentine JD. Meta-analysis of risk factors for posttraumatic stress disorder in trauma-exposed adults. </a:t>
            </a:r>
            <a:r>
              <a:rPr lang="en-US" sz="1200" i="1" dirty="0"/>
              <a:t>J Consult Clin Psychol.</a:t>
            </a:r>
            <a:r>
              <a:rPr lang="en-US" sz="1200" dirty="0"/>
              <a:t> 2000 Oct;68(5):748-66.</a:t>
            </a:r>
            <a:endParaRPr lang="en-US" sz="1200" dirty="0"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8212484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PTSD: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Resilience Factors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5" y="1463040"/>
            <a:ext cx="8526879" cy="4724400"/>
          </a:xfrm>
        </p:spPr>
        <p:txBody>
          <a:bodyPr>
            <a:normAutofit/>
          </a:bodyPr>
          <a:lstStyle/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Seeking out support from other people, such as friends and family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Finding a support group after a traumatic event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Feeling good about one’s own actions in the face of danger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Having a coping strategy, or a way of getting through the bad event and learning from it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Being able to act and respond effectively despite feeling </a:t>
            </a:r>
            <a:r>
              <a:rPr lang="en-US" sz="2600" dirty="0" smtClean="0"/>
              <a:t>fear</a:t>
            </a:r>
            <a:endParaRPr lang="en-US" sz="2600" dirty="0"/>
          </a:p>
          <a:p>
            <a:pPr marL="137160" indent="0">
              <a:buNone/>
            </a:pPr>
            <a:r>
              <a:rPr lang="en-US" baseline="30000" dirty="0" smtClean="0"/>
              <a:t>	</a:t>
            </a:r>
            <a:r>
              <a:rPr lang="en-US" sz="1200" dirty="0" smtClean="0"/>
              <a:t>Charney </a:t>
            </a:r>
            <a:r>
              <a:rPr lang="en-US" sz="1200" dirty="0"/>
              <a:t>DS. Psychobiological mechanisms of resilience and vulnerability: implications for successful adaptation to extreme stress. </a:t>
            </a:r>
            <a:r>
              <a:rPr lang="en-US" sz="1200" i="1" dirty="0"/>
              <a:t>Am J Psychiatry.</a:t>
            </a:r>
            <a:r>
              <a:rPr lang="en-US" sz="1200" dirty="0"/>
              <a:t> 2004 Feb;161(2):195-216.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2665303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What You Might See: Traumatic Stress Reactions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 Problems concentrating, learning or taking in new information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Difficulty going to sleep or staying asleep, nightmares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Emotional instability, moody, sad or angry and aggressive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Age-inappropriate behaviors – reacting like a much younger child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1266200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What You Might See: 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Traumatic Play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When playing, young children who have been through traumatic events may: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Repeat all or part of the traumatic event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Take on the role of the abuser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Try out different outcomes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Get “stuck” on a particular moment or event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4987009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Traumatic Play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When to Seek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rofessional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H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elp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 Most of the play is centered around traumatic events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Becomes very upset during traumatic play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Repeatedly plays the role of the abuser with dolls or stuffed animals or acts out abuse with other children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Plays in a way that interferes with relationships with other children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751058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A Foster Dad Speaks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3600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137160" indent="0" algn="ctr">
              <a:buNone/>
            </a:pPr>
            <a:r>
              <a:rPr lang="en-US" sz="3600" i="1" dirty="0" smtClean="0"/>
              <a:t>No one really explained to me about the impact of trauma on a child’s life.  I wish I’d known more about trauma sooner.</a:t>
            </a:r>
          </a:p>
          <a:p>
            <a:pPr marL="137160" indent="0" algn="ctr">
              <a:buNone/>
            </a:pPr>
            <a:endParaRPr lang="en-US" sz="3600" dirty="0"/>
          </a:p>
          <a:p>
            <a:pPr marL="137160" indent="0" algn="r">
              <a:buNone/>
            </a:pPr>
            <a:r>
              <a:rPr lang="en-US" sz="3600" dirty="0" smtClean="0"/>
              <a:t>--Sam,  Foster Dad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8187326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What You Might See: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Talking About Trauma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 Talking about certain events all the time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Bringing up the topic seemingly “out of the blue”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Being confused or mistaken about details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Remembering only fragments of what happened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Avoiding talk about anything remotely related to the traumatic events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1866286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Maya’s Story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 smtClean="0"/>
              <a:t> Maya was taken into care after her 17 year  old mother brought her to the ER unconscious, with broken arms and bruises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smtClean="0"/>
              <a:t>Maya and her mother Angela had been living with her mother’s abusive boyfriend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smtClean="0"/>
              <a:t>For a brief time recently, Angela and Maya had lived in a shelter for victims of domestic violence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smtClean="0"/>
              <a:t>Angela claimed that Maya was hurt while in the shelter</a:t>
            </a:r>
            <a:endParaRPr lang="en-US" sz="26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41879953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Maya’s Response to Trauma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 Wakes up crying in the middle of the night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Easily startled by loud noises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Squirms away from being held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Doesn’t make eye contact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Screams when taken on medical visits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8625444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Javier’s Story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 smtClean="0"/>
              <a:t> Grew up seeing his parents battle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smtClean="0"/>
              <a:t>Would try to divert his parents by making jokes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smtClean="0"/>
              <a:t>Mother refuses to leave father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smtClean="0"/>
              <a:t>Taken into care after he tried to intervene during a fight and was badly beaten by his father</a:t>
            </a:r>
            <a:endParaRPr lang="en-US" sz="26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89931816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Javier’s Response to Trauma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 smtClean="0"/>
              <a:t> Not interested in school, jokes around in class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smtClean="0"/>
              <a:t>Frequently skips school to smoke and drink with friends in a nearby park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smtClean="0"/>
              <a:t>Has sudden outbursts of violence, recently beat up a boy he saw pushing a girl</a:t>
            </a:r>
            <a:endParaRPr lang="en-US" sz="26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55100897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My Child’s Response to Trauma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(At Home Activity)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Based on the class discussion, think about the child in your care and if they exhibit any of the following: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</a:t>
            </a:r>
            <a:r>
              <a:rPr lang="en-US" sz="2600" dirty="0" smtClean="0"/>
              <a:t>Hyperarousal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</a:t>
            </a:r>
            <a:r>
              <a:rPr lang="en-US" sz="2600" dirty="0" smtClean="0"/>
              <a:t>Withdrawal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</a:t>
            </a:r>
            <a:r>
              <a:rPr lang="en-US" sz="2600" dirty="0" smtClean="0"/>
              <a:t>Re-experiencing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</a:t>
            </a:r>
            <a:r>
              <a:rPr lang="en-US" sz="2600" dirty="0" smtClean="0"/>
              <a:t>Reacting like a much younger child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</a:t>
            </a:r>
            <a:r>
              <a:rPr lang="en-US" sz="2600" dirty="0" smtClean="0"/>
              <a:t>Reactions to trauma reminders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09571845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Recovering from Trauma: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The Role of Resilience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Resilience is the ability to recover from traumatic events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Children who are resilient see themselves as: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Safe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Capable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Lovable</a:t>
            </a:r>
          </a:p>
          <a:p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90590153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ctr">
              <a:spcBef>
                <a:spcPts val="0"/>
              </a:spcBef>
              <a:buNone/>
            </a:pPr>
            <a:r>
              <a:rPr lang="en-US" sz="2800" dirty="0" smtClean="0"/>
              <a:t>Just as despair can come to one only from </a:t>
            </a:r>
          </a:p>
          <a:p>
            <a:pPr marL="137160" indent="0" algn="ctr">
              <a:spcBef>
                <a:spcPts val="0"/>
              </a:spcBef>
              <a:buNone/>
            </a:pPr>
            <a:r>
              <a:rPr lang="en-US" sz="2800" dirty="0" smtClean="0"/>
              <a:t>other human beings, hope, too, can</a:t>
            </a:r>
          </a:p>
          <a:p>
            <a:pPr marL="137160" indent="0" algn="ctr">
              <a:spcBef>
                <a:spcPts val="0"/>
              </a:spcBef>
              <a:buNone/>
            </a:pPr>
            <a:r>
              <a:rPr lang="en-US" sz="2800" dirty="0" smtClean="0"/>
              <a:t>be given to one only by other </a:t>
            </a:r>
          </a:p>
          <a:p>
            <a:pPr marL="137160" indent="0" algn="ctr">
              <a:spcBef>
                <a:spcPts val="0"/>
              </a:spcBef>
              <a:buNone/>
            </a:pPr>
            <a:r>
              <a:rPr lang="en-US" sz="2800" dirty="0" smtClean="0"/>
              <a:t>human beings</a:t>
            </a:r>
          </a:p>
          <a:p>
            <a:pPr marL="137160" indent="0" algn="ctr">
              <a:spcBef>
                <a:spcPts val="0"/>
              </a:spcBef>
              <a:buNone/>
            </a:pPr>
            <a:endParaRPr lang="en-US" sz="2800" dirty="0"/>
          </a:p>
          <a:p>
            <a:pPr marL="137160" indent="0" algn="ctr">
              <a:spcBef>
                <a:spcPts val="0"/>
              </a:spcBef>
              <a:buNone/>
            </a:pPr>
            <a:endParaRPr lang="en-US" sz="2800" dirty="0" smtClean="0"/>
          </a:p>
          <a:p>
            <a:pPr marL="137160" indent="0" algn="ctr">
              <a:spcBef>
                <a:spcPts val="0"/>
              </a:spcBef>
              <a:buNone/>
            </a:pPr>
            <a:endParaRPr lang="en-US" sz="2800" dirty="0"/>
          </a:p>
          <a:p>
            <a:pPr marL="137160" indent="0" algn="ctr">
              <a:spcBef>
                <a:spcPts val="0"/>
              </a:spcBef>
              <a:buNone/>
            </a:pPr>
            <a:endParaRPr lang="en-US" sz="2800" dirty="0" smtClean="0"/>
          </a:p>
          <a:p>
            <a:pPr marL="137160" indent="0" algn="r">
              <a:spcBef>
                <a:spcPts val="0"/>
              </a:spcBef>
              <a:buNone/>
            </a:pPr>
            <a:r>
              <a:rPr lang="en-US" sz="2800" dirty="0" smtClean="0"/>
              <a:t>--Elie Wiesel</a:t>
            </a:r>
          </a:p>
          <a:p>
            <a:pPr marL="137160" indent="0" algn="r">
              <a:spcBef>
                <a:spcPts val="0"/>
              </a:spcBef>
              <a:buNone/>
            </a:pPr>
            <a:r>
              <a:rPr lang="en-US" sz="2800" dirty="0" smtClean="0"/>
              <a:t>Author, activist and Holocaust survivor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427376954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Growing Resilience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000" dirty="0" smtClean="0"/>
              <a:t>Factors that can increase resilience include: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A strong relationship with at least one competent, caring adult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Feeling connected to a positive role model/ mentor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Having talents and abilities nurtured and appreciated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Feeling some control over one’s own life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Having a sense of belonging to a community, group or cause larger than oneself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98570629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Recognizing Resilience: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Maya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 Able to express her needs through crying – she has not given up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Able to take comfort from her bottle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Responds positively to music and has learned she can rely on it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Beginning to trust and enjoy being with her aunt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728218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What We’ll Be Learning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410574" cy="4724400"/>
          </a:xfrm>
        </p:spPr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 Module 1: Introductions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Module 2: Trauma 101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Module 3: Understanding Trauma’s Effects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Module 4: Building A Safe Place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Module 5: Dealing with Feelings and Behaviors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Module 6: Connections and Healing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Module 7: Becoming an Advocate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Module 8: Taking Care of Yourself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39787238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Recognizing Resilience: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Javier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/>
              <a:t> Attached and loyal to his mother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Talented as an entertainer – jokester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Has formed friendships with his peers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Has a sense of justice and wants to make things right in the world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Has empathy for others, particularly women in jeopardy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88843836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Recognizing Resilience: My Child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(At Home Activity)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 smtClean="0"/>
              <a:t> What strengths or talents can you encourage?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smtClean="0"/>
              <a:t>What people have served as role models?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smtClean="0"/>
              <a:t>What people have served as sources  of strength or comfort?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smtClean="0"/>
              <a:t>What does your child see as being within his/her control?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smtClean="0"/>
              <a:t>What causes larger than him/herself could your child participate in?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0815957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Resource Parents Are…..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3038766" cy="3031354"/>
          </a:xfrm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3886200" y="1463040"/>
            <a:ext cx="4901184" cy="45567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…</a:t>
            </a:r>
            <a:r>
              <a:rPr lang="en-US" sz="2800" dirty="0" smtClean="0"/>
              <a:t>like shuttles on a loom.  They join the threads of the past with threads of the future and leave their own bright patterns as they go.</a:t>
            </a:r>
          </a:p>
          <a:p>
            <a:endParaRPr lang="en-US" sz="2400" dirty="0"/>
          </a:p>
          <a:p>
            <a:pPr marL="137160" indent="0" algn="r">
              <a:buNone/>
            </a:pPr>
            <a:r>
              <a:rPr lang="en-US" sz="2400" dirty="0" smtClean="0"/>
              <a:t>-- Fred Rogers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962400" y="47244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Photograph of Fred Rogers used by permission of Family Communications, Inc. (www.fci.org) 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20122340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228600"/>
            <a:ext cx="8486774" cy="595884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Questions????</a:t>
            </a:r>
          </a:p>
          <a:p>
            <a:pPr marL="137160" indent="0">
              <a:buNone/>
            </a:pPr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Supplemental Handouts</a:t>
            </a:r>
            <a:endParaRPr lang="en-US" sz="4000" dirty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>
              <a:buNone/>
            </a:pPr>
            <a:endParaRPr lang="en-US" sz="4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9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Ground Rules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 smtClean="0"/>
              <a:t> One </a:t>
            </a:r>
            <a:r>
              <a:rPr lang="en-US" sz="3200" dirty="0"/>
              <a:t>p</a:t>
            </a:r>
            <a:r>
              <a:rPr lang="en-US" sz="3200" dirty="0" smtClean="0"/>
              <a:t>erson speaks at a time.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It is okay to disagree.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Respect everyone’s contributions and experiences.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If a topic or activity makes you uncomfortable, feel free to take a time out.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986075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80960" cy="106680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Feelings Thermometer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9892" y="1600200"/>
            <a:ext cx="1224216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21704" y="1284917"/>
            <a:ext cx="3657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Very Hot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Extremely Stressed and Anxious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Looking for an escape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6" name="Straight Arrow Connector 5"/>
          <p:cNvCxnSpPr>
            <a:stCxn id="2" idx="1"/>
          </p:cNvCxnSpPr>
          <p:nvPr/>
        </p:nvCxnSpPr>
        <p:spPr>
          <a:xfrm flipH="1">
            <a:off x="4535906" y="1746582"/>
            <a:ext cx="68579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7200" y="1931247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Distracted and Edgy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Stressed and Anxious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667000" y="2369151"/>
            <a:ext cx="94855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5000" y="2438400"/>
            <a:ext cx="3162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3300"/>
                </a:solidFill>
              </a:rPr>
              <a:t>Warm</a:t>
            </a:r>
          </a:p>
          <a:p>
            <a:r>
              <a:rPr lang="en-US" b="1" dirty="0" smtClean="0">
                <a:solidFill>
                  <a:srgbClr val="FF3300"/>
                </a:solidFill>
              </a:rPr>
              <a:t>Mildly Uncomfortable</a:t>
            </a:r>
          </a:p>
          <a:p>
            <a:r>
              <a:rPr lang="en-US" b="1" dirty="0" smtClean="0">
                <a:solidFill>
                  <a:srgbClr val="FF3300"/>
                </a:solidFill>
              </a:rPr>
              <a:t>Losing my focus</a:t>
            </a:r>
            <a:endParaRPr lang="en-US" b="1" dirty="0">
              <a:solidFill>
                <a:srgbClr val="FF33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649202" y="2900065"/>
            <a:ext cx="68579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" y="32004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Just Right</a:t>
            </a:r>
          </a:p>
          <a:p>
            <a:r>
              <a:rPr lang="en-US" b="1" dirty="0" smtClean="0">
                <a:solidFill>
                  <a:srgbClr val="FF6600"/>
                </a:solidFill>
              </a:rPr>
              <a:t>Comfortable and Focused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819400" y="3481439"/>
            <a:ext cx="94855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867399" y="3730382"/>
            <a:ext cx="26299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99FF"/>
                </a:solidFill>
              </a:rPr>
              <a:t>Cool</a:t>
            </a:r>
          </a:p>
          <a:p>
            <a:r>
              <a:rPr lang="en-US" b="1" dirty="0" smtClean="0">
                <a:solidFill>
                  <a:srgbClr val="6699FF"/>
                </a:solidFill>
              </a:rPr>
              <a:t>A little bored and losing focus</a:t>
            </a:r>
            <a:endParaRPr lang="en-US" b="1" dirty="0">
              <a:solidFill>
                <a:srgbClr val="6699FF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775013" y="4192047"/>
            <a:ext cx="68579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0" y="48006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Ice Cold</a:t>
            </a:r>
          </a:p>
          <a:p>
            <a:r>
              <a:rPr lang="en-US" b="1" dirty="0" smtClean="0"/>
              <a:t>Totally Bored</a:t>
            </a:r>
          </a:p>
          <a:p>
            <a:r>
              <a:rPr lang="en-US" b="1" dirty="0" smtClean="0"/>
              <a:t>Not focused</a:t>
            </a:r>
            <a:endParaRPr lang="en-US" b="1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707727" y="5029200"/>
            <a:ext cx="94855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4635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60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137160" indent="0" algn="ctr">
              <a:buNone/>
            </a:pPr>
            <a:r>
              <a:rPr lang="en-US" sz="6000" dirty="0" smtClean="0"/>
              <a:t>ReMoved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5958951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781</TotalTime>
  <Words>3136</Words>
  <Application>Microsoft Office PowerPoint</Application>
  <PresentationFormat>On-screen Show (4:3)</PresentationFormat>
  <Paragraphs>418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Apex</vt:lpstr>
      <vt:lpstr>Caring for Children Who Have Experienced Trauma: A Workshop for Resource Parents</vt:lpstr>
      <vt:lpstr>The Basics</vt:lpstr>
      <vt:lpstr>Why a Trauma Workshop?</vt:lpstr>
      <vt:lpstr>Why a Trauma Workshop?</vt:lpstr>
      <vt:lpstr>A Foster Dad Speaks</vt:lpstr>
      <vt:lpstr>What We’ll Be Learning</vt:lpstr>
      <vt:lpstr>Ground Rules</vt:lpstr>
      <vt:lpstr>Feelings Thermometer</vt:lpstr>
      <vt:lpstr>PowerPoint Presentation</vt:lpstr>
      <vt:lpstr>Module 1:   Introductions</vt:lpstr>
      <vt:lpstr>PowerPoint Presentation</vt:lpstr>
      <vt:lpstr>Meet the Children: Maya 8 Months Old</vt:lpstr>
      <vt:lpstr>Meet the Children: Rachel 17 Months Old</vt:lpstr>
      <vt:lpstr>Meet the Children: Tommy 4 Years Old</vt:lpstr>
      <vt:lpstr>Meet the Children: Andrea 9 Years Old</vt:lpstr>
      <vt:lpstr>Meet the Children: James 12 Years Old</vt:lpstr>
      <vt:lpstr>Meet the Children: Javier 15 Years Old</vt:lpstr>
      <vt:lpstr>Sound Familiar???? </vt:lpstr>
      <vt:lpstr>The Challenge</vt:lpstr>
      <vt:lpstr>The Solution: Trauma Informed Parenting</vt:lpstr>
      <vt:lpstr>Essential Elements of Trauma-Informed Parenting</vt:lpstr>
      <vt:lpstr>Myths to Avoid</vt:lpstr>
      <vt:lpstr>My Child Worksheet  (At Home Activity)</vt:lpstr>
      <vt:lpstr>Self Care Start Up: Square Breathing</vt:lpstr>
      <vt:lpstr>PowerPoint Presentation</vt:lpstr>
      <vt:lpstr>PowerPoint Presentation</vt:lpstr>
      <vt:lpstr>Module 2:   Trauma 101</vt:lpstr>
      <vt:lpstr>A Traumatic Experience ….</vt:lpstr>
      <vt:lpstr>Types of Trauma</vt:lpstr>
      <vt:lpstr>Types of Trauma</vt:lpstr>
      <vt:lpstr>Types of Trauma</vt:lpstr>
      <vt:lpstr>When Trauma is Caused by Loved Ones</vt:lpstr>
      <vt:lpstr>My Child’s Traumas (At Home Activity)</vt:lpstr>
      <vt:lpstr>How Children Respond to Trauma</vt:lpstr>
      <vt:lpstr>How Children Respond to Trauma</vt:lpstr>
      <vt:lpstr>How Children Respond to Trauma</vt:lpstr>
      <vt:lpstr>How Children Respond to Trauma</vt:lpstr>
      <vt:lpstr>How Children Respond to Trauma</vt:lpstr>
      <vt:lpstr>What You Might See: Reactions to Trauma Reminders</vt:lpstr>
      <vt:lpstr>Reactions to Trauma Reminders</vt:lpstr>
      <vt:lpstr>Reactions to Trauma Reminders</vt:lpstr>
      <vt:lpstr>Reactions to Trauma Reminders</vt:lpstr>
      <vt:lpstr>PowerPoint Presentation</vt:lpstr>
      <vt:lpstr>What About Post Traumatic Stress Disorder (PTSD)?</vt:lpstr>
      <vt:lpstr>PTSD:  Risk Factors</vt:lpstr>
      <vt:lpstr>PTSD: Resilience Factors</vt:lpstr>
      <vt:lpstr>What You Might See: Traumatic Stress Reactions</vt:lpstr>
      <vt:lpstr>What You Might See:  Traumatic Play</vt:lpstr>
      <vt:lpstr>Traumatic Play When to Seek Professional Help</vt:lpstr>
      <vt:lpstr>What You Might See: Talking About Trauma</vt:lpstr>
      <vt:lpstr>Maya’s Story</vt:lpstr>
      <vt:lpstr>Maya’s Response to Trauma</vt:lpstr>
      <vt:lpstr>Javier’s Story</vt:lpstr>
      <vt:lpstr>Javier’s Response to Trauma</vt:lpstr>
      <vt:lpstr>My Child’s Response to Trauma (At Home Activity)</vt:lpstr>
      <vt:lpstr>Recovering from Trauma: The Role of Resilience</vt:lpstr>
      <vt:lpstr>PowerPoint Presentation</vt:lpstr>
      <vt:lpstr>Growing Resilience</vt:lpstr>
      <vt:lpstr>Recognizing Resilience: Maya</vt:lpstr>
      <vt:lpstr>Recognizing Resilience: Javier</vt:lpstr>
      <vt:lpstr>Recognizing Resilience: My Child (At Home Activity)</vt:lpstr>
      <vt:lpstr>Resource Parents Are…..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Caring for Children Who Have Experienced Trauma: A Workshop for Resource Parents</dc:title>
  <dc:creator>Robbin</dc:creator>
  <cp:lastModifiedBy>Robbin</cp:lastModifiedBy>
  <cp:revision>67</cp:revision>
  <dcterms:created xsi:type="dcterms:W3CDTF">2014-09-27T02:13:20Z</dcterms:created>
  <dcterms:modified xsi:type="dcterms:W3CDTF">2015-09-11T02:45:27Z</dcterms:modified>
</cp:coreProperties>
</file>