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48"/>
  </p:notesMasterIdLst>
  <p:sldIdLst>
    <p:sldId id="271" r:id="rId2"/>
    <p:sldId id="349" r:id="rId3"/>
    <p:sldId id="319" r:id="rId4"/>
    <p:sldId id="320" r:id="rId5"/>
    <p:sldId id="321" r:id="rId6"/>
    <p:sldId id="269" r:id="rId7"/>
    <p:sldId id="305" r:id="rId8"/>
    <p:sldId id="314" r:id="rId9"/>
    <p:sldId id="315" r:id="rId10"/>
    <p:sldId id="316" r:id="rId11"/>
    <p:sldId id="322" r:id="rId12"/>
    <p:sldId id="304" r:id="rId13"/>
    <p:sldId id="323" r:id="rId14"/>
    <p:sldId id="324" r:id="rId15"/>
    <p:sldId id="326" r:id="rId16"/>
    <p:sldId id="325" r:id="rId17"/>
    <p:sldId id="327" r:id="rId18"/>
    <p:sldId id="328" r:id="rId19"/>
    <p:sldId id="352" r:id="rId20"/>
    <p:sldId id="270" r:id="rId21"/>
    <p:sldId id="282" r:id="rId22"/>
    <p:sldId id="329" r:id="rId23"/>
    <p:sldId id="330" r:id="rId24"/>
    <p:sldId id="331" r:id="rId25"/>
    <p:sldId id="332" r:id="rId26"/>
    <p:sldId id="333" r:id="rId27"/>
    <p:sldId id="334" r:id="rId28"/>
    <p:sldId id="353" r:id="rId29"/>
    <p:sldId id="335" r:id="rId30"/>
    <p:sldId id="336" r:id="rId31"/>
    <p:sldId id="337" r:id="rId32"/>
    <p:sldId id="338" r:id="rId33"/>
    <p:sldId id="311" r:id="rId34"/>
    <p:sldId id="312" r:id="rId35"/>
    <p:sldId id="340" r:id="rId36"/>
    <p:sldId id="341" r:id="rId37"/>
    <p:sldId id="342" r:id="rId38"/>
    <p:sldId id="343" r:id="rId39"/>
    <p:sldId id="344" r:id="rId40"/>
    <p:sldId id="345" r:id="rId41"/>
    <p:sldId id="350" r:id="rId42"/>
    <p:sldId id="351" r:id="rId43"/>
    <p:sldId id="346" r:id="rId44"/>
    <p:sldId id="347" r:id="rId45"/>
    <p:sldId id="296" r:id="rId46"/>
    <p:sldId id="28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6167"/>
    <a:srgbClr val="BDFFBD"/>
    <a:srgbClr val="81FF81"/>
    <a:srgbClr val="F09498"/>
    <a:srgbClr val="3366FF"/>
    <a:srgbClr val="CC00FF"/>
    <a:srgbClr val="EC767C"/>
    <a:srgbClr val="9900CC"/>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1A8103-FC2E-87A7-E774-02EE5B6E978D}" v="2" dt="2022-09-22T14:41:00.6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97"/>
    <p:restoredTop sz="94679"/>
  </p:normalViewPr>
  <p:slideViewPr>
    <p:cSldViewPr>
      <p:cViewPr varScale="1">
        <p:scale>
          <a:sx n="104" d="100"/>
          <a:sy n="104" d="100"/>
        </p:scale>
        <p:origin x="1456" y="200"/>
      </p:cViewPr>
      <p:guideLst>
        <p:guide orient="horz" pos="2160"/>
        <p:guide pos="2880"/>
      </p:guideLst>
    </p:cSldViewPr>
  </p:slideViewPr>
  <p:notesTextViewPr>
    <p:cViewPr>
      <p:scale>
        <a:sx n="1" d="1"/>
        <a:sy n="1" d="1"/>
      </p:scale>
      <p:origin x="0" y="0"/>
    </p:cViewPr>
  </p:notesTextViewPr>
  <p:sorterViewPr>
    <p:cViewPr>
      <p:scale>
        <a:sx n="65" d="100"/>
        <a:sy n="6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antha Byrd" userId="S::sbyrd@concord.edu::b3f3f810-bccd-4bc4-9ea5-86e57e642d22" providerId="AD" clId="Web-{621A8103-FC2E-87A7-E774-02EE5B6E978D}"/>
    <pc:docChg chg="modSld">
      <pc:chgData name="Samantha Byrd" userId="S::sbyrd@concord.edu::b3f3f810-bccd-4bc4-9ea5-86e57e642d22" providerId="AD" clId="Web-{621A8103-FC2E-87A7-E774-02EE5B6E978D}" dt="2022-09-22T14:41:00.661" v="1" actId="20577"/>
      <pc:docMkLst>
        <pc:docMk/>
      </pc:docMkLst>
      <pc:sldChg chg="modSp">
        <pc:chgData name="Samantha Byrd" userId="S::sbyrd@concord.edu::b3f3f810-bccd-4bc4-9ea5-86e57e642d22" providerId="AD" clId="Web-{621A8103-FC2E-87A7-E774-02EE5B6E978D}" dt="2022-09-22T14:41:00.661" v="1" actId="20577"/>
        <pc:sldMkLst>
          <pc:docMk/>
          <pc:sldMk cId="1031277852" sldId="321"/>
        </pc:sldMkLst>
        <pc:spChg chg="mod">
          <ac:chgData name="Samantha Byrd" userId="S::sbyrd@concord.edu::b3f3f810-bccd-4bc4-9ea5-86e57e642d22" providerId="AD" clId="Web-{621A8103-FC2E-87A7-E774-02EE5B6E978D}" dt="2022-09-22T14:41:00.661" v="1" actId="20577"/>
          <ac:spMkLst>
            <pc:docMk/>
            <pc:sldMk cId="1031277852" sldId="321"/>
            <ac:spMk id="3" creationId="{D53892ED-3AC4-264B-A2E3-2CC034419F6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BC92B9-878F-431E-B9BA-B88246C2C046}" type="datetimeFigureOut">
              <a:rPr lang="en-US" smtClean="0"/>
              <a:t>9/22/2022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C64B68-4781-4F61-802E-95A1748EC3D5}" type="slidenum">
              <a:rPr lang="en-US" smtClean="0"/>
              <a:t>‹#›</a:t>
            </a:fld>
            <a:endParaRPr lang="en-US" dirty="0"/>
          </a:p>
        </p:txBody>
      </p:sp>
    </p:spTree>
    <p:extLst>
      <p:ext uri="{BB962C8B-B14F-4D97-AF65-F5344CB8AC3E}">
        <p14:creationId xmlns:p14="http://schemas.microsoft.com/office/powerpoint/2010/main" val="353245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upon the size of the group, this activity can be done as a full group, or can be done in pairs.  Then they introduce the other to the group.</a:t>
            </a:r>
          </a:p>
          <a:p>
            <a:r>
              <a:rPr lang="en-US" dirty="0"/>
              <a:t>It may be helpful to ask “On a scale of 1-10, how would you rate your child’s self-esteem?”</a:t>
            </a:r>
          </a:p>
        </p:txBody>
      </p:sp>
      <p:sp>
        <p:nvSpPr>
          <p:cNvPr id="4" name="Slide Number Placeholder 3"/>
          <p:cNvSpPr>
            <a:spLocks noGrp="1"/>
          </p:cNvSpPr>
          <p:nvPr>
            <p:ph type="sldNum" sz="quarter" idx="5"/>
          </p:nvPr>
        </p:nvSpPr>
        <p:spPr/>
        <p:txBody>
          <a:bodyPr/>
          <a:lstStyle/>
          <a:p>
            <a:fld id="{D3C64B68-4781-4F61-802E-95A1748EC3D5}" type="slidenum">
              <a:rPr lang="en-US" smtClean="0"/>
              <a:t>3</a:t>
            </a:fld>
            <a:endParaRPr lang="en-US" dirty="0"/>
          </a:p>
        </p:txBody>
      </p:sp>
    </p:spTree>
    <p:extLst>
      <p:ext uri="{BB962C8B-B14F-4D97-AF65-F5344CB8AC3E}">
        <p14:creationId xmlns:p14="http://schemas.microsoft.com/office/powerpoint/2010/main" val="547419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Why Do Children Reenact?</a:t>
            </a:r>
          </a:p>
          <a:p>
            <a:r>
              <a:rPr lang="en-US" sz="1200" b="0" i="0" kern="1200" dirty="0">
                <a:solidFill>
                  <a:schemeClr val="tx1"/>
                </a:solidFill>
                <a:effectLst/>
                <a:latin typeface="+mn-lt"/>
                <a:ea typeface="+mn-ea"/>
                <a:cs typeface="+mn-cs"/>
              </a:rPr>
              <a:t>Children who engage in reenactments are not consciously choosing to repeat painful or negative </a:t>
            </a:r>
          </a:p>
          <a:p>
            <a:r>
              <a:rPr lang="en-US" sz="1200" b="0" i="0" kern="1200" dirty="0">
                <a:solidFill>
                  <a:schemeClr val="tx1"/>
                </a:solidFill>
                <a:effectLst/>
                <a:latin typeface="+mn-lt"/>
                <a:ea typeface="+mn-ea"/>
                <a:cs typeface="+mn-cs"/>
              </a:rPr>
              <a:t>relationships. The behavior patterns children exhibit during reenactments have become ingrained over </a:t>
            </a:r>
          </a:p>
          <a:p>
            <a:r>
              <a:rPr lang="en-US" sz="1200" b="0" i="0" kern="1200" dirty="0">
                <a:solidFill>
                  <a:schemeClr val="tx1"/>
                </a:solidFill>
                <a:effectLst/>
                <a:latin typeface="+mn-lt"/>
                <a:ea typeface="+mn-ea"/>
                <a:cs typeface="+mn-cs"/>
              </a:rPr>
              <a:t>time because of (see slide)</a:t>
            </a:r>
          </a:p>
          <a:p>
            <a:r>
              <a:rPr lang="en-US" sz="1200" b="0" i="0" kern="1200" dirty="0">
                <a:solidFill>
                  <a:schemeClr val="tx1"/>
                </a:solidFill>
                <a:effectLst/>
                <a:latin typeface="+mn-lt"/>
                <a:ea typeface="+mn-ea"/>
                <a:cs typeface="+mn-cs"/>
              </a:rPr>
              <a:t>Many of the behaviors that are most challenging for resource parents are strategies that in the past may </a:t>
            </a:r>
          </a:p>
          <a:p>
            <a:r>
              <a:rPr lang="en-US" sz="1200" b="0" i="0" kern="1200" dirty="0">
                <a:solidFill>
                  <a:schemeClr val="tx1"/>
                </a:solidFill>
                <a:effectLst/>
                <a:latin typeface="+mn-lt"/>
                <a:ea typeface="+mn-ea"/>
                <a:cs typeface="+mn-cs"/>
              </a:rPr>
              <a:t>have helped the child survive in the presence of abusive or neglectful caregivers. Unfortunately, these </a:t>
            </a:r>
          </a:p>
          <a:p>
            <a:r>
              <a:rPr lang="en-US" sz="1200" b="0" i="0" kern="1200" dirty="0">
                <a:solidFill>
                  <a:schemeClr val="tx1"/>
                </a:solidFill>
                <a:effectLst/>
                <a:latin typeface="+mn-lt"/>
                <a:ea typeface="+mn-ea"/>
                <a:cs typeface="+mn-cs"/>
              </a:rPr>
              <a:t>once-useful strategies can undermine the development of healthy relationships with new people and only </a:t>
            </a:r>
          </a:p>
          <a:p>
            <a:r>
              <a:rPr lang="en-US" sz="1200" b="0" i="0" kern="1200" dirty="0">
                <a:solidFill>
                  <a:schemeClr val="tx1"/>
                </a:solidFill>
                <a:effectLst/>
                <a:latin typeface="+mn-lt"/>
                <a:ea typeface="+mn-ea"/>
                <a:cs typeface="+mn-cs"/>
              </a:rPr>
              <a:t>reinforce the negative messages contained in the invisible suitcase</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14</a:t>
            </a:fld>
            <a:endParaRPr lang="en-US" dirty="0"/>
          </a:p>
        </p:txBody>
      </p:sp>
    </p:spTree>
    <p:extLst>
      <p:ext uri="{BB962C8B-B14F-4D97-AF65-F5344CB8AC3E}">
        <p14:creationId xmlns:p14="http://schemas.microsoft.com/office/powerpoint/2010/main" val="35624189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This can lead to a vicious cycle in which the child requires more and more of your attention and </a:t>
            </a:r>
          </a:p>
          <a:p>
            <a:r>
              <a:rPr lang="en-US" sz="1200" b="0" i="0" kern="1200" dirty="0">
                <a:solidFill>
                  <a:schemeClr val="tx1"/>
                </a:solidFill>
                <a:effectLst/>
                <a:latin typeface="+mn-lt"/>
                <a:ea typeface="+mn-ea"/>
                <a:cs typeface="+mn-cs"/>
              </a:rPr>
              <a:t>involvement, but the relationship is increasingly strained by the frustration and anger both you and </a:t>
            </a:r>
          </a:p>
          <a:p>
            <a:r>
              <a:rPr lang="en-US" sz="1200" b="0" i="0" kern="1200" dirty="0">
                <a:solidFill>
                  <a:schemeClr val="tx1"/>
                </a:solidFill>
                <a:effectLst/>
                <a:latin typeface="+mn-lt"/>
                <a:ea typeface="+mn-ea"/>
                <a:cs typeface="+mn-cs"/>
              </a:rPr>
              <a:t>the child now feel. If left unchecked, this cycle can lead to still more negative interactions, damaged </a:t>
            </a:r>
          </a:p>
          <a:p>
            <a:r>
              <a:rPr lang="en-US" sz="1200" b="0" i="0" kern="1200" dirty="0">
                <a:solidFill>
                  <a:schemeClr val="tx1"/>
                </a:solidFill>
                <a:effectLst/>
                <a:latin typeface="+mn-lt"/>
                <a:ea typeface="+mn-ea"/>
                <a:cs typeface="+mn-cs"/>
              </a:rPr>
              <a:t>relationships, and confirmation of all the child’s negative beliefs about him–/herself and others. In some </a:t>
            </a:r>
          </a:p>
          <a:p>
            <a:r>
              <a:rPr lang="en-US" sz="1200" b="0" i="0" kern="1200" dirty="0">
                <a:solidFill>
                  <a:schemeClr val="tx1"/>
                </a:solidFill>
                <a:effectLst/>
                <a:latin typeface="+mn-lt"/>
                <a:ea typeface="+mn-ea"/>
                <a:cs typeface="+mn-cs"/>
              </a:rPr>
              <a:t>cases, placements are ended. And the suitcase just gets heavier</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15</a:t>
            </a:fld>
            <a:endParaRPr lang="en-US" dirty="0"/>
          </a:p>
        </p:txBody>
      </p:sp>
    </p:spTree>
    <p:extLst>
      <p:ext uri="{BB962C8B-B14F-4D97-AF65-F5344CB8AC3E}">
        <p14:creationId xmlns:p14="http://schemas.microsoft.com/office/powerpoint/2010/main" val="359003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Preventing the vicious cycle of negative interactions requires patience and self-awareness. Most of all, </a:t>
            </a:r>
          </a:p>
          <a:p>
            <a:r>
              <a:rPr lang="en-US" sz="1200" b="0" i="0" kern="1200" dirty="0">
                <a:solidFill>
                  <a:schemeClr val="tx1"/>
                </a:solidFill>
                <a:effectLst/>
                <a:latin typeface="+mn-lt"/>
                <a:ea typeface="+mn-ea"/>
                <a:cs typeface="+mn-cs"/>
              </a:rPr>
              <a:t>it requires a concerted effort to respond to the child in ways that challenge the invisible suitcase and </a:t>
            </a:r>
          </a:p>
          <a:p>
            <a:r>
              <a:rPr lang="en-US" sz="1200" b="0" i="0" kern="1200" dirty="0">
                <a:solidFill>
                  <a:schemeClr val="tx1"/>
                </a:solidFill>
                <a:effectLst/>
                <a:latin typeface="+mn-lt"/>
                <a:ea typeface="+mn-ea"/>
                <a:cs typeface="+mn-cs"/>
              </a:rPr>
              <a:t>provide the child with new, positive messages. </a:t>
            </a:r>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16</a:t>
            </a:fld>
            <a:endParaRPr lang="en-US" dirty="0"/>
          </a:p>
        </p:txBody>
      </p:sp>
    </p:spTree>
    <p:extLst>
      <p:ext uri="{BB962C8B-B14F-4D97-AF65-F5344CB8AC3E}">
        <p14:creationId xmlns:p14="http://schemas.microsoft.com/office/powerpoint/2010/main" val="752445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When the contents of the invisible suitcase have been unpacked and examined, reenactments and negative cycles are less likely to </a:t>
            </a:r>
          </a:p>
          <a:p>
            <a:r>
              <a:rPr lang="en-US" sz="1200" kern="1200" dirty="0">
                <a:solidFill>
                  <a:schemeClr val="tx1"/>
                </a:solidFill>
                <a:effectLst/>
                <a:latin typeface="+mn-lt"/>
                <a:ea typeface="+mn-ea"/>
                <a:cs typeface="+mn-cs"/>
              </a:rPr>
              <a:t>occur. </a:t>
            </a:r>
          </a:p>
        </p:txBody>
      </p:sp>
      <p:sp>
        <p:nvSpPr>
          <p:cNvPr id="4" name="Slide Number Placeholder 3"/>
          <p:cNvSpPr>
            <a:spLocks noGrp="1"/>
          </p:cNvSpPr>
          <p:nvPr>
            <p:ph type="sldNum" sz="quarter" idx="5"/>
          </p:nvPr>
        </p:nvSpPr>
        <p:spPr/>
        <p:txBody>
          <a:bodyPr/>
          <a:lstStyle/>
          <a:p>
            <a:fld id="{D3C64B68-4781-4F61-802E-95A1748EC3D5}" type="slidenum">
              <a:rPr lang="en-US" smtClean="0"/>
              <a:t>17</a:t>
            </a:fld>
            <a:endParaRPr lang="en-US" dirty="0"/>
          </a:p>
        </p:txBody>
      </p:sp>
    </p:spTree>
    <p:extLst>
      <p:ext uri="{BB962C8B-B14F-4D97-AF65-F5344CB8AC3E}">
        <p14:creationId xmlns:p14="http://schemas.microsoft.com/office/powerpoint/2010/main" val="726135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20</a:t>
            </a:fld>
            <a:endParaRPr lang="en-US" dirty="0"/>
          </a:p>
        </p:txBody>
      </p:sp>
    </p:spTree>
    <p:extLst>
      <p:ext uri="{BB962C8B-B14F-4D97-AF65-F5344CB8AC3E}">
        <p14:creationId xmlns:p14="http://schemas.microsoft.com/office/powerpoint/2010/main" val="1741248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Most people have a fairly basic understanding of these stages, so they can be reviewed fairly quickly for most groups.  Based on the ages of children being currently cared for by the group participants, the facilitator can focus more on certain stages than others.</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21</a:t>
            </a:fld>
            <a:endParaRPr lang="en-US" dirty="0"/>
          </a:p>
        </p:txBody>
      </p:sp>
    </p:spTree>
    <p:extLst>
      <p:ext uri="{BB962C8B-B14F-4D97-AF65-F5344CB8AC3E}">
        <p14:creationId xmlns:p14="http://schemas.microsoft.com/office/powerpoint/2010/main" val="2205622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9728" indent="0" algn="r">
              <a:buNone/>
            </a:pPr>
            <a:r>
              <a:rPr lang="en-US" sz="1200" dirty="0">
                <a:solidFill>
                  <a:schemeClr val="tx1"/>
                </a:solidFill>
              </a:rPr>
              <a:t>WWW.VIRTURALPEDIATRICHOSPITAL.ORG</a:t>
            </a:r>
          </a:p>
          <a:p>
            <a:pPr marL="109728" indent="0" algn="r">
              <a:buNone/>
            </a:pPr>
            <a:r>
              <a:rPr lang="en-US" dirty="0"/>
              <a:t> </a:t>
            </a:r>
          </a:p>
        </p:txBody>
      </p:sp>
      <p:sp>
        <p:nvSpPr>
          <p:cNvPr id="4" name="Slide Number Placeholder 3"/>
          <p:cNvSpPr>
            <a:spLocks noGrp="1"/>
          </p:cNvSpPr>
          <p:nvPr>
            <p:ph type="sldNum" sz="quarter" idx="5"/>
          </p:nvPr>
        </p:nvSpPr>
        <p:spPr/>
        <p:txBody>
          <a:bodyPr/>
          <a:lstStyle/>
          <a:p>
            <a:fld id="{D3C64B68-4781-4F61-802E-95A1748EC3D5}" type="slidenum">
              <a:rPr lang="en-US" smtClean="0"/>
              <a:t>23</a:t>
            </a:fld>
            <a:endParaRPr lang="en-US" dirty="0"/>
          </a:p>
        </p:txBody>
      </p:sp>
    </p:spTree>
    <p:extLst>
      <p:ext uri="{BB962C8B-B14F-4D97-AF65-F5344CB8AC3E}">
        <p14:creationId xmlns:p14="http://schemas.microsoft.com/office/powerpoint/2010/main" val="1451006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24</a:t>
            </a:fld>
            <a:endParaRPr lang="en-US" dirty="0"/>
          </a:p>
        </p:txBody>
      </p:sp>
    </p:spTree>
    <p:extLst>
      <p:ext uri="{BB962C8B-B14F-4D97-AF65-F5344CB8AC3E}">
        <p14:creationId xmlns:p14="http://schemas.microsoft.com/office/powerpoint/2010/main" val="4067832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 play Self-Control Bubbles – for ages 3-10,  Need bubbles</a:t>
            </a:r>
          </a:p>
          <a:p>
            <a:r>
              <a:rPr lang="en-US" dirty="0"/>
              <a:t>Start by blowing lots of bubbles.  Pop all that they can.  Then explain that you are going to blow bubbles, but they are not allowed to pop them, or even touch the bubbles – even if they land on their nose.  Explain the feeling of really, really wanting to do something, but holding back is called “self-control”.  Blow more bubbles towards kids, taking time to praise and encourage as they show self-control.  Talk about how it feels to resist temptation to pop the bubbles.  Connect wit real-life temptation to eat more candies or bite your nails, etc.</a:t>
            </a:r>
          </a:p>
        </p:txBody>
      </p:sp>
      <p:sp>
        <p:nvSpPr>
          <p:cNvPr id="4" name="Slide Number Placeholder 3"/>
          <p:cNvSpPr>
            <a:spLocks noGrp="1"/>
          </p:cNvSpPr>
          <p:nvPr>
            <p:ph type="sldNum" sz="quarter" idx="5"/>
          </p:nvPr>
        </p:nvSpPr>
        <p:spPr/>
        <p:txBody>
          <a:bodyPr/>
          <a:lstStyle/>
          <a:p>
            <a:fld id="{D3C64B68-4781-4F61-802E-95A1748EC3D5}" type="slidenum">
              <a:rPr lang="en-US" smtClean="0"/>
              <a:t>28</a:t>
            </a:fld>
            <a:endParaRPr lang="en-US" dirty="0"/>
          </a:p>
        </p:txBody>
      </p:sp>
    </p:spTree>
    <p:extLst>
      <p:ext uri="{BB962C8B-B14F-4D97-AF65-F5344CB8AC3E}">
        <p14:creationId xmlns:p14="http://schemas.microsoft.com/office/powerpoint/2010/main" val="3457276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Play Games:  Simon Says and Red Light/Green Light if time.  If not discuss the self-control needed for these games.</a:t>
            </a:r>
          </a:p>
        </p:txBody>
      </p:sp>
      <p:sp>
        <p:nvSpPr>
          <p:cNvPr id="4" name="Slide Number Placeholder 3"/>
          <p:cNvSpPr>
            <a:spLocks noGrp="1"/>
          </p:cNvSpPr>
          <p:nvPr>
            <p:ph type="sldNum" sz="quarter" idx="5"/>
          </p:nvPr>
        </p:nvSpPr>
        <p:spPr/>
        <p:txBody>
          <a:bodyPr/>
          <a:lstStyle/>
          <a:p>
            <a:fld id="{D3C64B68-4781-4F61-802E-95A1748EC3D5}" type="slidenum">
              <a:rPr lang="en-US" smtClean="0"/>
              <a:t>30</a:t>
            </a:fld>
            <a:endParaRPr lang="en-US" dirty="0"/>
          </a:p>
        </p:txBody>
      </p:sp>
    </p:spTree>
    <p:extLst>
      <p:ext uri="{BB962C8B-B14F-4D97-AF65-F5344CB8AC3E}">
        <p14:creationId xmlns:p14="http://schemas.microsoft.com/office/powerpoint/2010/main" val="1342862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a partner, come up with a definition for “self-esteem”</a:t>
            </a:r>
          </a:p>
          <a:p>
            <a:r>
              <a:rPr lang="en-US" dirty="0"/>
              <a:t>With a partner, list characteristics and behaviors that you would expect from children with positive self-esteem</a:t>
            </a:r>
          </a:p>
        </p:txBody>
      </p:sp>
      <p:sp>
        <p:nvSpPr>
          <p:cNvPr id="4" name="Slide Number Placeholder 3"/>
          <p:cNvSpPr>
            <a:spLocks noGrp="1"/>
          </p:cNvSpPr>
          <p:nvPr>
            <p:ph type="sldNum" sz="quarter" idx="5"/>
          </p:nvPr>
        </p:nvSpPr>
        <p:spPr/>
        <p:txBody>
          <a:bodyPr/>
          <a:lstStyle/>
          <a:p>
            <a:fld id="{D3C64B68-4781-4F61-802E-95A1748EC3D5}" type="slidenum">
              <a:rPr lang="en-US" smtClean="0"/>
              <a:t>4</a:t>
            </a:fld>
            <a:endParaRPr lang="en-US" dirty="0"/>
          </a:p>
        </p:txBody>
      </p:sp>
    </p:spTree>
    <p:extLst>
      <p:ext uri="{BB962C8B-B14F-4D97-AF65-F5344CB8AC3E}">
        <p14:creationId xmlns:p14="http://schemas.microsoft.com/office/powerpoint/2010/main" val="3366073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Brainstorm with participants, or in small groups:  what are actions that parents can do to promote self esteem?</a:t>
            </a:r>
          </a:p>
        </p:txBody>
      </p:sp>
      <p:sp>
        <p:nvSpPr>
          <p:cNvPr id="4" name="Slide Number Placeholder 3"/>
          <p:cNvSpPr>
            <a:spLocks noGrp="1"/>
          </p:cNvSpPr>
          <p:nvPr>
            <p:ph type="sldNum" sz="quarter" idx="5"/>
          </p:nvPr>
        </p:nvSpPr>
        <p:spPr/>
        <p:txBody>
          <a:bodyPr/>
          <a:lstStyle/>
          <a:p>
            <a:fld id="{D3C64B68-4781-4F61-802E-95A1748EC3D5}" type="slidenum">
              <a:rPr lang="en-US" smtClean="0"/>
              <a:t>34</a:t>
            </a:fld>
            <a:endParaRPr lang="en-US" dirty="0"/>
          </a:p>
        </p:txBody>
      </p:sp>
    </p:spTree>
    <p:extLst>
      <p:ext uri="{BB962C8B-B14F-4D97-AF65-F5344CB8AC3E}">
        <p14:creationId xmlns:p14="http://schemas.microsoft.com/office/powerpoint/2010/main" val="4201362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Exercise helps relieve stress</a:t>
            </a:r>
          </a:p>
          <a:p>
            <a:r>
              <a:rPr lang="en-US" dirty="0"/>
              <a:t>Challenges - Diverse range of coping skills enables healthy adaptation. </a:t>
            </a:r>
          </a:p>
          <a:p>
            <a:r>
              <a:rPr lang="en-US" dirty="0"/>
              <a:t>1. Primary appraisal = perception of a threat as irrelevant/benign or stressful. </a:t>
            </a:r>
          </a:p>
          <a:p>
            <a:r>
              <a:rPr lang="en-US" dirty="0"/>
              <a:t>2. Secondary appraisal = selecting a response to the threat to best manage it</a:t>
            </a:r>
          </a:p>
          <a:p>
            <a:r>
              <a:rPr lang="en-US" dirty="0"/>
              <a:t>Force yourself to stand back while your child takes healthy risks.  To build confidence, kids need to take chances, make choices, take responsibility for them</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35</a:t>
            </a:fld>
            <a:endParaRPr lang="en-US" dirty="0"/>
          </a:p>
        </p:txBody>
      </p:sp>
    </p:spTree>
    <p:extLst>
      <p:ext uri="{BB962C8B-B14F-4D97-AF65-F5344CB8AC3E}">
        <p14:creationId xmlns:p14="http://schemas.microsoft.com/office/powerpoint/2010/main" val="2946346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one is perfect.  New skills take time and practice, with lots of mistakes</a:t>
            </a:r>
          </a:p>
          <a:p>
            <a:r>
              <a:rPr lang="en-US" dirty="0"/>
              <a:t>Encourage extracurricular interests and/or mentors – make sure follow-through to completion</a:t>
            </a:r>
          </a:p>
          <a:p>
            <a:r>
              <a:rPr lang="en-US" dirty="0"/>
              <a:t>	boosts confidence</a:t>
            </a:r>
          </a:p>
          <a:p>
            <a:r>
              <a:rPr lang="en-US" dirty="0"/>
              <a:t>	connect with someone who inspires</a:t>
            </a:r>
          </a:p>
        </p:txBody>
      </p:sp>
      <p:sp>
        <p:nvSpPr>
          <p:cNvPr id="4" name="Slide Number Placeholder 3"/>
          <p:cNvSpPr>
            <a:spLocks noGrp="1"/>
          </p:cNvSpPr>
          <p:nvPr>
            <p:ph type="sldNum" sz="quarter" idx="5"/>
          </p:nvPr>
        </p:nvSpPr>
        <p:spPr/>
        <p:txBody>
          <a:bodyPr/>
          <a:lstStyle/>
          <a:p>
            <a:fld id="{D3C64B68-4781-4F61-802E-95A1748EC3D5}" type="slidenum">
              <a:rPr lang="en-US" smtClean="0"/>
              <a:t>37</a:t>
            </a:fld>
            <a:endParaRPr lang="en-US" dirty="0"/>
          </a:p>
        </p:txBody>
      </p:sp>
    </p:spTree>
    <p:extLst>
      <p:ext uri="{BB962C8B-B14F-4D97-AF65-F5344CB8AC3E}">
        <p14:creationId xmlns:p14="http://schemas.microsoft.com/office/powerpoint/2010/main" val="1321380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Daily (at family dinner) everyone states something positive that happened today</a:t>
            </a:r>
          </a:p>
          <a:p>
            <a:r>
              <a:rPr lang="en-US" dirty="0"/>
              <a:t>Make it a habit</a:t>
            </a:r>
          </a:p>
        </p:txBody>
      </p:sp>
      <p:sp>
        <p:nvSpPr>
          <p:cNvPr id="4" name="Slide Number Placeholder 3"/>
          <p:cNvSpPr>
            <a:spLocks noGrp="1"/>
          </p:cNvSpPr>
          <p:nvPr>
            <p:ph type="sldNum" sz="quarter" idx="5"/>
          </p:nvPr>
        </p:nvSpPr>
        <p:spPr/>
        <p:txBody>
          <a:bodyPr/>
          <a:lstStyle/>
          <a:p>
            <a:fld id="{D3C64B68-4781-4F61-802E-95A1748EC3D5}" type="slidenum">
              <a:rPr lang="en-US" smtClean="0"/>
              <a:t>39</a:t>
            </a:fld>
            <a:endParaRPr lang="en-US" dirty="0"/>
          </a:p>
        </p:txBody>
      </p:sp>
    </p:spTree>
    <p:extLst>
      <p:ext uri="{BB962C8B-B14F-4D97-AF65-F5344CB8AC3E}">
        <p14:creationId xmlns:p14="http://schemas.microsoft.com/office/powerpoint/2010/main" val="4070982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goals are within reach, make a plan</a:t>
            </a:r>
          </a:p>
          <a:p>
            <a:r>
              <a:rPr lang="en-US" dirty="0"/>
              <a:t>Chore charts</a:t>
            </a:r>
          </a:p>
        </p:txBody>
      </p:sp>
      <p:sp>
        <p:nvSpPr>
          <p:cNvPr id="4" name="Slide Number Placeholder 3"/>
          <p:cNvSpPr>
            <a:spLocks noGrp="1"/>
          </p:cNvSpPr>
          <p:nvPr>
            <p:ph type="sldNum" sz="quarter" idx="5"/>
          </p:nvPr>
        </p:nvSpPr>
        <p:spPr/>
        <p:txBody>
          <a:bodyPr/>
          <a:lstStyle/>
          <a:p>
            <a:fld id="{D3C64B68-4781-4F61-802E-95A1748EC3D5}" type="slidenum">
              <a:rPr lang="en-US" smtClean="0"/>
              <a:t>41</a:t>
            </a:fld>
            <a:endParaRPr lang="en-US" dirty="0"/>
          </a:p>
        </p:txBody>
      </p:sp>
    </p:spTree>
    <p:extLst>
      <p:ext uri="{BB962C8B-B14F-4D97-AF65-F5344CB8AC3E}">
        <p14:creationId xmlns:p14="http://schemas.microsoft.com/office/powerpoint/2010/main" val="3715289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worksheet: Unhelpful Thinking Styles – Identify your own unhelpful thinking style</a:t>
            </a:r>
          </a:p>
          <a:p>
            <a:r>
              <a:rPr lang="en-US" dirty="0"/>
              <a:t>			                     - discuss the unhelpful styles of your kids</a:t>
            </a:r>
          </a:p>
        </p:txBody>
      </p:sp>
      <p:sp>
        <p:nvSpPr>
          <p:cNvPr id="4" name="Slide Number Placeholder 3"/>
          <p:cNvSpPr>
            <a:spLocks noGrp="1"/>
          </p:cNvSpPr>
          <p:nvPr>
            <p:ph type="sldNum" sz="quarter" idx="5"/>
          </p:nvPr>
        </p:nvSpPr>
        <p:spPr/>
        <p:txBody>
          <a:bodyPr/>
          <a:lstStyle/>
          <a:p>
            <a:fld id="{D3C64B68-4781-4F61-802E-95A1748EC3D5}" type="slidenum">
              <a:rPr lang="en-US" smtClean="0"/>
              <a:t>42</a:t>
            </a:fld>
            <a:endParaRPr lang="en-US" dirty="0"/>
          </a:p>
        </p:txBody>
      </p:sp>
    </p:spTree>
    <p:extLst>
      <p:ext uri="{BB962C8B-B14F-4D97-AF65-F5344CB8AC3E}">
        <p14:creationId xmlns:p14="http://schemas.microsoft.com/office/powerpoint/2010/main" val="36014938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Handouts: Unhelpful Thinking Styles, Worrying thoughts about what I do, Looking for evidence</a:t>
            </a:r>
          </a:p>
          <a:p>
            <a:r>
              <a:rPr lang="en-US" dirty="0"/>
              <a:t>This activity can be done in a variety of ways. Start with the Unhelpful worksheet and discuss.  Ask for examples that they see their children do.   Participants can do the Worrying Thoughts and Looking for Evidence worksheet for themselves and their own life.  Or they can put themselves in their child’s shoes, and write what they think that the child is thinking.  The reality is that most parents will not do ”worksheets” with their children.  Ask how they can use these worksheets to help their children identify productive and unproductive thinking styles.</a:t>
            </a:r>
          </a:p>
          <a:p>
            <a:r>
              <a:rPr lang="en-US" dirty="0"/>
              <a:t>Role model your own negative thoughts (worry, doubts, </a:t>
            </a:r>
            <a:r>
              <a:rPr lang="en-US" dirty="0" err="1"/>
              <a:t>etc</a:t>
            </a:r>
            <a:r>
              <a:rPr lang="en-US" dirty="0"/>
              <a:t>) by describing and how you changed your thinking</a:t>
            </a:r>
          </a:p>
          <a:p>
            <a:r>
              <a:rPr lang="en-US" dirty="0"/>
              <a:t>When the child has problems, misbehaves, or gets in trouble at school – don’t ask “why”, ask, “What were you thinking when…….?”</a:t>
            </a:r>
          </a:p>
          <a:p>
            <a:r>
              <a:rPr lang="en-US" dirty="0"/>
              <a:t>Handouts: Worrying thoughts about what I do</a:t>
            </a:r>
          </a:p>
          <a:p>
            <a:r>
              <a:rPr lang="en-US" dirty="0"/>
              <a:t>Think Good – Feel Good – Looking for Evidence</a:t>
            </a:r>
          </a:p>
        </p:txBody>
      </p:sp>
      <p:sp>
        <p:nvSpPr>
          <p:cNvPr id="4" name="Slide Number Placeholder 3"/>
          <p:cNvSpPr>
            <a:spLocks noGrp="1"/>
          </p:cNvSpPr>
          <p:nvPr>
            <p:ph type="sldNum" sz="quarter" idx="5"/>
          </p:nvPr>
        </p:nvSpPr>
        <p:spPr/>
        <p:txBody>
          <a:bodyPr/>
          <a:lstStyle/>
          <a:p>
            <a:fld id="{D3C64B68-4781-4F61-802E-95A1748EC3D5}" type="slidenum">
              <a:rPr lang="en-US" smtClean="0"/>
              <a:t>43</a:t>
            </a:fld>
            <a:endParaRPr lang="en-US" dirty="0"/>
          </a:p>
        </p:txBody>
      </p:sp>
    </p:spTree>
    <p:extLst>
      <p:ext uri="{BB962C8B-B14F-4D97-AF65-F5344CB8AC3E}">
        <p14:creationId xmlns:p14="http://schemas.microsoft.com/office/powerpoint/2010/main" val="13669301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gush or offer insincere praise</a:t>
            </a:r>
          </a:p>
          <a:p>
            <a:r>
              <a:rPr lang="en-US" dirty="0"/>
              <a:t>Self-esteem comes from feeling loved and secure and developing competence.</a:t>
            </a:r>
          </a:p>
          <a:p>
            <a:r>
              <a:rPr lang="en-US" dirty="0"/>
              <a:t>We want them feeling good about themselves, not about please us or others</a:t>
            </a:r>
          </a:p>
          <a:p>
            <a:r>
              <a:rPr lang="en-US" dirty="0"/>
              <a:t>Over-praise – lowers bar</a:t>
            </a:r>
          </a:p>
          <a:p>
            <a:r>
              <a:rPr lang="en-US" sz="1200" dirty="0">
                <a:solidFill>
                  <a:schemeClr val="tx1"/>
                </a:solidFill>
              </a:rPr>
              <a:t> Giving children specific and sincere feedback on what they 	are doing well.</a:t>
            </a:r>
          </a:p>
          <a:p>
            <a:r>
              <a:rPr lang="en-US" sz="1200" dirty="0">
                <a:solidFill>
                  <a:schemeClr val="tx1"/>
                </a:solidFill>
              </a:rPr>
              <a:t> Positive feedback incidents should out number negative comments.</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44</a:t>
            </a:fld>
            <a:endParaRPr lang="en-US" dirty="0"/>
          </a:p>
        </p:txBody>
      </p:sp>
    </p:spTree>
    <p:extLst>
      <p:ext uri="{BB962C8B-B14F-4D97-AF65-F5344CB8AC3E}">
        <p14:creationId xmlns:p14="http://schemas.microsoft.com/office/powerpoint/2010/main" val="31106132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 ongoing list of skills, talents, achievements</a:t>
            </a:r>
          </a:p>
          <a:p>
            <a:r>
              <a:rPr lang="en-US" dirty="0"/>
              <a:t>Or make a collage from pictures from magazine of interests, skills, talents, including positive words that describe themselves</a:t>
            </a:r>
          </a:p>
        </p:txBody>
      </p:sp>
      <p:sp>
        <p:nvSpPr>
          <p:cNvPr id="4" name="Slide Number Placeholder 3"/>
          <p:cNvSpPr>
            <a:spLocks noGrp="1"/>
          </p:cNvSpPr>
          <p:nvPr>
            <p:ph type="sldNum" sz="quarter" idx="5"/>
          </p:nvPr>
        </p:nvSpPr>
        <p:spPr/>
        <p:txBody>
          <a:bodyPr/>
          <a:lstStyle/>
          <a:p>
            <a:fld id="{D3C64B68-4781-4F61-802E-95A1748EC3D5}" type="slidenum">
              <a:rPr lang="en-US" smtClean="0"/>
              <a:t>45</a:t>
            </a:fld>
            <a:endParaRPr lang="en-US" dirty="0"/>
          </a:p>
        </p:txBody>
      </p:sp>
    </p:spTree>
    <p:extLst>
      <p:ext uri="{BB962C8B-B14F-4D97-AF65-F5344CB8AC3E}">
        <p14:creationId xmlns:p14="http://schemas.microsoft.com/office/powerpoint/2010/main" val="42573447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Handout – poem</a:t>
            </a:r>
          </a:p>
          <a:p>
            <a:r>
              <a:rPr lang="en-US" dirty="0"/>
              <a:t>	Center for Effective Parenting – </a:t>
            </a:r>
            <a:r>
              <a:rPr lang="en-US"/>
              <a:t>Children’s Self-Esteem</a:t>
            </a:r>
          </a:p>
        </p:txBody>
      </p:sp>
      <p:sp>
        <p:nvSpPr>
          <p:cNvPr id="4" name="Slide Number Placeholder 3"/>
          <p:cNvSpPr>
            <a:spLocks noGrp="1"/>
          </p:cNvSpPr>
          <p:nvPr>
            <p:ph type="sldNum" sz="quarter" idx="5"/>
          </p:nvPr>
        </p:nvSpPr>
        <p:spPr/>
        <p:txBody>
          <a:bodyPr/>
          <a:lstStyle/>
          <a:p>
            <a:fld id="{D3C64B68-4781-4F61-802E-95A1748EC3D5}" type="slidenum">
              <a:rPr lang="en-US" smtClean="0"/>
              <a:t>46</a:t>
            </a:fld>
            <a:endParaRPr lang="en-US" dirty="0"/>
          </a:p>
        </p:txBody>
      </p:sp>
    </p:spTree>
    <p:extLst>
      <p:ext uri="{BB962C8B-B14F-4D97-AF65-F5344CB8AC3E}">
        <p14:creationId xmlns:p14="http://schemas.microsoft.com/office/powerpoint/2010/main" val="2125245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Brainstorm with partner or in full group, the characteristics of low self esteem.</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7</a:t>
            </a:fld>
            <a:endParaRPr lang="en-US" dirty="0"/>
          </a:p>
        </p:txBody>
      </p:sp>
    </p:spTree>
    <p:extLst>
      <p:ext uri="{BB962C8B-B14F-4D97-AF65-F5344CB8AC3E}">
        <p14:creationId xmlns:p14="http://schemas.microsoft.com/office/powerpoint/2010/main" val="2670139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showing the next slides, ask group to give examples of ineffective coping strategies.</a:t>
            </a:r>
          </a:p>
        </p:txBody>
      </p:sp>
      <p:sp>
        <p:nvSpPr>
          <p:cNvPr id="4" name="Slide Number Placeholder 3"/>
          <p:cNvSpPr>
            <a:spLocks noGrp="1"/>
          </p:cNvSpPr>
          <p:nvPr>
            <p:ph type="sldNum" sz="quarter" idx="5"/>
          </p:nvPr>
        </p:nvSpPr>
        <p:spPr/>
        <p:txBody>
          <a:bodyPr/>
          <a:lstStyle/>
          <a:p>
            <a:fld id="{D3C64B68-4781-4F61-802E-95A1748EC3D5}" type="slidenum">
              <a:rPr lang="en-US" smtClean="0"/>
              <a:t>8</a:t>
            </a:fld>
            <a:endParaRPr lang="en-US" dirty="0"/>
          </a:p>
        </p:txBody>
      </p:sp>
    </p:spTree>
    <p:extLst>
      <p:ext uri="{BB962C8B-B14F-4D97-AF65-F5344CB8AC3E}">
        <p14:creationId xmlns:p14="http://schemas.microsoft.com/office/powerpoint/2010/main" val="2782054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Robert Brooks, Ph.D.; How Can Parents Spot Low Self-Esteem in Their Children?</a:t>
            </a: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9</a:t>
            </a:fld>
            <a:endParaRPr lang="en-US" dirty="0"/>
          </a:p>
        </p:txBody>
      </p:sp>
    </p:spTree>
    <p:extLst>
      <p:ext uri="{BB962C8B-B14F-4D97-AF65-F5344CB8AC3E}">
        <p14:creationId xmlns:p14="http://schemas.microsoft.com/office/powerpoint/2010/main" val="1761907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Handout: Indicators of High and Low Self-Esteem</a:t>
            </a:r>
          </a:p>
        </p:txBody>
      </p:sp>
      <p:sp>
        <p:nvSpPr>
          <p:cNvPr id="4" name="Slide Number Placeholder 3"/>
          <p:cNvSpPr>
            <a:spLocks noGrp="1"/>
          </p:cNvSpPr>
          <p:nvPr>
            <p:ph type="sldNum" sz="quarter" idx="5"/>
          </p:nvPr>
        </p:nvSpPr>
        <p:spPr/>
        <p:txBody>
          <a:bodyPr/>
          <a:lstStyle/>
          <a:p>
            <a:fld id="{D3C64B68-4781-4F61-802E-95A1748EC3D5}" type="slidenum">
              <a:rPr lang="en-US" smtClean="0"/>
              <a:t>10</a:t>
            </a:fld>
            <a:endParaRPr lang="en-US" dirty="0"/>
          </a:p>
        </p:txBody>
      </p:sp>
    </p:spTree>
    <p:extLst>
      <p:ext uri="{BB962C8B-B14F-4D97-AF65-F5344CB8AC3E}">
        <p14:creationId xmlns:p14="http://schemas.microsoft.com/office/powerpoint/2010/main" val="3182970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Trauma that Foster Children Carry with Them</a:t>
            </a:r>
          </a:p>
          <a:p>
            <a:r>
              <a:rPr lang="en-US" sz="1200" b="0" i="0" kern="1200" dirty="0">
                <a:solidFill>
                  <a:schemeClr val="tx1"/>
                </a:solidFill>
                <a:effectLst/>
                <a:latin typeface="+mn-lt"/>
                <a:ea typeface="+mn-ea"/>
                <a:cs typeface="+mn-cs"/>
              </a:rPr>
              <a:t>Children who enter the foster care system typically arrive with at least a few personal belongings: clothes, </a:t>
            </a:r>
          </a:p>
          <a:p>
            <a:r>
              <a:rPr lang="en-US" sz="1200" b="0" i="0" kern="1200" dirty="0">
                <a:solidFill>
                  <a:schemeClr val="tx1"/>
                </a:solidFill>
                <a:effectLst/>
                <a:latin typeface="+mn-lt"/>
                <a:ea typeface="+mn-ea"/>
                <a:cs typeface="+mn-cs"/>
              </a:rPr>
              <a:t>toys, pictures, etc. But many also arrive with another piece of baggage, one that they are not even aware </a:t>
            </a:r>
          </a:p>
          <a:p>
            <a:r>
              <a:rPr lang="en-US" sz="1200" b="0" i="0" kern="1200" dirty="0">
                <a:solidFill>
                  <a:schemeClr val="tx1"/>
                </a:solidFill>
                <a:effectLst/>
                <a:latin typeface="+mn-lt"/>
                <a:ea typeface="+mn-ea"/>
                <a:cs typeface="+mn-cs"/>
              </a:rPr>
              <a:t>they have: an “invisible suitcase” filled with the beliefs they have about themselves, the people who care </a:t>
            </a:r>
          </a:p>
          <a:p>
            <a:r>
              <a:rPr lang="en-US" sz="1200" b="0" i="0" kern="1200" dirty="0">
                <a:solidFill>
                  <a:schemeClr val="tx1"/>
                </a:solidFill>
                <a:effectLst/>
                <a:latin typeface="+mn-lt"/>
                <a:ea typeface="+mn-ea"/>
                <a:cs typeface="+mn-cs"/>
              </a:rPr>
              <a:t>for them, and the world in general.</a:t>
            </a:r>
          </a:p>
          <a:p>
            <a:r>
              <a:rPr lang="en-US" sz="1200" b="0" i="0" kern="1200" dirty="0">
                <a:solidFill>
                  <a:schemeClr val="tx1"/>
                </a:solidFill>
                <a:effectLst/>
                <a:latin typeface="+mn-lt"/>
                <a:ea typeface="+mn-ea"/>
                <a:cs typeface="+mn-cs"/>
              </a:rPr>
              <a:t>You didn’t create the invisible suitcase, and the beliefs inside aren’t personally about you. But </a:t>
            </a:r>
          </a:p>
          <a:p>
            <a:r>
              <a:rPr lang="en-US" sz="1200" b="0" i="0" kern="1200" dirty="0">
                <a:solidFill>
                  <a:schemeClr val="tx1"/>
                </a:solidFill>
                <a:effectLst/>
                <a:latin typeface="+mn-lt"/>
                <a:ea typeface="+mn-ea"/>
                <a:cs typeface="+mn-cs"/>
              </a:rPr>
              <a:t>understanding its contents is critical to your helping your child to overcome the effects of trauma and </a:t>
            </a:r>
          </a:p>
          <a:p>
            <a:r>
              <a:rPr lang="en-US" sz="1200" b="0" i="0" kern="1200" dirty="0">
                <a:solidFill>
                  <a:schemeClr val="tx1"/>
                </a:solidFill>
                <a:effectLst/>
                <a:latin typeface="+mn-lt"/>
                <a:ea typeface="+mn-ea"/>
                <a:cs typeface="+mn-cs"/>
              </a:rPr>
              <a:t>establish healthy relationships</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11</a:t>
            </a:fld>
            <a:endParaRPr lang="en-US" dirty="0"/>
          </a:p>
        </p:txBody>
      </p:sp>
    </p:spTree>
    <p:extLst>
      <p:ext uri="{BB962C8B-B14F-4D97-AF65-F5344CB8AC3E}">
        <p14:creationId xmlns:p14="http://schemas.microsoft.com/office/powerpoint/2010/main" val="332056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For children who have experienced trauma—particularly the abuse and neglect that leads to foster care—</a:t>
            </a:r>
          </a:p>
          <a:p>
            <a:r>
              <a:rPr lang="en-US" sz="1200" b="0" i="0" kern="1200" dirty="0">
                <a:solidFill>
                  <a:schemeClr val="tx1"/>
                </a:solidFill>
                <a:effectLst/>
                <a:latin typeface="+mn-lt"/>
                <a:ea typeface="+mn-ea"/>
                <a:cs typeface="+mn-cs"/>
              </a:rPr>
              <a:t>the invisible suitcase is often filled with overwhelming negative beliefs and expectations</a:t>
            </a:r>
          </a:p>
          <a:p>
            <a:endParaRPr lang="en-US" dirty="0"/>
          </a:p>
          <a:p>
            <a:r>
              <a:rPr lang="en-US" dirty="0"/>
              <a:t>What are the negative words that you have heard from your foster kids?</a:t>
            </a:r>
          </a:p>
        </p:txBody>
      </p:sp>
      <p:sp>
        <p:nvSpPr>
          <p:cNvPr id="4" name="Slide Number Placeholder 3"/>
          <p:cNvSpPr>
            <a:spLocks noGrp="1"/>
          </p:cNvSpPr>
          <p:nvPr>
            <p:ph type="sldNum" sz="quarter" idx="5"/>
          </p:nvPr>
        </p:nvSpPr>
        <p:spPr/>
        <p:txBody>
          <a:bodyPr/>
          <a:lstStyle/>
          <a:p>
            <a:fld id="{D3C64B68-4781-4F61-802E-95A1748EC3D5}" type="slidenum">
              <a:rPr lang="en-US" smtClean="0"/>
              <a:t>12</a:t>
            </a:fld>
            <a:endParaRPr lang="en-US" dirty="0"/>
          </a:p>
        </p:txBody>
      </p:sp>
    </p:spTree>
    <p:extLst>
      <p:ext uri="{BB962C8B-B14F-4D97-AF65-F5344CB8AC3E}">
        <p14:creationId xmlns:p14="http://schemas.microsoft.com/office/powerpoint/2010/main" val="745841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negative beliefs and expectations that fill the invisible suitcase permeate every aspect of a child’s </a:t>
            </a:r>
          </a:p>
          <a:p>
            <a:r>
              <a:rPr lang="en-US" sz="1200" b="0" i="0" kern="1200" dirty="0">
                <a:solidFill>
                  <a:schemeClr val="tx1"/>
                </a:solidFill>
                <a:effectLst/>
                <a:latin typeface="+mn-lt"/>
                <a:ea typeface="+mn-ea"/>
                <a:cs typeface="+mn-cs"/>
              </a:rPr>
              <a:t>life. Children who have been through trauma take their invisible suitcases with them to school, into the </a:t>
            </a:r>
          </a:p>
          <a:p>
            <a:r>
              <a:rPr lang="en-US" sz="1200" b="0" i="0" kern="1200" dirty="0">
                <a:solidFill>
                  <a:schemeClr val="tx1"/>
                </a:solidFill>
                <a:effectLst/>
                <a:latin typeface="+mn-lt"/>
                <a:ea typeface="+mn-ea"/>
                <a:cs typeface="+mn-cs"/>
              </a:rPr>
              <a:t>community, everywhere they go. They have learned through painful experience that it is not safe to trust </a:t>
            </a:r>
          </a:p>
          <a:p>
            <a:r>
              <a:rPr lang="en-US" sz="1200" b="0" i="0" kern="1200" dirty="0">
                <a:solidFill>
                  <a:schemeClr val="tx1"/>
                </a:solidFill>
                <a:effectLst/>
                <a:latin typeface="+mn-lt"/>
                <a:ea typeface="+mn-ea"/>
                <a:cs typeface="+mn-cs"/>
              </a:rPr>
              <a:t>or believe in others, and that is it best not to give relationships a chance.</a:t>
            </a:r>
          </a:p>
          <a:p>
            <a:r>
              <a:rPr lang="en-US" sz="1200" b="0" i="0" kern="1200" dirty="0">
                <a:solidFill>
                  <a:schemeClr val="tx1"/>
                </a:solidFill>
                <a:effectLst/>
                <a:latin typeface="+mn-lt"/>
                <a:ea typeface="+mn-ea"/>
                <a:cs typeface="+mn-cs"/>
              </a:rPr>
              <a:t>As a result, children who have experienced trauma often exhibit extremely challenging behaviors and </a:t>
            </a:r>
          </a:p>
          <a:p>
            <a:r>
              <a:rPr lang="en-US" sz="1200" b="0" i="0" kern="1200" dirty="0">
                <a:solidFill>
                  <a:schemeClr val="tx1"/>
                </a:solidFill>
                <a:effectLst/>
                <a:latin typeface="+mn-lt"/>
                <a:ea typeface="+mn-ea"/>
                <a:cs typeface="+mn-cs"/>
              </a:rPr>
              <a:t>reactions that can be overwhelming for foster parents. These problems may include aggression, </a:t>
            </a:r>
          </a:p>
          <a:p>
            <a:r>
              <a:rPr lang="en-US" sz="1200" b="0" i="0" kern="1200" dirty="0">
                <a:solidFill>
                  <a:schemeClr val="tx1"/>
                </a:solidFill>
                <a:effectLst/>
                <a:latin typeface="+mn-lt"/>
                <a:ea typeface="+mn-ea"/>
                <a:cs typeface="+mn-cs"/>
              </a:rPr>
              <a:t>outbursts of anger, trouble sleeping, and difficulty concentrating. Very often, the behavior problems that </a:t>
            </a:r>
          </a:p>
          <a:p>
            <a:r>
              <a:rPr lang="en-US" sz="1200" b="0" i="0" kern="1200" dirty="0">
                <a:solidFill>
                  <a:schemeClr val="tx1"/>
                </a:solidFill>
                <a:effectLst/>
                <a:latin typeface="+mn-lt"/>
                <a:ea typeface="+mn-ea"/>
                <a:cs typeface="+mn-cs"/>
              </a:rPr>
              <a:t>are the most difficult to handle—those that may even threaten the child’s placement in your home—come </a:t>
            </a:r>
          </a:p>
          <a:p>
            <a:r>
              <a:rPr lang="en-US" sz="1200" b="0" i="0" kern="1200" dirty="0">
                <a:solidFill>
                  <a:schemeClr val="tx1"/>
                </a:solidFill>
                <a:effectLst/>
                <a:latin typeface="+mn-lt"/>
                <a:ea typeface="+mn-ea"/>
                <a:cs typeface="+mn-cs"/>
              </a:rPr>
              <a:t>from the invisible suitcase and its impact on relationships. One way of understanding why this happens is </a:t>
            </a:r>
          </a:p>
          <a:p>
            <a:r>
              <a:rPr lang="en-US" sz="1200" b="0" i="0" kern="1200" dirty="0">
                <a:solidFill>
                  <a:schemeClr val="tx1"/>
                </a:solidFill>
                <a:effectLst/>
                <a:latin typeface="+mn-lt"/>
                <a:ea typeface="+mn-ea"/>
                <a:cs typeface="+mn-cs"/>
              </a:rPr>
              <a:t>the concept of reenactment</a:t>
            </a:r>
          </a:p>
          <a:p>
            <a:r>
              <a:rPr lang="en-US" sz="1200" b="0" i="0" kern="1200" dirty="0">
                <a:solidFill>
                  <a:schemeClr val="tx1"/>
                </a:solidFill>
                <a:effectLst/>
                <a:latin typeface="+mn-lt"/>
                <a:ea typeface="+mn-ea"/>
                <a:cs typeface="+mn-cs"/>
              </a:rPr>
              <a:t>Reenactment is the habit of recreating old relationships with new people. Reenactments are behaviors </a:t>
            </a:r>
          </a:p>
          <a:p>
            <a:r>
              <a:rPr lang="en-US" sz="1200" b="0" i="0" kern="1200" dirty="0">
                <a:solidFill>
                  <a:schemeClr val="tx1"/>
                </a:solidFill>
                <a:effectLst/>
                <a:latin typeface="+mn-lt"/>
                <a:ea typeface="+mn-ea"/>
                <a:cs typeface="+mn-cs"/>
              </a:rPr>
              <a:t>that evoke in caregivers some of the same reactions that traumatized children experienced with other </a:t>
            </a:r>
          </a:p>
          <a:p>
            <a:r>
              <a:rPr lang="en-US" sz="1200" b="0" i="0" kern="1200" dirty="0">
                <a:solidFill>
                  <a:schemeClr val="tx1"/>
                </a:solidFill>
                <a:effectLst/>
                <a:latin typeface="+mn-lt"/>
                <a:ea typeface="+mn-ea"/>
                <a:cs typeface="+mn-cs"/>
              </a:rPr>
              <a:t>adults, and so lead to familiar—albeit negative—interactions. Just as traumatized children’s’ sense of </a:t>
            </a:r>
          </a:p>
          <a:p>
            <a:r>
              <a:rPr lang="en-US" sz="1200" b="0" i="0" kern="1200" dirty="0">
                <a:solidFill>
                  <a:schemeClr val="tx1"/>
                </a:solidFill>
                <a:effectLst/>
                <a:latin typeface="+mn-lt"/>
                <a:ea typeface="+mn-ea"/>
                <a:cs typeface="+mn-cs"/>
              </a:rPr>
              <a:t>themselves and others is often negative and hopeless, their reenactment behaviors can cause the new </a:t>
            </a:r>
          </a:p>
          <a:p>
            <a:r>
              <a:rPr lang="en-US" sz="1200" b="0" i="0" kern="1200" dirty="0">
                <a:solidFill>
                  <a:schemeClr val="tx1"/>
                </a:solidFill>
                <a:effectLst/>
                <a:latin typeface="+mn-lt"/>
                <a:ea typeface="+mn-ea"/>
                <a:cs typeface="+mn-cs"/>
              </a:rPr>
              <a:t>adults in their lives to feel negative and hopeless about the child</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3C64B68-4781-4F61-802E-95A1748EC3D5}" type="slidenum">
              <a:rPr lang="en-US" smtClean="0"/>
              <a:t>13</a:t>
            </a:fld>
            <a:endParaRPr lang="en-US" dirty="0"/>
          </a:p>
        </p:txBody>
      </p:sp>
    </p:spTree>
    <p:extLst>
      <p:ext uri="{BB962C8B-B14F-4D97-AF65-F5344CB8AC3E}">
        <p14:creationId xmlns:p14="http://schemas.microsoft.com/office/powerpoint/2010/main" val="649030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3195154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122310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2445740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2601758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170589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504269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8170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33503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1137436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3920276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DEFF238-86A6-40C2-860B-FA13A41613E9}" type="datetimeFigureOut">
              <a:rPr lang="en-US" smtClean="0"/>
              <a:t>9/22/2022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FA61E-CC35-421D-BFFA-D2C7D5F1946D}" type="slidenum">
              <a:rPr lang="en-US" smtClean="0"/>
              <a:t>‹#›</a:t>
            </a:fld>
            <a:endParaRPr lang="en-US" dirty="0"/>
          </a:p>
        </p:txBody>
      </p:sp>
    </p:spTree>
    <p:extLst>
      <p:ext uri="{BB962C8B-B14F-4D97-AF65-F5344CB8AC3E}">
        <p14:creationId xmlns:p14="http://schemas.microsoft.com/office/powerpoint/2010/main" val="707444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FF238-86A6-40C2-860B-FA13A41613E9}" type="datetimeFigureOut">
              <a:rPr lang="en-US" smtClean="0"/>
              <a:t>9/22/2022</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3FA61E-CC35-421D-BFFA-D2C7D5F1946D}" type="slidenum">
              <a:rPr lang="en-US" smtClean="0"/>
              <a:t>‹#›</a:t>
            </a:fld>
            <a:endParaRPr lang="en-US" dirty="0"/>
          </a:p>
        </p:txBody>
      </p:sp>
    </p:spTree>
    <p:extLst>
      <p:ext uri="{BB962C8B-B14F-4D97-AF65-F5344CB8AC3E}">
        <p14:creationId xmlns:p14="http://schemas.microsoft.com/office/powerpoint/2010/main" val="4107388469"/>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hyperlink" Target="https://www.youtube.com/watch?v=xgZrkzphPk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zanl13.files.wordpress.com/2011/10/social-dev1.gif"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QX_oy9614HQ"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3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hyperlink" Target="https://www.youtube.com/watch?v=YrBCuFQLSCU"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4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3.wmf"/><Relationship Id="rId4" Type="http://schemas.openxmlformats.org/officeDocument/2006/relationships/image" Target="../media/image42.wmf"/></Relationships>
</file>

<file path=ppt/slides/_rels/slide4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youtube.com/watch?v=Mcq5oW0GvD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8.jpg"/><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7437"/>
            <a:ext cx="8229600" cy="1814763"/>
          </a:xfrm>
        </p:spPr>
        <p:txBody>
          <a:bodyPr/>
          <a:lstStyle/>
          <a:p>
            <a:pPr algn="ctr"/>
            <a:r>
              <a:rPr lang="en-US" dirty="0">
                <a:solidFill>
                  <a:schemeClr val="tx1"/>
                </a:solidFill>
              </a:rPr>
              <a:t>PROMOTING </a:t>
            </a:r>
            <a:br>
              <a:rPr lang="en-US" dirty="0">
                <a:solidFill>
                  <a:schemeClr val="tx1"/>
                </a:solidFill>
              </a:rPr>
            </a:br>
            <a:r>
              <a:rPr lang="en-US" dirty="0">
                <a:solidFill>
                  <a:schemeClr val="tx1"/>
                </a:solidFill>
              </a:rPr>
              <a:t>SELF ESTEEM</a:t>
            </a:r>
          </a:p>
        </p:txBody>
      </p:sp>
      <p:pic>
        <p:nvPicPr>
          <p:cNvPr id="4" name="Picture 3">
            <a:extLst>
              <a:ext uri="{FF2B5EF4-FFF2-40B4-BE49-F238E27FC236}">
                <a16:creationId xmlns:a16="http://schemas.microsoft.com/office/drawing/2014/main" id="{5608C332-52B4-7F4C-9A2A-314464D4BA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133600"/>
            <a:ext cx="4267200" cy="4267200"/>
          </a:xfrm>
          <a:prstGeom prst="rect">
            <a:avLst/>
          </a:prstGeom>
        </p:spPr>
      </p:pic>
    </p:spTree>
    <p:extLst>
      <p:ext uri="{BB962C8B-B14F-4D97-AF65-F5344CB8AC3E}">
        <p14:creationId xmlns:p14="http://schemas.microsoft.com/office/powerpoint/2010/main" val="2649966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lstStyle/>
          <a:p>
            <a:pPr>
              <a:lnSpc>
                <a:spcPct val="100000"/>
              </a:lnSpc>
            </a:pPr>
            <a:r>
              <a:rPr lang="en-US" sz="3600" b="1" dirty="0">
                <a:solidFill>
                  <a:prstClr val="white"/>
                </a:solidFill>
                <a:effectLst/>
              </a:rPr>
              <a:t> </a:t>
            </a:r>
            <a:r>
              <a:rPr lang="en-US" sz="3600" dirty="0">
                <a:effectLst/>
              </a:rPr>
              <a:t>Ineffective Coping Strategies</a:t>
            </a:r>
            <a:endParaRPr lang="en-US" sz="3600" dirty="0"/>
          </a:p>
        </p:txBody>
      </p:sp>
      <p:sp>
        <p:nvSpPr>
          <p:cNvPr id="3" name="Content Placeholder 2"/>
          <p:cNvSpPr>
            <a:spLocks noGrp="1"/>
          </p:cNvSpPr>
          <p:nvPr>
            <p:ph idx="1"/>
          </p:nvPr>
        </p:nvSpPr>
        <p:spPr>
          <a:xfrm>
            <a:off x="457200" y="1295400"/>
            <a:ext cx="8229600" cy="4830763"/>
          </a:xfrm>
        </p:spPr>
        <p:txBody>
          <a:bodyPr>
            <a:normAutofit/>
          </a:bodyPr>
          <a:lstStyle/>
          <a:p>
            <a:pPr lvl="0"/>
            <a:r>
              <a:rPr lang="en-US" sz="2000" b="1" dirty="0"/>
              <a:t>Being Aggressive and Bullying</a:t>
            </a:r>
            <a:r>
              <a:rPr lang="en-US" sz="2000" dirty="0"/>
              <a:t>: Many children and adolescents resort to aggressive behavior as a way of fending off their own feelings of inadequacy and vulnerability. They are prone to seek out victims who demonstrate certain weaknesses. They engage in scapegoating so they do not have to face their own issues of low self-esteem.</a:t>
            </a:r>
          </a:p>
          <a:p>
            <a:pPr lvl="0"/>
            <a:r>
              <a:rPr lang="en-US" sz="2000" dirty="0"/>
              <a:t> </a:t>
            </a:r>
            <a:r>
              <a:rPr lang="en-US" sz="2000" b="1" dirty="0"/>
              <a:t>Denying</a:t>
            </a:r>
            <a:r>
              <a:rPr lang="en-US" sz="2000" dirty="0"/>
              <a:t>: A way of managing the pain that might result if they were to acknowledge their insecurities. They may deny that they are worried about a school assignment, that they care about how things are going in their life, or that they did not do their homework.</a:t>
            </a:r>
          </a:p>
          <a:p>
            <a:pPr lvl="0"/>
            <a:r>
              <a:rPr lang="en-US" sz="2000" b="1" dirty="0"/>
              <a:t>Being Impulsive</a:t>
            </a:r>
            <a:r>
              <a:rPr lang="en-US" sz="2000" dirty="0"/>
              <a:t>: Many children with learning difficulties want to finish their work as quickly as possible "just to get it over with" even if the final product is not very good. </a:t>
            </a:r>
          </a:p>
          <a:p>
            <a:pPr marL="0" lvl="0" indent="0" algn="r">
              <a:buNone/>
            </a:pPr>
            <a:endParaRPr lang="en-US" sz="1600" dirty="0"/>
          </a:p>
          <a:p>
            <a:pPr marL="0" lvl="0" indent="0" algn="r">
              <a:buNone/>
            </a:pPr>
            <a:endParaRPr lang="en-US" sz="1600" dirty="0"/>
          </a:p>
        </p:txBody>
      </p:sp>
      <p:pic>
        <p:nvPicPr>
          <p:cNvPr id="5" name="Picture 4">
            <a:extLst>
              <a:ext uri="{FF2B5EF4-FFF2-40B4-BE49-F238E27FC236}">
                <a16:creationId xmlns:a16="http://schemas.microsoft.com/office/drawing/2014/main" id="{8D1D305F-FE2E-4B4A-8CD5-FDEF746FA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9165" y="4800600"/>
            <a:ext cx="1780748" cy="2057400"/>
          </a:xfrm>
          <a:prstGeom prst="rect">
            <a:avLst/>
          </a:prstGeom>
        </p:spPr>
      </p:pic>
    </p:spTree>
    <p:extLst>
      <p:ext uri="{BB962C8B-B14F-4D97-AF65-F5344CB8AC3E}">
        <p14:creationId xmlns:p14="http://schemas.microsoft.com/office/powerpoint/2010/main" val="5700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3B367-6C99-C546-8E0B-06A0C83ABCA6}"/>
              </a:ext>
            </a:extLst>
          </p:cNvPr>
          <p:cNvSpPr>
            <a:spLocks noGrp="1"/>
          </p:cNvSpPr>
          <p:nvPr>
            <p:ph type="title"/>
          </p:nvPr>
        </p:nvSpPr>
        <p:spPr/>
        <p:txBody>
          <a:bodyPr/>
          <a:lstStyle/>
          <a:p>
            <a:r>
              <a:rPr lang="en-US" dirty="0"/>
              <a:t>The Invisible Suitcase</a:t>
            </a:r>
          </a:p>
        </p:txBody>
      </p:sp>
      <p:pic>
        <p:nvPicPr>
          <p:cNvPr id="5" name="Picture 4">
            <a:extLst>
              <a:ext uri="{FF2B5EF4-FFF2-40B4-BE49-F238E27FC236}">
                <a16:creationId xmlns:a16="http://schemas.microsoft.com/office/drawing/2014/main" id="{70DD2F78-DB8F-DE49-9F7D-A9C195900B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413711"/>
            <a:ext cx="4038600" cy="2019300"/>
          </a:xfrm>
          <a:prstGeom prst="rect">
            <a:avLst/>
          </a:prstGeom>
        </p:spPr>
      </p:pic>
      <p:pic>
        <p:nvPicPr>
          <p:cNvPr id="7" name="Picture 6">
            <a:extLst>
              <a:ext uri="{FF2B5EF4-FFF2-40B4-BE49-F238E27FC236}">
                <a16:creationId xmlns:a16="http://schemas.microsoft.com/office/drawing/2014/main" id="{2E91F6F6-FD1E-B54F-8D22-4547F3BF7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3635374"/>
            <a:ext cx="2844800" cy="2857500"/>
          </a:xfrm>
          <a:prstGeom prst="rect">
            <a:avLst/>
          </a:prstGeom>
        </p:spPr>
      </p:pic>
      <p:pic>
        <p:nvPicPr>
          <p:cNvPr id="10" name="Content Placeholder 8">
            <a:extLst>
              <a:ext uri="{FF2B5EF4-FFF2-40B4-BE49-F238E27FC236}">
                <a16:creationId xmlns:a16="http://schemas.microsoft.com/office/drawing/2014/main" id="{A970C735-74BB-2E49-9850-FB27CE2572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2600" y="772863"/>
            <a:ext cx="3352800" cy="2425700"/>
          </a:xfrm>
          <a:prstGeom prst="rect">
            <a:avLst/>
          </a:prstGeom>
        </p:spPr>
      </p:pic>
      <p:sp>
        <p:nvSpPr>
          <p:cNvPr id="12" name="Content Placeholder 11">
            <a:extLst>
              <a:ext uri="{FF2B5EF4-FFF2-40B4-BE49-F238E27FC236}">
                <a16:creationId xmlns:a16="http://schemas.microsoft.com/office/drawing/2014/main" id="{33F67AAC-78FF-2C44-9AA0-1E807B5980F9}"/>
              </a:ext>
            </a:extLst>
          </p:cNvPr>
          <p:cNvSpPr>
            <a:spLocks noGrp="1"/>
          </p:cNvSpPr>
          <p:nvPr>
            <p:ph idx="1"/>
          </p:nvPr>
        </p:nvSpPr>
        <p:spPr>
          <a:xfrm>
            <a:off x="628650" y="1413711"/>
            <a:ext cx="7886700" cy="4763252"/>
          </a:xfrm>
        </p:spPr>
        <p:txBody>
          <a:bodyPr/>
          <a:lstStyle/>
          <a:p>
            <a:endParaRPr lang="en-US" dirty="0"/>
          </a:p>
          <a:p>
            <a:endParaRPr lang="en-US" dirty="0"/>
          </a:p>
          <a:p>
            <a:endParaRPr lang="en-US" dirty="0"/>
          </a:p>
          <a:p>
            <a:endParaRPr lang="en-US"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The National Child Traumatic Stress Network</a:t>
            </a:r>
          </a:p>
          <a:p>
            <a:pPr marL="0" indent="0">
              <a:buNone/>
            </a:pPr>
            <a:r>
              <a:rPr lang="en-US" sz="1800" dirty="0" err="1"/>
              <a:t>www.NCTSN.org</a:t>
            </a:r>
            <a:endParaRPr lang="en-US" sz="1800" dirty="0"/>
          </a:p>
        </p:txBody>
      </p:sp>
    </p:spTree>
    <p:extLst>
      <p:ext uri="{BB962C8B-B14F-4D97-AF65-F5344CB8AC3E}">
        <p14:creationId xmlns:p14="http://schemas.microsoft.com/office/powerpoint/2010/main" val="3456862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sz="3600" dirty="0">
                <a:solidFill>
                  <a:schemeClr val="tx1"/>
                </a:solidFill>
              </a:rPr>
              <a:t>What’s Inside the Invisible Suitcase????</a:t>
            </a:r>
          </a:p>
        </p:txBody>
      </p:sp>
      <p:pic>
        <p:nvPicPr>
          <p:cNvPr id="2051" name="Picture 3" descr="C:\Users\User\AppData\Local\Microsoft\Windows\Temporary Internet Files\Content.IE5\182Y2DPF\MC90022968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2971800"/>
            <a:ext cx="2771737" cy="2697937"/>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p:cNvCxnSpPr>
            <a:cxnSpLocks/>
          </p:cNvCxnSpPr>
          <p:nvPr/>
        </p:nvCxnSpPr>
        <p:spPr>
          <a:xfrm flipH="1">
            <a:off x="1981200" y="4038601"/>
            <a:ext cx="1600200" cy="5333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57200" y="4307350"/>
            <a:ext cx="1524000" cy="830997"/>
          </a:xfrm>
          <a:prstGeom prst="rect">
            <a:avLst/>
          </a:prstGeom>
          <a:noFill/>
        </p:spPr>
        <p:txBody>
          <a:bodyPr wrap="square" rtlCol="0">
            <a:spAutoFit/>
          </a:bodyPr>
          <a:lstStyle/>
          <a:p>
            <a:r>
              <a:rPr lang="en-US" sz="2400" dirty="0">
                <a:solidFill>
                  <a:srgbClr val="FF0000"/>
                </a:solidFill>
              </a:rPr>
              <a:t>Am I powerless</a:t>
            </a:r>
          </a:p>
        </p:txBody>
      </p:sp>
      <p:cxnSp>
        <p:nvCxnSpPr>
          <p:cNvPr id="9" name="Straight Connector 8"/>
          <p:cNvCxnSpPr>
            <a:cxnSpLocks/>
          </p:cNvCxnSpPr>
          <p:nvPr/>
        </p:nvCxnSpPr>
        <p:spPr>
          <a:xfrm flipH="1" flipV="1">
            <a:off x="2133600" y="3217153"/>
            <a:ext cx="1600200" cy="46166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28600" y="2297669"/>
            <a:ext cx="1981200" cy="1569660"/>
          </a:xfrm>
          <a:prstGeom prst="rect">
            <a:avLst/>
          </a:prstGeom>
          <a:noFill/>
        </p:spPr>
        <p:txBody>
          <a:bodyPr wrap="square" rtlCol="0">
            <a:spAutoFit/>
          </a:bodyPr>
          <a:lstStyle/>
          <a:p>
            <a:r>
              <a:rPr lang="en-US" sz="2400" dirty="0">
                <a:solidFill>
                  <a:srgbClr val="FF0000"/>
                </a:solidFill>
              </a:rPr>
              <a:t>I am always in danger of being hurt or overwhelmed</a:t>
            </a:r>
          </a:p>
        </p:txBody>
      </p:sp>
      <p:sp>
        <p:nvSpPr>
          <p:cNvPr id="12" name="TextBox 11"/>
          <p:cNvSpPr txBox="1"/>
          <p:nvPr/>
        </p:nvSpPr>
        <p:spPr>
          <a:xfrm>
            <a:off x="1624942" y="1264685"/>
            <a:ext cx="1880258" cy="830997"/>
          </a:xfrm>
          <a:prstGeom prst="rect">
            <a:avLst/>
          </a:prstGeom>
          <a:noFill/>
        </p:spPr>
        <p:txBody>
          <a:bodyPr wrap="square" rtlCol="0">
            <a:spAutoFit/>
          </a:bodyPr>
          <a:lstStyle/>
          <a:p>
            <a:r>
              <a:rPr lang="en-US" sz="2400" dirty="0">
                <a:solidFill>
                  <a:srgbClr val="FF0000"/>
                </a:solidFill>
              </a:rPr>
              <a:t>I am worthless</a:t>
            </a:r>
          </a:p>
        </p:txBody>
      </p:sp>
      <p:cxnSp>
        <p:nvCxnSpPr>
          <p:cNvPr id="15" name="Straight Connector 14"/>
          <p:cNvCxnSpPr>
            <a:cxnSpLocks/>
          </p:cNvCxnSpPr>
          <p:nvPr/>
        </p:nvCxnSpPr>
        <p:spPr>
          <a:xfrm flipH="1" flipV="1">
            <a:off x="2986068" y="2128279"/>
            <a:ext cx="1382073" cy="10425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flipV="1">
            <a:off x="4889170" y="2212033"/>
            <a:ext cx="946315" cy="75976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09321" y="1381036"/>
            <a:ext cx="2009737" cy="830997"/>
          </a:xfrm>
          <a:prstGeom prst="rect">
            <a:avLst/>
          </a:prstGeom>
          <a:noFill/>
        </p:spPr>
        <p:txBody>
          <a:bodyPr wrap="square" rtlCol="0">
            <a:spAutoFit/>
          </a:bodyPr>
          <a:lstStyle/>
          <a:p>
            <a:r>
              <a:rPr lang="en-US" sz="2400" dirty="0">
                <a:solidFill>
                  <a:srgbClr val="FF0000"/>
                </a:solidFill>
              </a:rPr>
              <a:t>You are unresponsive</a:t>
            </a:r>
          </a:p>
        </p:txBody>
      </p:sp>
      <p:sp>
        <p:nvSpPr>
          <p:cNvPr id="22" name="TextBox 21"/>
          <p:cNvSpPr txBox="1"/>
          <p:nvPr/>
        </p:nvSpPr>
        <p:spPr>
          <a:xfrm>
            <a:off x="7026566" y="2438401"/>
            <a:ext cx="1660233" cy="830997"/>
          </a:xfrm>
          <a:prstGeom prst="rect">
            <a:avLst/>
          </a:prstGeom>
          <a:noFill/>
        </p:spPr>
        <p:txBody>
          <a:bodyPr wrap="square" rtlCol="0">
            <a:spAutoFit/>
          </a:bodyPr>
          <a:lstStyle/>
          <a:p>
            <a:r>
              <a:rPr lang="en-US" sz="2400" dirty="0">
                <a:solidFill>
                  <a:srgbClr val="FF0000"/>
                </a:solidFill>
              </a:rPr>
              <a:t>You are unreliable</a:t>
            </a:r>
          </a:p>
        </p:txBody>
      </p:sp>
      <p:cxnSp>
        <p:nvCxnSpPr>
          <p:cNvPr id="23" name="Straight Connector 22"/>
          <p:cNvCxnSpPr>
            <a:cxnSpLocks/>
          </p:cNvCxnSpPr>
          <p:nvPr/>
        </p:nvCxnSpPr>
        <p:spPr>
          <a:xfrm flipV="1">
            <a:off x="4953000" y="2847821"/>
            <a:ext cx="2009737" cy="83099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A6AA56C-3023-7145-BC04-D7E9DFC04E09}"/>
              </a:ext>
            </a:extLst>
          </p:cNvPr>
          <p:cNvSpPr txBox="1"/>
          <p:nvPr/>
        </p:nvSpPr>
        <p:spPr>
          <a:xfrm>
            <a:off x="6493167" y="4038601"/>
            <a:ext cx="1869707" cy="1938992"/>
          </a:xfrm>
          <a:prstGeom prst="rect">
            <a:avLst/>
          </a:prstGeom>
          <a:noFill/>
        </p:spPr>
        <p:txBody>
          <a:bodyPr wrap="square" rtlCol="0">
            <a:spAutoFit/>
          </a:bodyPr>
          <a:lstStyle/>
          <a:p>
            <a:r>
              <a:rPr lang="en-US" sz="2400" b="1" dirty="0">
                <a:solidFill>
                  <a:srgbClr val="E96167"/>
                </a:solidFill>
              </a:rPr>
              <a:t>You are, or will be, threatening, dangerous, or rejecting</a:t>
            </a:r>
          </a:p>
        </p:txBody>
      </p:sp>
      <p:cxnSp>
        <p:nvCxnSpPr>
          <p:cNvPr id="24" name="Straight Connector 23">
            <a:extLst>
              <a:ext uri="{FF2B5EF4-FFF2-40B4-BE49-F238E27FC236}">
                <a16:creationId xmlns:a16="http://schemas.microsoft.com/office/drawing/2014/main" id="{4183C297-76C9-0749-B8B3-3D68658BB83C}"/>
              </a:ext>
            </a:extLst>
          </p:cNvPr>
          <p:cNvCxnSpPr>
            <a:cxnSpLocks/>
            <a:stCxn id="2051" idx="3"/>
          </p:cNvCxnSpPr>
          <p:nvPr/>
        </p:nvCxnSpPr>
        <p:spPr>
          <a:xfrm flipV="1">
            <a:off x="5972137" y="4191001"/>
            <a:ext cx="809663" cy="1297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125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481F5-151F-C04A-BCF0-D6E450A1B60E}"/>
              </a:ext>
            </a:extLst>
          </p:cNvPr>
          <p:cNvSpPr>
            <a:spLocks noGrp="1"/>
          </p:cNvSpPr>
          <p:nvPr>
            <p:ph type="title"/>
          </p:nvPr>
        </p:nvSpPr>
        <p:spPr/>
        <p:txBody>
          <a:bodyPr/>
          <a:lstStyle/>
          <a:p>
            <a:r>
              <a:rPr lang="en-US" dirty="0"/>
              <a:t>Reenactment</a:t>
            </a:r>
          </a:p>
        </p:txBody>
      </p:sp>
      <p:pic>
        <p:nvPicPr>
          <p:cNvPr id="5" name="Content Placeholder 4">
            <a:extLst>
              <a:ext uri="{FF2B5EF4-FFF2-40B4-BE49-F238E27FC236}">
                <a16:creationId xmlns:a16="http://schemas.microsoft.com/office/drawing/2014/main" id="{9772A10E-D421-964A-AB7D-03F61B11947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6400" y="1524000"/>
            <a:ext cx="5562600" cy="5110936"/>
          </a:xfrm>
        </p:spPr>
      </p:pic>
    </p:spTree>
    <p:extLst>
      <p:ext uri="{BB962C8B-B14F-4D97-AF65-F5344CB8AC3E}">
        <p14:creationId xmlns:p14="http://schemas.microsoft.com/office/powerpoint/2010/main" val="3148109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E438A-0E7A-FE47-AD5D-14702FB8C136}"/>
              </a:ext>
            </a:extLst>
          </p:cNvPr>
          <p:cNvSpPr>
            <a:spLocks noGrp="1"/>
          </p:cNvSpPr>
          <p:nvPr>
            <p:ph type="title"/>
          </p:nvPr>
        </p:nvSpPr>
        <p:spPr/>
        <p:txBody>
          <a:bodyPr/>
          <a:lstStyle/>
          <a:p>
            <a:r>
              <a:rPr lang="en-US" dirty="0"/>
              <a:t>Why do Children Reenact?</a:t>
            </a:r>
          </a:p>
        </p:txBody>
      </p:sp>
      <p:sp>
        <p:nvSpPr>
          <p:cNvPr id="3" name="Content Placeholder 2">
            <a:extLst>
              <a:ext uri="{FF2B5EF4-FFF2-40B4-BE49-F238E27FC236}">
                <a16:creationId xmlns:a16="http://schemas.microsoft.com/office/drawing/2014/main" id="{17AEC940-FD65-6043-AC7E-7CA047EB73EF}"/>
              </a:ext>
            </a:extLst>
          </p:cNvPr>
          <p:cNvSpPr>
            <a:spLocks noGrp="1"/>
          </p:cNvSpPr>
          <p:nvPr>
            <p:ph idx="1"/>
          </p:nvPr>
        </p:nvSpPr>
        <p:spPr>
          <a:xfrm>
            <a:off x="228600" y="1825625"/>
            <a:ext cx="8286750" cy="4351338"/>
          </a:xfrm>
        </p:spPr>
        <p:txBody>
          <a:bodyPr>
            <a:normAutofit fontScale="85000" lnSpcReduction="10000"/>
          </a:bodyPr>
          <a:lstStyle/>
          <a:p>
            <a:pPr marL="0" indent="0">
              <a:buNone/>
            </a:pPr>
            <a:r>
              <a:rPr lang="en-US" dirty="0"/>
              <a:t>Are familiar and helped the child survive in other relationships</a:t>
            </a:r>
          </a:p>
          <a:p>
            <a:pPr marL="0" indent="0">
              <a:buNone/>
            </a:pPr>
            <a:endParaRPr lang="en-US" dirty="0"/>
          </a:p>
          <a:p>
            <a:pPr marL="0" indent="0">
              <a:buNone/>
            </a:pPr>
            <a:r>
              <a:rPr lang="en-US" dirty="0"/>
              <a:t>“Prove” the negative beliefs in the invisible suitcase, by provoking the same reactions the child experienced in the past. </a:t>
            </a:r>
          </a:p>
          <a:p>
            <a:pPr marL="0" indent="0">
              <a:buNone/>
            </a:pPr>
            <a:r>
              <a:rPr lang="en-US" dirty="0"/>
              <a:t>(A predictable world, even if negative, may feel safer than an </a:t>
            </a:r>
          </a:p>
          <a:p>
            <a:pPr marL="0" indent="0">
              <a:buNone/>
            </a:pPr>
            <a:r>
              <a:rPr lang="en-US" dirty="0"/>
              <a:t>unpredictable one.)</a:t>
            </a:r>
          </a:p>
          <a:p>
            <a:pPr marL="0" indent="0">
              <a:buNone/>
            </a:pPr>
            <a:endParaRPr lang="en-US" dirty="0"/>
          </a:p>
          <a:p>
            <a:pPr marL="0" indent="0">
              <a:buNone/>
            </a:pPr>
            <a:r>
              <a:rPr lang="en-US" dirty="0"/>
              <a:t>Help the child vent frustration, anger, and anxiety</a:t>
            </a:r>
          </a:p>
          <a:p>
            <a:pPr marL="0" indent="0">
              <a:buNone/>
            </a:pPr>
            <a:endParaRPr lang="en-US" dirty="0"/>
          </a:p>
          <a:p>
            <a:pPr marL="0" indent="0">
              <a:buNone/>
            </a:pPr>
            <a:r>
              <a:rPr lang="en-US" dirty="0"/>
              <a:t>Give the child a sense of mastery over the old traumas</a:t>
            </a:r>
          </a:p>
          <a:p>
            <a:endParaRPr lang="en-US" dirty="0"/>
          </a:p>
        </p:txBody>
      </p:sp>
      <p:pic>
        <p:nvPicPr>
          <p:cNvPr id="5" name="Picture 4">
            <a:extLst>
              <a:ext uri="{FF2B5EF4-FFF2-40B4-BE49-F238E27FC236}">
                <a16:creationId xmlns:a16="http://schemas.microsoft.com/office/drawing/2014/main" id="{BB004AA0-77CD-8941-9F8E-0010ED850D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3810000"/>
            <a:ext cx="1270000" cy="1600200"/>
          </a:xfrm>
          <a:prstGeom prst="rect">
            <a:avLst/>
          </a:prstGeom>
        </p:spPr>
      </p:pic>
    </p:spTree>
    <p:extLst>
      <p:ext uri="{BB962C8B-B14F-4D97-AF65-F5344CB8AC3E}">
        <p14:creationId xmlns:p14="http://schemas.microsoft.com/office/powerpoint/2010/main" val="734656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73834-37C6-D740-AA52-CE0309059F37}"/>
              </a:ext>
            </a:extLst>
          </p:cNvPr>
          <p:cNvSpPr>
            <a:spLocks noGrp="1"/>
          </p:cNvSpPr>
          <p:nvPr>
            <p:ph type="title"/>
          </p:nvPr>
        </p:nvSpPr>
        <p:spPr/>
        <p:txBody>
          <a:bodyPr/>
          <a:lstStyle/>
          <a:p>
            <a:r>
              <a:rPr lang="en-US" dirty="0"/>
              <a:t>What Foster Parents Can Do</a:t>
            </a:r>
          </a:p>
        </p:txBody>
      </p:sp>
      <p:sp>
        <p:nvSpPr>
          <p:cNvPr id="3" name="Content Placeholder 2">
            <a:extLst>
              <a:ext uri="{FF2B5EF4-FFF2-40B4-BE49-F238E27FC236}">
                <a16:creationId xmlns:a16="http://schemas.microsoft.com/office/drawing/2014/main" id="{A9FC4B04-6280-7A4C-86FB-0D5D6D983860}"/>
              </a:ext>
            </a:extLst>
          </p:cNvPr>
          <p:cNvSpPr>
            <a:spLocks noGrp="1"/>
          </p:cNvSpPr>
          <p:nvPr>
            <p:ph idx="1"/>
          </p:nvPr>
        </p:nvSpPr>
        <p:spPr/>
        <p:txBody>
          <a:bodyPr/>
          <a:lstStyle/>
          <a:p>
            <a:pPr marL="0" indent="0" algn="ctr">
              <a:buNone/>
            </a:pPr>
            <a:r>
              <a:rPr lang="en-US" dirty="0"/>
              <a:t>Remember the Suitcase</a:t>
            </a:r>
          </a:p>
          <a:p>
            <a:r>
              <a:rPr lang="en-US" dirty="0"/>
              <a:t>Behaviors can invoke intense emotions from you</a:t>
            </a:r>
          </a:p>
          <a:p>
            <a:r>
              <a:rPr lang="en-US" dirty="0"/>
              <a:t>Common reactions:</a:t>
            </a:r>
          </a:p>
          <a:p>
            <a:pPr lvl="1"/>
            <a:r>
              <a:rPr lang="en-US" dirty="0"/>
              <a:t>Urges to reject the child</a:t>
            </a:r>
          </a:p>
          <a:p>
            <a:pPr lvl="1"/>
            <a:r>
              <a:rPr lang="en-US" dirty="0"/>
              <a:t>Abusive impulses</a:t>
            </a:r>
          </a:p>
          <a:p>
            <a:pPr lvl="1"/>
            <a:r>
              <a:rPr lang="en-US" dirty="0"/>
              <a:t>Emotional withdrawal and depression</a:t>
            </a:r>
          </a:p>
          <a:p>
            <a:pPr lvl="1"/>
            <a:r>
              <a:rPr lang="en-US" dirty="0"/>
              <a:t>Feelings of incompetence/helplessness</a:t>
            </a:r>
          </a:p>
          <a:p>
            <a:pPr lvl="1"/>
            <a:r>
              <a:rPr lang="en-US" dirty="0"/>
              <a:t>Feeling like a bad parent</a:t>
            </a:r>
          </a:p>
        </p:txBody>
      </p:sp>
      <p:pic>
        <p:nvPicPr>
          <p:cNvPr id="6" name="Picture 5">
            <a:extLst>
              <a:ext uri="{FF2B5EF4-FFF2-40B4-BE49-F238E27FC236}">
                <a16:creationId xmlns:a16="http://schemas.microsoft.com/office/drawing/2014/main" id="{A125B082-7D00-3547-B7F5-A40F8DB18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4484597"/>
            <a:ext cx="2387600" cy="2398259"/>
          </a:xfrm>
          <a:prstGeom prst="rect">
            <a:avLst/>
          </a:prstGeom>
        </p:spPr>
      </p:pic>
    </p:spTree>
    <p:extLst>
      <p:ext uri="{BB962C8B-B14F-4D97-AF65-F5344CB8AC3E}">
        <p14:creationId xmlns:p14="http://schemas.microsoft.com/office/powerpoint/2010/main" val="1721524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BCC9D-BA71-2742-9ECB-8782FAF55307}"/>
              </a:ext>
            </a:extLst>
          </p:cNvPr>
          <p:cNvSpPr>
            <a:spLocks noGrp="1"/>
          </p:cNvSpPr>
          <p:nvPr>
            <p:ph type="title"/>
          </p:nvPr>
        </p:nvSpPr>
        <p:spPr/>
        <p:txBody>
          <a:bodyPr/>
          <a:lstStyle/>
          <a:p>
            <a:r>
              <a:rPr lang="en-US" dirty="0"/>
              <a:t>What Foster Parents Can Do</a:t>
            </a:r>
          </a:p>
        </p:txBody>
      </p:sp>
      <p:sp>
        <p:nvSpPr>
          <p:cNvPr id="3" name="Content Placeholder 2">
            <a:extLst>
              <a:ext uri="{FF2B5EF4-FFF2-40B4-BE49-F238E27FC236}">
                <a16:creationId xmlns:a16="http://schemas.microsoft.com/office/drawing/2014/main" id="{80C387C7-388A-1C45-AA1A-79045A2E362E}"/>
              </a:ext>
            </a:extLst>
          </p:cNvPr>
          <p:cNvSpPr>
            <a:spLocks noGrp="1"/>
          </p:cNvSpPr>
          <p:nvPr>
            <p:ph idx="1"/>
          </p:nvPr>
        </p:nvSpPr>
        <p:spPr>
          <a:xfrm>
            <a:off x="628650" y="1825624"/>
            <a:ext cx="7886700" cy="4667249"/>
          </a:xfrm>
        </p:spPr>
        <p:txBody>
          <a:bodyPr>
            <a:normAutofit fontScale="92500" lnSpcReduction="10000"/>
          </a:bodyPr>
          <a:lstStyle/>
          <a:p>
            <a:pPr marL="0" indent="0" algn="ctr">
              <a:buNone/>
            </a:pPr>
            <a:r>
              <a:rPr lang="en-US" dirty="0"/>
              <a:t>Provide Disconfirming Experiences</a:t>
            </a:r>
          </a:p>
          <a:p>
            <a:pPr marL="0" indent="0" algn="ctr">
              <a:buNone/>
            </a:pPr>
            <a:endParaRPr lang="en-US" dirty="0"/>
          </a:p>
          <a:p>
            <a:r>
              <a:rPr lang="en-US" dirty="0"/>
              <a:t>Messages that tell the child:</a:t>
            </a:r>
          </a:p>
          <a:p>
            <a:pPr lvl="1"/>
            <a:r>
              <a:rPr lang="en-US" dirty="0"/>
              <a:t>You are worthwhile and wanted.</a:t>
            </a:r>
          </a:p>
          <a:p>
            <a:pPr lvl="1"/>
            <a:r>
              <a:rPr lang="en-US" dirty="0"/>
              <a:t>You are safe.</a:t>
            </a:r>
          </a:p>
          <a:p>
            <a:pPr lvl="1"/>
            <a:r>
              <a:rPr lang="en-US" dirty="0"/>
              <a:t>You are capable.</a:t>
            </a:r>
          </a:p>
          <a:p>
            <a:pPr lvl="1"/>
            <a:endParaRPr lang="en-US" dirty="0"/>
          </a:p>
          <a:p>
            <a:r>
              <a:rPr lang="en-US" dirty="0"/>
              <a:t>And messages that say you, as a caregiver:</a:t>
            </a:r>
          </a:p>
          <a:p>
            <a:pPr lvl="1"/>
            <a:r>
              <a:rPr lang="en-US" dirty="0"/>
              <a:t>Are available and won’t reject him/her.</a:t>
            </a:r>
          </a:p>
          <a:p>
            <a:pPr lvl="1"/>
            <a:r>
              <a:rPr lang="en-US" dirty="0"/>
              <a:t>Are responsive and won’t abuse him/her.</a:t>
            </a:r>
          </a:p>
          <a:p>
            <a:pPr lvl="1"/>
            <a:r>
              <a:rPr lang="en-US" dirty="0"/>
              <a:t>Will protect him/her from danger.</a:t>
            </a:r>
          </a:p>
          <a:p>
            <a:pPr lvl="1"/>
            <a:r>
              <a:rPr lang="en-US" dirty="0"/>
              <a:t>Will listen and understand him/her.</a:t>
            </a:r>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id="{184F2AF9-365C-4542-87DD-2CB289750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62600" y="2286000"/>
            <a:ext cx="2768599" cy="1967163"/>
          </a:xfrm>
          <a:prstGeom prst="rect">
            <a:avLst/>
          </a:prstGeom>
        </p:spPr>
      </p:pic>
    </p:spTree>
    <p:extLst>
      <p:ext uri="{BB962C8B-B14F-4D97-AF65-F5344CB8AC3E}">
        <p14:creationId xmlns:p14="http://schemas.microsoft.com/office/powerpoint/2010/main" val="1372790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FCEDA-6122-B542-BFB1-5FA2AA2EEBF0}"/>
              </a:ext>
            </a:extLst>
          </p:cNvPr>
          <p:cNvSpPr>
            <a:spLocks noGrp="1"/>
          </p:cNvSpPr>
          <p:nvPr>
            <p:ph type="title"/>
          </p:nvPr>
        </p:nvSpPr>
        <p:spPr/>
        <p:txBody>
          <a:bodyPr/>
          <a:lstStyle/>
          <a:p>
            <a:r>
              <a:rPr lang="en-US" dirty="0"/>
              <a:t>What Foster Parents Can Do</a:t>
            </a:r>
          </a:p>
        </p:txBody>
      </p:sp>
      <p:sp>
        <p:nvSpPr>
          <p:cNvPr id="3" name="Content Placeholder 2">
            <a:extLst>
              <a:ext uri="{FF2B5EF4-FFF2-40B4-BE49-F238E27FC236}">
                <a16:creationId xmlns:a16="http://schemas.microsoft.com/office/drawing/2014/main" id="{E28BA544-4765-0446-83D1-7DB702EDD116}"/>
              </a:ext>
            </a:extLst>
          </p:cNvPr>
          <p:cNvSpPr>
            <a:spLocks noGrp="1"/>
          </p:cNvSpPr>
          <p:nvPr>
            <p:ph idx="1"/>
          </p:nvPr>
        </p:nvSpPr>
        <p:spPr/>
        <p:txBody>
          <a:bodyPr/>
          <a:lstStyle/>
          <a:p>
            <a:pPr marL="0" indent="0" algn="ctr">
              <a:buNone/>
            </a:pPr>
            <a:r>
              <a:rPr lang="en-US" dirty="0"/>
              <a:t>Establish a Dialogue</a:t>
            </a:r>
          </a:p>
          <a:p>
            <a:r>
              <a:rPr lang="en-US" dirty="0"/>
              <a:t>Learn to talk about their underlying feelings &amp; beliefs</a:t>
            </a:r>
          </a:p>
          <a:p>
            <a:r>
              <a:rPr lang="en-US" dirty="0"/>
              <a:t>Understand that you will tolerate these experiences without common reactions they expect</a:t>
            </a:r>
          </a:p>
          <a:p>
            <a:r>
              <a:rPr lang="en-US" dirty="0"/>
              <a:t>Learn words to describe their emotions/feelings</a:t>
            </a:r>
          </a:p>
          <a:p>
            <a:pPr marL="0" indent="0">
              <a:buNone/>
            </a:pPr>
            <a:endParaRPr lang="en-US" dirty="0"/>
          </a:p>
        </p:txBody>
      </p:sp>
      <p:pic>
        <p:nvPicPr>
          <p:cNvPr id="5" name="Picture 4">
            <a:extLst>
              <a:ext uri="{FF2B5EF4-FFF2-40B4-BE49-F238E27FC236}">
                <a16:creationId xmlns:a16="http://schemas.microsoft.com/office/drawing/2014/main" id="{448E8B1B-2C6D-2A4F-8983-5C9FBAA5B9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815305"/>
            <a:ext cx="4051300" cy="2006600"/>
          </a:xfrm>
          <a:prstGeom prst="rect">
            <a:avLst/>
          </a:prstGeom>
        </p:spPr>
      </p:pic>
    </p:spTree>
    <p:extLst>
      <p:ext uri="{BB962C8B-B14F-4D97-AF65-F5344CB8AC3E}">
        <p14:creationId xmlns:p14="http://schemas.microsoft.com/office/powerpoint/2010/main" val="1116067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65A81-C335-D44D-9AFA-B0CC0CBEDCEA}"/>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BCE374A7-C50F-F04C-BA44-E94EC64DF59A}"/>
              </a:ext>
            </a:extLst>
          </p:cNvPr>
          <p:cNvSpPr>
            <a:spLocks noGrp="1"/>
          </p:cNvSpPr>
          <p:nvPr>
            <p:ph idx="1"/>
          </p:nvPr>
        </p:nvSpPr>
        <p:spPr/>
        <p:txBody>
          <a:bodyPr/>
          <a:lstStyle/>
          <a:p>
            <a:r>
              <a:rPr lang="en-US" dirty="0"/>
              <a:t>What is in your child’s invisible suitcase?</a:t>
            </a:r>
          </a:p>
          <a:p>
            <a:r>
              <a:rPr lang="en-US" dirty="0"/>
              <a:t>In what ways do they reenact their trauma?</a:t>
            </a:r>
          </a:p>
          <a:p>
            <a:r>
              <a:rPr lang="en-US" dirty="0"/>
              <a:t>How does this affect you, the caretaker?</a:t>
            </a:r>
          </a:p>
        </p:txBody>
      </p:sp>
      <p:pic>
        <p:nvPicPr>
          <p:cNvPr id="5" name="Picture 4">
            <a:extLst>
              <a:ext uri="{FF2B5EF4-FFF2-40B4-BE49-F238E27FC236}">
                <a16:creationId xmlns:a16="http://schemas.microsoft.com/office/drawing/2014/main" id="{B6C673F0-87BF-AD43-9647-0E7B95078F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3810000"/>
            <a:ext cx="5562600" cy="2781300"/>
          </a:xfrm>
          <a:prstGeom prst="rect">
            <a:avLst/>
          </a:prstGeom>
        </p:spPr>
      </p:pic>
    </p:spTree>
    <p:extLst>
      <p:ext uri="{BB962C8B-B14F-4D97-AF65-F5344CB8AC3E}">
        <p14:creationId xmlns:p14="http://schemas.microsoft.com/office/powerpoint/2010/main" val="648661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9BC9-BA0D-3849-982F-45AB0A918B62}"/>
              </a:ext>
            </a:extLst>
          </p:cNvPr>
          <p:cNvSpPr>
            <a:spLocks noGrp="1"/>
          </p:cNvSpPr>
          <p:nvPr>
            <p:ph type="title"/>
          </p:nvPr>
        </p:nvSpPr>
        <p:spPr/>
        <p:txBody>
          <a:bodyPr/>
          <a:lstStyle/>
          <a:p>
            <a:r>
              <a:rPr lang="en-US" dirty="0"/>
              <a:t>Self - Regulation</a:t>
            </a:r>
          </a:p>
        </p:txBody>
      </p:sp>
      <p:sp>
        <p:nvSpPr>
          <p:cNvPr id="3" name="Content Placeholder 2">
            <a:extLst>
              <a:ext uri="{FF2B5EF4-FFF2-40B4-BE49-F238E27FC236}">
                <a16:creationId xmlns:a16="http://schemas.microsoft.com/office/drawing/2014/main" id="{C79EE4DA-C851-CD4A-BB3F-C2B37A30E2CB}"/>
              </a:ext>
            </a:extLst>
          </p:cNvPr>
          <p:cNvSpPr>
            <a:spLocks noGrp="1"/>
          </p:cNvSpPr>
          <p:nvPr>
            <p:ph idx="1"/>
          </p:nvPr>
        </p:nvSpPr>
        <p:spPr/>
        <p:txBody>
          <a:bodyPr/>
          <a:lstStyle/>
          <a:p>
            <a:r>
              <a:rPr lang="en-US" b="1" u="sng" dirty="0">
                <a:hlinkClick r:id="rId2"/>
              </a:rPr>
              <a:t>Self Esteem is Not the Answer</a:t>
            </a:r>
            <a:endParaRPr lang="en-US" b="1" u="sng" dirty="0"/>
          </a:p>
          <a:p>
            <a:pPr marL="0" indent="0">
              <a:buNone/>
            </a:pPr>
            <a:r>
              <a:rPr lang="en-US" sz="1600" dirty="0"/>
              <a:t>11.25 minutes</a:t>
            </a:r>
          </a:p>
          <a:p>
            <a:endParaRPr lang="en-US" dirty="0"/>
          </a:p>
        </p:txBody>
      </p:sp>
      <p:pic>
        <p:nvPicPr>
          <p:cNvPr id="7" name="Picture 6">
            <a:extLst>
              <a:ext uri="{FF2B5EF4-FFF2-40B4-BE49-F238E27FC236}">
                <a16:creationId xmlns:a16="http://schemas.microsoft.com/office/drawing/2014/main" id="{291BAFF6-0D88-EB41-BE4D-22CA6EB7AF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799" y="2971800"/>
            <a:ext cx="5271069" cy="3521074"/>
          </a:xfrm>
          <a:prstGeom prst="rect">
            <a:avLst/>
          </a:prstGeom>
        </p:spPr>
      </p:pic>
    </p:spTree>
    <p:extLst>
      <p:ext uri="{BB962C8B-B14F-4D97-AF65-F5344CB8AC3E}">
        <p14:creationId xmlns:p14="http://schemas.microsoft.com/office/powerpoint/2010/main" val="3574459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A5727-49E1-5D4C-B53D-7BF78176A703}"/>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9F586A33-44EB-FE43-BB19-DD5901833C5F}"/>
              </a:ext>
            </a:extLst>
          </p:cNvPr>
          <p:cNvSpPr>
            <a:spLocks noGrp="1"/>
          </p:cNvSpPr>
          <p:nvPr>
            <p:ph idx="1"/>
          </p:nvPr>
        </p:nvSpPr>
        <p:spPr/>
        <p:txBody>
          <a:bodyPr/>
          <a:lstStyle/>
          <a:p>
            <a:r>
              <a:rPr lang="en-US" dirty="0"/>
              <a:t>Identify indicators of high and low self-esteem</a:t>
            </a:r>
          </a:p>
          <a:p>
            <a:r>
              <a:rPr lang="en-US" dirty="0"/>
              <a:t>Understand how trauma affects self-esteem</a:t>
            </a:r>
          </a:p>
          <a:p>
            <a:r>
              <a:rPr lang="en-US" dirty="0"/>
              <a:t>Understand self-regulation vs. self-esteem</a:t>
            </a:r>
          </a:p>
          <a:p>
            <a:r>
              <a:rPr lang="en-US" dirty="0"/>
              <a:t>Understand stages of psychosocial development</a:t>
            </a:r>
          </a:p>
          <a:p>
            <a:r>
              <a:rPr lang="en-US" dirty="0"/>
              <a:t>Identify strategies to promote and enhance self-regulations and self-esteem</a:t>
            </a:r>
          </a:p>
        </p:txBody>
      </p:sp>
      <p:pic>
        <p:nvPicPr>
          <p:cNvPr id="7" name="Picture 6">
            <a:extLst>
              <a:ext uri="{FF2B5EF4-FFF2-40B4-BE49-F238E27FC236}">
                <a16:creationId xmlns:a16="http://schemas.microsoft.com/office/drawing/2014/main" id="{A98E7A37-F550-844A-8D8D-E2EB88020C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4800600"/>
            <a:ext cx="3505200" cy="1962912"/>
          </a:xfrm>
          <a:prstGeom prst="rect">
            <a:avLst/>
          </a:prstGeom>
        </p:spPr>
      </p:pic>
    </p:spTree>
    <p:extLst>
      <p:ext uri="{BB962C8B-B14F-4D97-AF65-F5344CB8AC3E}">
        <p14:creationId xmlns:p14="http://schemas.microsoft.com/office/powerpoint/2010/main" val="1226855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616" y="0"/>
            <a:ext cx="818271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2284026" y="2043663"/>
            <a:ext cx="4578895" cy="2604537"/>
          </a:xfrm>
        </p:spPr>
        <p:txBody>
          <a:bodyPr>
            <a:normAutofit fontScale="90000"/>
          </a:bodyPr>
          <a:lstStyle/>
          <a:p>
            <a:r>
              <a:rPr lang="en-US" sz="4700" dirty="0">
                <a:solidFill>
                  <a:srgbClr val="FFFFFF"/>
                </a:solidFill>
              </a:rPr>
              <a:t>SELF ESTEEM,</a:t>
            </a:r>
            <a:br>
              <a:rPr lang="en-US" sz="4700" dirty="0">
                <a:solidFill>
                  <a:srgbClr val="FFFFFF"/>
                </a:solidFill>
              </a:rPr>
            </a:br>
            <a:r>
              <a:rPr lang="en-US" sz="4700" dirty="0">
                <a:solidFill>
                  <a:srgbClr val="FFFFFF"/>
                </a:solidFill>
              </a:rPr>
              <a:t>SELF REGULATION</a:t>
            </a:r>
            <a:br>
              <a:rPr lang="en-US" sz="4700" dirty="0">
                <a:solidFill>
                  <a:srgbClr val="FFFFFF"/>
                </a:solidFill>
              </a:rPr>
            </a:br>
            <a:r>
              <a:rPr lang="en-US" sz="4700" dirty="0">
                <a:solidFill>
                  <a:srgbClr val="FFFFFF"/>
                </a:solidFill>
              </a:rPr>
              <a:t>AND</a:t>
            </a:r>
            <a:br>
              <a:rPr lang="en-US" sz="4700" dirty="0">
                <a:solidFill>
                  <a:srgbClr val="FFFFFF"/>
                </a:solidFill>
              </a:rPr>
            </a:br>
            <a:r>
              <a:rPr lang="en-US" sz="4700" dirty="0">
                <a:solidFill>
                  <a:srgbClr val="FFFFFF"/>
                </a:solidFill>
              </a:rPr>
              <a:t>DEVELOPMENT</a:t>
            </a:r>
          </a:p>
        </p:txBody>
      </p:sp>
    </p:spTree>
    <p:extLst>
      <p:ext uri="{BB962C8B-B14F-4D97-AF65-F5344CB8AC3E}">
        <p14:creationId xmlns:p14="http://schemas.microsoft.com/office/powerpoint/2010/main" val="3261615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zanl13.files.wordpress.com/2011/10/social-dev1.gif">
            <a:hlinkClick r:id="rId3" tgtFrame="_blank"/>
          </p:cNvPr>
          <p:cNvPicPr/>
          <p:nvPr/>
        </p:nvPicPr>
        <p:blipFill>
          <a:blip r:embed="rId4">
            <a:extLst>
              <a:ext uri="{28A0092B-C50C-407E-A947-70E740481C1C}">
                <a14:useLocalDpi xmlns:a14="http://schemas.microsoft.com/office/drawing/2010/main" val="0"/>
              </a:ext>
            </a:extLst>
          </a:blip>
          <a:srcRect/>
          <a:stretch>
            <a:fillRect/>
          </a:stretch>
        </p:blipFill>
        <p:spPr bwMode="auto">
          <a:xfrm>
            <a:off x="1295400" y="609600"/>
            <a:ext cx="7162800" cy="5105400"/>
          </a:xfrm>
          <a:prstGeom prst="rect">
            <a:avLst/>
          </a:prstGeom>
          <a:noFill/>
          <a:ln>
            <a:noFill/>
          </a:ln>
        </p:spPr>
      </p:pic>
    </p:spTree>
    <p:extLst>
      <p:ext uri="{BB962C8B-B14F-4D97-AF65-F5344CB8AC3E}">
        <p14:creationId xmlns:p14="http://schemas.microsoft.com/office/powerpoint/2010/main" val="641105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295400"/>
          </a:xfrm>
          <a:solidFill>
            <a:srgbClr val="E96167">
              <a:alpha val="75000"/>
            </a:srgbClr>
          </a:solidFill>
        </p:spPr>
        <p:txBody>
          <a:bodyPr>
            <a:normAutofit/>
          </a:bodyPr>
          <a:lstStyle/>
          <a:p>
            <a:pPr algn="ctr"/>
            <a:r>
              <a:rPr lang="en-US" sz="4000" dirty="0">
                <a:solidFill>
                  <a:schemeClr val="tx1"/>
                </a:solidFill>
                <a:effectLst/>
              </a:rPr>
              <a:t>TRUST VS. MISTRUST</a:t>
            </a:r>
            <a:br>
              <a:rPr lang="en-US" sz="4000" dirty="0">
                <a:solidFill>
                  <a:schemeClr val="tx1"/>
                </a:solidFill>
                <a:effectLst/>
              </a:rPr>
            </a:br>
            <a:r>
              <a:rPr lang="en-US" sz="4000" dirty="0">
                <a:solidFill>
                  <a:schemeClr val="tx1"/>
                </a:solidFill>
                <a:effectLst/>
              </a:rPr>
              <a:t>INFANT</a:t>
            </a:r>
          </a:p>
        </p:txBody>
      </p:sp>
      <p:sp>
        <p:nvSpPr>
          <p:cNvPr id="2" name="Content Placeholder 1"/>
          <p:cNvSpPr>
            <a:spLocks noGrp="1"/>
          </p:cNvSpPr>
          <p:nvPr>
            <p:ph idx="1"/>
          </p:nvPr>
        </p:nvSpPr>
        <p:spPr>
          <a:xfrm>
            <a:off x="457200" y="2133600"/>
            <a:ext cx="8229600" cy="3657600"/>
          </a:xfrm>
        </p:spPr>
        <p:txBody>
          <a:bodyPr>
            <a:normAutofit/>
          </a:bodyPr>
          <a:lstStyle/>
          <a:p>
            <a:pPr marL="0" indent="0">
              <a:buNone/>
            </a:pPr>
            <a:r>
              <a:rPr lang="en-US" sz="3600" dirty="0">
                <a:solidFill>
                  <a:schemeClr val="tx1"/>
                </a:solidFill>
              </a:rPr>
              <a:t>Crucial Events – Meeting Basic Needs</a:t>
            </a:r>
          </a:p>
          <a:p>
            <a:pPr marL="0" indent="0">
              <a:buNone/>
            </a:pPr>
            <a:endParaRPr lang="en-US" sz="3600" dirty="0">
              <a:solidFill>
                <a:schemeClr val="tx1"/>
              </a:solidFill>
            </a:endParaRPr>
          </a:p>
          <a:p>
            <a:pPr marL="0" indent="0">
              <a:buNone/>
            </a:pPr>
            <a:r>
              <a:rPr lang="en-US" sz="3600" dirty="0">
                <a:solidFill>
                  <a:schemeClr val="tx1"/>
                </a:solidFill>
              </a:rPr>
              <a:t>Children develop a sense of trust when caregivers provide reliability, care, and affection.  A lack of this will lead to mistrust.</a:t>
            </a:r>
          </a:p>
        </p:txBody>
      </p:sp>
    </p:spTree>
    <p:extLst>
      <p:ext uri="{BB962C8B-B14F-4D97-AF65-F5344CB8AC3E}">
        <p14:creationId xmlns:p14="http://schemas.microsoft.com/office/powerpoint/2010/main" val="27559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990600"/>
          </a:xfrm>
        </p:spPr>
        <p:txBody>
          <a:bodyPr>
            <a:normAutofit/>
          </a:bodyPr>
          <a:lstStyle/>
          <a:p>
            <a:pPr algn="ctr"/>
            <a:r>
              <a:rPr lang="en-US" sz="3600" dirty="0">
                <a:solidFill>
                  <a:schemeClr val="tx1"/>
                </a:solidFill>
              </a:rPr>
              <a:t>INFANTS</a:t>
            </a:r>
            <a:r>
              <a:rPr lang="en-US" sz="3200" dirty="0">
                <a:solidFill>
                  <a:schemeClr val="tx1"/>
                </a:solidFill>
              </a:rPr>
              <a:t> </a:t>
            </a:r>
          </a:p>
        </p:txBody>
      </p:sp>
      <p:sp>
        <p:nvSpPr>
          <p:cNvPr id="2" name="Content Placeholder 1"/>
          <p:cNvSpPr>
            <a:spLocks noGrp="1"/>
          </p:cNvSpPr>
          <p:nvPr>
            <p:ph idx="1"/>
          </p:nvPr>
        </p:nvSpPr>
        <p:spPr>
          <a:xfrm>
            <a:off x="628650" y="1825624"/>
            <a:ext cx="7886700" cy="4727575"/>
          </a:xfrm>
        </p:spPr>
        <p:txBody>
          <a:bodyPr>
            <a:normAutofit fontScale="25000" lnSpcReduction="20000"/>
          </a:bodyPr>
          <a:lstStyle/>
          <a:p>
            <a:r>
              <a:rPr lang="en-US" sz="9600" dirty="0">
                <a:solidFill>
                  <a:schemeClr val="tx1"/>
                </a:solidFill>
              </a:rPr>
              <a:t>Infants begin building self-esteem as soon as they are born by having basic needs met. </a:t>
            </a:r>
          </a:p>
          <a:p>
            <a:pPr lvl="1"/>
            <a:r>
              <a:rPr lang="en-US" sz="9600" dirty="0">
                <a:solidFill>
                  <a:schemeClr val="tx1"/>
                </a:solidFill>
              </a:rPr>
              <a:t>When a baby cries, he/she needs comfort, food, warmth, or sleep. When you fulfill these needs, you help your child feel safe and secure. </a:t>
            </a:r>
          </a:p>
          <a:p>
            <a:r>
              <a:rPr lang="en-US" sz="9600" dirty="0">
                <a:solidFill>
                  <a:schemeClr val="tx1"/>
                </a:solidFill>
              </a:rPr>
              <a:t>The way the needs are met is also important. Babies also need love, attention, and affection. </a:t>
            </a:r>
          </a:p>
          <a:p>
            <a:pPr lvl="1"/>
            <a:r>
              <a:rPr lang="en-US" sz="9600" dirty="0">
                <a:solidFill>
                  <a:schemeClr val="tx1"/>
                </a:solidFill>
              </a:rPr>
              <a:t>For example, instead of just feeding a baby, parents make it an enjoyable experience. They speak to their babies in soft, loving voices. They smile at them. </a:t>
            </a:r>
          </a:p>
          <a:p>
            <a:r>
              <a:rPr lang="en-US" sz="9600" dirty="0">
                <a:solidFill>
                  <a:schemeClr val="tx1"/>
                </a:solidFill>
              </a:rPr>
              <a:t>Even though the baby can't understand everything that is being said, he/she understands your tone of voice. </a:t>
            </a:r>
          </a:p>
          <a:p>
            <a:r>
              <a:rPr lang="en-US" sz="9600" dirty="0">
                <a:solidFill>
                  <a:schemeClr val="tx1"/>
                </a:solidFill>
              </a:rPr>
              <a:t>When you give your baby loving attention you teach him/her that they are important. </a:t>
            </a:r>
          </a:p>
          <a:p>
            <a:pPr marL="109728" indent="0" algn="r">
              <a:buNone/>
            </a:pPr>
            <a:endParaRPr lang="en-US" sz="9600" dirty="0">
              <a:solidFill>
                <a:schemeClr val="tx1"/>
              </a:solidFill>
            </a:endParaRPr>
          </a:p>
          <a:p>
            <a:pPr marL="109728" indent="0" algn="r">
              <a:buNone/>
            </a:pPr>
            <a:endParaRPr lang="en-US" sz="9600" dirty="0">
              <a:solidFill>
                <a:schemeClr val="tx1"/>
              </a:solidFill>
            </a:endParaRPr>
          </a:p>
          <a:p>
            <a:pPr marL="109728" indent="0" algn="r">
              <a:buNone/>
            </a:pPr>
            <a:r>
              <a:rPr lang="en-US" sz="900" dirty="0">
                <a:solidFill>
                  <a:schemeClr val="tx1"/>
                </a:solidFill>
              </a:rPr>
              <a:t>WWW.VIRTURALPEDIATRICHOSPITAL.ORG</a:t>
            </a:r>
          </a:p>
          <a:p>
            <a:pPr marL="109728" indent="0" algn="r">
              <a:buNone/>
            </a:pPr>
            <a:r>
              <a:rPr lang="en-US" dirty="0"/>
              <a:t> </a:t>
            </a:r>
          </a:p>
        </p:txBody>
      </p:sp>
      <p:pic>
        <p:nvPicPr>
          <p:cNvPr id="5" name="Picture 4">
            <a:extLst>
              <a:ext uri="{FF2B5EF4-FFF2-40B4-BE49-F238E27FC236}">
                <a16:creationId xmlns:a16="http://schemas.microsoft.com/office/drawing/2014/main" id="{7CEBCAEA-7C42-E748-924E-64CC504EB6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90055"/>
            <a:ext cx="1568204" cy="1534995"/>
          </a:xfrm>
          <a:prstGeom prst="rect">
            <a:avLst/>
          </a:prstGeom>
        </p:spPr>
      </p:pic>
    </p:spTree>
    <p:extLst>
      <p:ext uri="{BB962C8B-B14F-4D97-AF65-F5344CB8AC3E}">
        <p14:creationId xmlns:p14="http://schemas.microsoft.com/office/powerpoint/2010/main" val="6936732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1524000"/>
          </a:xfrm>
          <a:solidFill>
            <a:srgbClr val="FF33CC">
              <a:alpha val="74000"/>
            </a:srgbClr>
          </a:solidFill>
        </p:spPr>
        <p:txBody>
          <a:bodyPr>
            <a:noAutofit/>
          </a:bodyPr>
          <a:lstStyle/>
          <a:p>
            <a:pPr algn="ctr"/>
            <a:r>
              <a:rPr lang="en-US" sz="3600" dirty="0">
                <a:solidFill>
                  <a:schemeClr val="tx1"/>
                </a:solidFill>
                <a:effectLst/>
              </a:rPr>
              <a:t>AUTONOMY VS. SHAME AND DOUBT</a:t>
            </a:r>
            <a:br>
              <a:rPr lang="en-US" sz="3600" dirty="0">
                <a:solidFill>
                  <a:schemeClr val="tx1"/>
                </a:solidFill>
                <a:effectLst/>
              </a:rPr>
            </a:br>
            <a:r>
              <a:rPr lang="en-US" sz="3600" dirty="0">
                <a:solidFill>
                  <a:schemeClr val="tx1"/>
                </a:solidFill>
                <a:effectLst/>
              </a:rPr>
              <a:t>TODDLER</a:t>
            </a:r>
          </a:p>
        </p:txBody>
      </p:sp>
      <p:sp>
        <p:nvSpPr>
          <p:cNvPr id="2" name="Content Placeholder 1"/>
          <p:cNvSpPr>
            <a:spLocks noGrp="1"/>
          </p:cNvSpPr>
          <p:nvPr>
            <p:ph idx="1"/>
          </p:nvPr>
        </p:nvSpPr>
        <p:spPr>
          <a:xfrm>
            <a:off x="457200" y="2209800"/>
            <a:ext cx="8229600" cy="3581400"/>
          </a:xfrm>
        </p:spPr>
        <p:txBody>
          <a:bodyPr>
            <a:normAutofit lnSpcReduction="10000"/>
          </a:bodyPr>
          <a:lstStyle/>
          <a:p>
            <a:r>
              <a:rPr lang="en-US" sz="3600" dirty="0"/>
              <a:t> </a:t>
            </a:r>
            <a:r>
              <a:rPr lang="en-US" sz="3600" dirty="0">
                <a:solidFill>
                  <a:schemeClr val="tx1"/>
                </a:solidFill>
              </a:rPr>
              <a:t>Crucial Event – Toilet Training</a:t>
            </a:r>
          </a:p>
          <a:p>
            <a:pPr marL="0" indent="0">
              <a:buNone/>
            </a:pPr>
            <a:endParaRPr lang="en-US" sz="3600" dirty="0">
              <a:solidFill>
                <a:schemeClr val="tx1"/>
              </a:solidFill>
            </a:endParaRPr>
          </a:p>
          <a:p>
            <a:r>
              <a:rPr lang="en-US" sz="3600" dirty="0">
                <a:solidFill>
                  <a:schemeClr val="tx1"/>
                </a:solidFill>
              </a:rPr>
              <a:t>Children need to develop a sense of personal control over physical skills and a sense of independence. Success leads to feelings of autonomy, failure results in feelings of shame and doubt.</a:t>
            </a:r>
          </a:p>
        </p:txBody>
      </p:sp>
    </p:spTree>
    <p:extLst>
      <p:ext uri="{BB962C8B-B14F-4D97-AF65-F5344CB8AC3E}">
        <p14:creationId xmlns:p14="http://schemas.microsoft.com/office/powerpoint/2010/main" val="1781164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990600"/>
          </a:xfrm>
        </p:spPr>
        <p:txBody>
          <a:bodyPr>
            <a:normAutofit/>
          </a:bodyPr>
          <a:lstStyle/>
          <a:p>
            <a:pPr algn="ctr"/>
            <a:r>
              <a:rPr lang="en-US" sz="3600" dirty="0">
                <a:solidFill>
                  <a:schemeClr val="tx1"/>
                </a:solidFill>
                <a:effectLst/>
              </a:rPr>
              <a:t>TODDLERS</a:t>
            </a:r>
          </a:p>
        </p:txBody>
      </p:sp>
      <p:sp>
        <p:nvSpPr>
          <p:cNvPr id="2" name="Content Placeholder 1"/>
          <p:cNvSpPr>
            <a:spLocks noGrp="1"/>
          </p:cNvSpPr>
          <p:nvPr>
            <p:ph idx="1"/>
          </p:nvPr>
        </p:nvSpPr>
        <p:spPr>
          <a:xfrm>
            <a:off x="628650" y="1825624"/>
            <a:ext cx="7886700" cy="4727575"/>
          </a:xfrm>
        </p:spPr>
        <p:txBody>
          <a:bodyPr>
            <a:normAutofit fontScale="85000" lnSpcReduction="20000"/>
          </a:bodyPr>
          <a:lstStyle/>
          <a:p>
            <a:r>
              <a:rPr lang="en-US" sz="2600" dirty="0">
                <a:solidFill>
                  <a:schemeClr val="tx1"/>
                </a:solidFill>
              </a:rPr>
              <a:t>When children are toddlers, they begin to take steps toward independence. </a:t>
            </a:r>
          </a:p>
          <a:p>
            <a:r>
              <a:rPr lang="en-US" sz="2600" dirty="0">
                <a:solidFill>
                  <a:schemeClr val="tx1"/>
                </a:solidFill>
              </a:rPr>
              <a:t>They explore their world to learn more about it. Toddlers like to touch and taste everything. </a:t>
            </a:r>
          </a:p>
          <a:p>
            <a:r>
              <a:rPr lang="en-US" sz="2600" dirty="0">
                <a:solidFill>
                  <a:schemeClr val="tx1"/>
                </a:solidFill>
              </a:rPr>
              <a:t>You can help build confidence by making your child's world a safe place to explore. Set limits, but don't be too quick to say, "Don't touch that!" </a:t>
            </a:r>
          </a:p>
          <a:p>
            <a:r>
              <a:rPr lang="en-US" sz="2600" dirty="0">
                <a:solidFill>
                  <a:schemeClr val="tx1"/>
                </a:solidFill>
              </a:rPr>
              <a:t>Encourage him/her to play with new things. Share new experiences with them. </a:t>
            </a:r>
          </a:p>
          <a:p>
            <a:r>
              <a:rPr lang="en-US" sz="2600" dirty="0">
                <a:solidFill>
                  <a:schemeClr val="tx1"/>
                </a:solidFill>
              </a:rPr>
              <a:t>Give him chances to do things on his own. A toddler might be able to pull off his own shoes or choose a favorite toy for the car ride. </a:t>
            </a:r>
          </a:p>
          <a:p>
            <a:r>
              <a:rPr lang="en-US" sz="2600" dirty="0">
                <a:solidFill>
                  <a:schemeClr val="tx1"/>
                </a:solidFill>
              </a:rPr>
              <a:t>Let him help you. He can probably bring you things that 	you've asked for or help put things back into his toy box. Show him how proud you are of him. </a:t>
            </a:r>
          </a:p>
          <a:p>
            <a:pPr marL="109728" indent="0" algn="r">
              <a:buNone/>
            </a:pPr>
            <a:endParaRPr lang="en-US" sz="1500" dirty="0">
              <a:solidFill>
                <a:schemeClr val="tx1"/>
              </a:solidFill>
            </a:endParaRPr>
          </a:p>
          <a:p>
            <a:pPr marL="109728" indent="0" algn="r">
              <a:buNone/>
            </a:pPr>
            <a:endParaRPr lang="en-US" dirty="0"/>
          </a:p>
        </p:txBody>
      </p:sp>
      <p:pic>
        <p:nvPicPr>
          <p:cNvPr id="4" name="Picture 2" descr="C:\Users\User\AppData\Local\Microsoft\Windows\Temporary Internet Files\Content.IE5\HECBG2FH\MC900138357[1].wmf">
            <a:extLst>
              <a:ext uri="{FF2B5EF4-FFF2-40B4-BE49-F238E27FC236}">
                <a16:creationId xmlns:a16="http://schemas.microsoft.com/office/drawing/2014/main" id="{CEEE111D-7ECD-3742-B913-D8D0210DDB4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93094"/>
            <a:ext cx="1726194" cy="1305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108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57200"/>
            <a:ext cx="8229600" cy="1143000"/>
          </a:xfrm>
          <a:solidFill>
            <a:srgbClr val="CC00FF">
              <a:alpha val="80000"/>
            </a:srgbClr>
          </a:solidFill>
        </p:spPr>
        <p:txBody>
          <a:bodyPr>
            <a:normAutofit/>
          </a:bodyPr>
          <a:lstStyle/>
          <a:p>
            <a:pPr algn="ctr"/>
            <a:r>
              <a:rPr lang="en-US" sz="3600" dirty="0">
                <a:solidFill>
                  <a:schemeClr val="tx1"/>
                </a:solidFill>
                <a:effectLst/>
              </a:rPr>
              <a:t>INITIATIVE VS. GUILT</a:t>
            </a:r>
            <a:br>
              <a:rPr lang="en-US" sz="3600" dirty="0">
                <a:solidFill>
                  <a:schemeClr val="tx1"/>
                </a:solidFill>
                <a:effectLst/>
              </a:rPr>
            </a:br>
            <a:r>
              <a:rPr lang="en-US" sz="3600" dirty="0">
                <a:solidFill>
                  <a:schemeClr val="tx1"/>
                </a:solidFill>
                <a:effectLst/>
              </a:rPr>
              <a:t>PRE-SCHOOLER</a:t>
            </a:r>
          </a:p>
        </p:txBody>
      </p:sp>
      <p:sp>
        <p:nvSpPr>
          <p:cNvPr id="2" name="Content Placeholder 1"/>
          <p:cNvSpPr>
            <a:spLocks noGrp="1"/>
          </p:cNvSpPr>
          <p:nvPr>
            <p:ph idx="1"/>
          </p:nvPr>
        </p:nvSpPr>
        <p:spPr>
          <a:xfrm>
            <a:off x="457200" y="1981200"/>
            <a:ext cx="8229600" cy="4495800"/>
          </a:xfrm>
        </p:spPr>
        <p:txBody>
          <a:bodyPr>
            <a:normAutofit/>
          </a:bodyPr>
          <a:lstStyle/>
          <a:p>
            <a:r>
              <a:rPr lang="en-US" sz="2000" dirty="0"/>
              <a:t> </a:t>
            </a:r>
            <a:r>
              <a:rPr lang="en-US" sz="3600" dirty="0">
                <a:solidFill>
                  <a:schemeClr val="tx1"/>
                </a:solidFill>
              </a:rPr>
              <a:t>Crucial Event – Exploration</a:t>
            </a:r>
          </a:p>
          <a:p>
            <a:pPr marL="0" indent="0">
              <a:buNone/>
            </a:pPr>
            <a:endParaRPr lang="en-US" sz="3600" dirty="0">
              <a:solidFill>
                <a:schemeClr val="tx1"/>
              </a:solidFill>
            </a:endParaRPr>
          </a:p>
          <a:p>
            <a:r>
              <a:rPr lang="en-US" sz="3600" dirty="0">
                <a:solidFill>
                  <a:schemeClr val="tx1"/>
                </a:solidFill>
              </a:rPr>
              <a:t>Children need to begin asserting control and power over the environment.  Success in this stage leads to a sense of purpose. Children who try to exert too much power experience disapproval, resulting in a sense of guilt.</a:t>
            </a:r>
          </a:p>
        </p:txBody>
      </p:sp>
    </p:spTree>
    <p:extLst>
      <p:ext uri="{BB962C8B-B14F-4D97-AF65-F5344CB8AC3E}">
        <p14:creationId xmlns:p14="http://schemas.microsoft.com/office/powerpoint/2010/main" val="2408531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867400"/>
          </a:xfrm>
        </p:spPr>
        <p:txBody>
          <a:bodyPr>
            <a:normAutofit/>
          </a:bodyPr>
          <a:lstStyle/>
          <a:p>
            <a:pPr marL="0" indent="0" algn="ctr">
              <a:buNone/>
            </a:pPr>
            <a:r>
              <a:rPr lang="en-US" sz="3200" dirty="0">
                <a:solidFill>
                  <a:schemeClr val="tx1"/>
                </a:solidFill>
              </a:rPr>
              <a:t>PRE-SCHOOLERS</a:t>
            </a:r>
          </a:p>
          <a:p>
            <a:pPr marL="0" indent="0" algn="ctr">
              <a:buNone/>
            </a:pPr>
            <a:endParaRPr lang="en-US" sz="2400" dirty="0">
              <a:solidFill>
                <a:schemeClr val="tx1"/>
              </a:solidFill>
            </a:endParaRPr>
          </a:p>
          <a:p>
            <a:r>
              <a:rPr lang="en-US" sz="2400" dirty="0">
                <a:solidFill>
                  <a:schemeClr val="tx1"/>
                </a:solidFill>
              </a:rPr>
              <a:t>Children this age love to act like adults. They like to do things they see parents and older brothers and sisters doing. </a:t>
            </a:r>
          </a:p>
          <a:p>
            <a:r>
              <a:rPr lang="en-US" sz="2400" dirty="0">
                <a:solidFill>
                  <a:schemeClr val="tx1"/>
                </a:solidFill>
              </a:rPr>
              <a:t>Take the time to teach your child new things. He is eager to learn and wants to please you. </a:t>
            </a:r>
          </a:p>
          <a:p>
            <a:r>
              <a:rPr lang="en-US" sz="2400" dirty="0">
                <a:solidFill>
                  <a:schemeClr val="tx1"/>
                </a:solidFill>
              </a:rPr>
              <a:t>A preschooler learns  by doing. For example, he gets satisfaction out of drawing a picture but may not really care how it turns out. </a:t>
            </a:r>
          </a:p>
          <a:p>
            <a:pPr marL="109728" indent="0">
              <a:buNone/>
            </a:pPr>
            <a:endParaRPr lang="en-US" sz="24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800" dirty="0">
              <a:solidFill>
                <a:schemeClr val="tx1"/>
              </a:solidFill>
            </a:endParaRPr>
          </a:p>
          <a:p>
            <a:pPr marL="109728" indent="0" algn="r">
              <a:buNone/>
            </a:pPr>
            <a:endParaRPr lang="en-US" sz="800" dirty="0">
              <a:solidFill>
                <a:schemeClr val="tx1"/>
              </a:solidFill>
            </a:endParaRPr>
          </a:p>
          <a:p>
            <a:pPr marL="109728" indent="0" algn="r">
              <a:buNone/>
            </a:pPr>
            <a:endParaRPr lang="en-US" sz="800" dirty="0">
              <a:solidFill>
                <a:schemeClr val="tx1"/>
              </a:solidFill>
            </a:endParaRPr>
          </a:p>
          <a:p>
            <a:pPr marL="109728" indent="0" algn="r">
              <a:buNone/>
            </a:pPr>
            <a:endParaRPr lang="en-US" sz="2400" dirty="0"/>
          </a:p>
        </p:txBody>
      </p:sp>
      <p:pic>
        <p:nvPicPr>
          <p:cNvPr id="3" name="Picture 2" descr="C:\Users\User\AppData\Local\Microsoft\Windows\Temporary Internet Files\Content.IE5\HECBG2FH\MC900232911[1].wmf">
            <a:extLst>
              <a:ext uri="{FF2B5EF4-FFF2-40B4-BE49-F238E27FC236}">
                <a16:creationId xmlns:a16="http://schemas.microsoft.com/office/drawing/2014/main" id="{D1D4913B-77BD-4C46-BE45-5C3D936E83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7600" y="3962400"/>
            <a:ext cx="28194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4790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6A71F-4B99-044F-BBAE-6E4B61A31E52}"/>
              </a:ext>
            </a:extLst>
          </p:cNvPr>
          <p:cNvSpPr>
            <a:spLocks noGrp="1"/>
          </p:cNvSpPr>
          <p:nvPr>
            <p:ph type="title"/>
          </p:nvPr>
        </p:nvSpPr>
        <p:spPr/>
        <p:txBody>
          <a:bodyPr/>
          <a:lstStyle/>
          <a:p>
            <a:r>
              <a:rPr lang="en-US" dirty="0"/>
              <a:t>Self-Regulation</a:t>
            </a:r>
          </a:p>
        </p:txBody>
      </p:sp>
      <p:sp>
        <p:nvSpPr>
          <p:cNvPr id="3" name="Content Placeholder 2">
            <a:extLst>
              <a:ext uri="{FF2B5EF4-FFF2-40B4-BE49-F238E27FC236}">
                <a16:creationId xmlns:a16="http://schemas.microsoft.com/office/drawing/2014/main" id="{F6041608-BFCC-2141-AAC8-F3C649A35136}"/>
              </a:ext>
            </a:extLst>
          </p:cNvPr>
          <p:cNvSpPr>
            <a:spLocks noGrp="1"/>
          </p:cNvSpPr>
          <p:nvPr>
            <p:ph idx="1"/>
          </p:nvPr>
        </p:nvSpPr>
        <p:spPr/>
        <p:txBody>
          <a:bodyPr/>
          <a:lstStyle/>
          <a:p>
            <a:r>
              <a:rPr lang="en-US" b="1" u="sng" dirty="0">
                <a:hlinkClick r:id="rId3"/>
              </a:rPr>
              <a:t>Marshmallow Test</a:t>
            </a:r>
            <a:endParaRPr lang="en-US" dirty="0"/>
          </a:p>
        </p:txBody>
      </p:sp>
      <p:pic>
        <p:nvPicPr>
          <p:cNvPr id="5" name="Picture 4">
            <a:extLst>
              <a:ext uri="{FF2B5EF4-FFF2-40B4-BE49-F238E27FC236}">
                <a16:creationId xmlns:a16="http://schemas.microsoft.com/office/drawing/2014/main" id="{DDAFDDE5-59C8-F44E-B275-62199A38F1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6400" y="2824402"/>
            <a:ext cx="5181600" cy="3881198"/>
          </a:xfrm>
          <a:prstGeom prst="rect">
            <a:avLst/>
          </a:prstGeom>
        </p:spPr>
      </p:pic>
    </p:spTree>
    <p:extLst>
      <p:ext uri="{BB962C8B-B14F-4D97-AF65-F5344CB8AC3E}">
        <p14:creationId xmlns:p14="http://schemas.microsoft.com/office/powerpoint/2010/main" val="57794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229600" cy="1219200"/>
          </a:xfrm>
          <a:solidFill>
            <a:srgbClr val="00B0F0"/>
          </a:solidFill>
        </p:spPr>
        <p:txBody>
          <a:bodyPr>
            <a:normAutofit/>
          </a:bodyPr>
          <a:lstStyle/>
          <a:p>
            <a:pPr algn="ctr"/>
            <a:r>
              <a:rPr lang="en-US" sz="3600" dirty="0">
                <a:solidFill>
                  <a:schemeClr val="tx1"/>
                </a:solidFill>
                <a:effectLst/>
              </a:rPr>
              <a:t>INDUSTRY VS. INFERIORITY</a:t>
            </a:r>
            <a:br>
              <a:rPr lang="en-US" sz="3600" dirty="0">
                <a:solidFill>
                  <a:schemeClr val="tx1"/>
                </a:solidFill>
                <a:effectLst/>
              </a:rPr>
            </a:br>
            <a:r>
              <a:rPr lang="en-US" sz="3600" dirty="0">
                <a:solidFill>
                  <a:schemeClr val="tx1"/>
                </a:solidFill>
                <a:effectLst/>
              </a:rPr>
              <a:t>GRADE SCHOOLER</a:t>
            </a:r>
          </a:p>
        </p:txBody>
      </p:sp>
      <p:sp>
        <p:nvSpPr>
          <p:cNvPr id="2" name="Content Placeholder 1"/>
          <p:cNvSpPr>
            <a:spLocks noGrp="1"/>
          </p:cNvSpPr>
          <p:nvPr>
            <p:ph idx="1"/>
          </p:nvPr>
        </p:nvSpPr>
        <p:spPr>
          <a:xfrm>
            <a:off x="457200" y="2133600"/>
            <a:ext cx="8229600" cy="4191000"/>
          </a:xfrm>
        </p:spPr>
        <p:txBody>
          <a:bodyPr>
            <a:normAutofit/>
          </a:bodyPr>
          <a:lstStyle/>
          <a:p>
            <a:r>
              <a:rPr lang="en-US" sz="2000" dirty="0"/>
              <a:t> </a:t>
            </a:r>
            <a:r>
              <a:rPr lang="en-US" sz="3600" dirty="0">
                <a:solidFill>
                  <a:schemeClr val="tx1"/>
                </a:solidFill>
              </a:rPr>
              <a:t>Crucial Event – School</a:t>
            </a:r>
          </a:p>
          <a:p>
            <a:pPr marL="0" indent="0">
              <a:buNone/>
            </a:pPr>
            <a:endParaRPr lang="en-US" sz="3600" dirty="0">
              <a:solidFill>
                <a:schemeClr val="tx1"/>
              </a:solidFill>
            </a:endParaRPr>
          </a:p>
          <a:p>
            <a:r>
              <a:rPr lang="en-US" sz="3600" dirty="0">
                <a:solidFill>
                  <a:schemeClr val="tx1"/>
                </a:solidFill>
              </a:rPr>
              <a:t>Children need to cope with new social and academic demands. Success leads to a sense of competence, while failure results in feelings of inferiority.</a:t>
            </a:r>
          </a:p>
        </p:txBody>
      </p:sp>
    </p:spTree>
    <p:extLst>
      <p:ext uri="{BB962C8B-B14F-4D97-AF65-F5344CB8AC3E}">
        <p14:creationId xmlns:p14="http://schemas.microsoft.com/office/powerpoint/2010/main" val="162977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3C5F9-6DCA-644A-BE00-F002068FC4E6}"/>
              </a:ext>
            </a:extLst>
          </p:cNvPr>
          <p:cNvSpPr>
            <a:spLocks noGrp="1"/>
          </p:cNvSpPr>
          <p:nvPr>
            <p:ph type="title"/>
          </p:nvPr>
        </p:nvSpPr>
        <p:spPr/>
        <p:txBody>
          <a:bodyPr/>
          <a:lstStyle/>
          <a:p>
            <a:r>
              <a:rPr lang="en-US" dirty="0"/>
              <a:t>Introductions</a:t>
            </a:r>
          </a:p>
        </p:txBody>
      </p:sp>
      <p:sp>
        <p:nvSpPr>
          <p:cNvPr id="3" name="Content Placeholder 2">
            <a:extLst>
              <a:ext uri="{FF2B5EF4-FFF2-40B4-BE49-F238E27FC236}">
                <a16:creationId xmlns:a16="http://schemas.microsoft.com/office/drawing/2014/main" id="{79CFC54C-1A8E-4647-ADFF-D2843645C1DA}"/>
              </a:ext>
            </a:extLst>
          </p:cNvPr>
          <p:cNvSpPr>
            <a:spLocks noGrp="1"/>
          </p:cNvSpPr>
          <p:nvPr>
            <p:ph idx="1"/>
          </p:nvPr>
        </p:nvSpPr>
        <p:spPr/>
        <p:txBody>
          <a:bodyPr/>
          <a:lstStyle/>
          <a:p>
            <a:r>
              <a:rPr lang="en-US" dirty="0"/>
              <a:t>Tell us about the children that you are raising</a:t>
            </a:r>
          </a:p>
          <a:p>
            <a:r>
              <a:rPr lang="en-US" dirty="0"/>
              <a:t>How long have you been raising these children?</a:t>
            </a:r>
          </a:p>
          <a:p>
            <a:r>
              <a:rPr lang="en-US" dirty="0"/>
              <a:t>How would you describe their self-esteem ….</a:t>
            </a:r>
          </a:p>
          <a:p>
            <a:pPr lvl="1"/>
            <a:r>
              <a:rPr lang="en-US" dirty="0"/>
              <a:t>When they came to live with you?</a:t>
            </a:r>
          </a:p>
          <a:p>
            <a:pPr lvl="1"/>
            <a:r>
              <a:rPr lang="en-US" dirty="0"/>
              <a:t>Now?</a:t>
            </a:r>
          </a:p>
        </p:txBody>
      </p:sp>
      <p:pic>
        <p:nvPicPr>
          <p:cNvPr id="6" name="Picture 5">
            <a:extLst>
              <a:ext uri="{FF2B5EF4-FFF2-40B4-BE49-F238E27FC236}">
                <a16:creationId xmlns:a16="http://schemas.microsoft.com/office/drawing/2014/main" id="{4AC94B3B-236A-2940-AEBA-BC0F9CEB2D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3200" y="4449511"/>
            <a:ext cx="4038600" cy="2019300"/>
          </a:xfrm>
          <a:prstGeom prst="rect">
            <a:avLst/>
          </a:prstGeom>
        </p:spPr>
      </p:pic>
    </p:spTree>
    <p:extLst>
      <p:ext uri="{BB962C8B-B14F-4D97-AF65-F5344CB8AC3E}">
        <p14:creationId xmlns:p14="http://schemas.microsoft.com/office/powerpoint/2010/main" val="30808163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86400"/>
          </a:xfrm>
        </p:spPr>
        <p:txBody>
          <a:bodyPr>
            <a:normAutofit/>
          </a:bodyPr>
          <a:lstStyle/>
          <a:p>
            <a:endParaRPr lang="en-US" sz="2000" dirty="0">
              <a:solidFill>
                <a:schemeClr val="tx1"/>
              </a:solidFill>
            </a:endParaRPr>
          </a:p>
          <a:p>
            <a:pPr marL="0" indent="0" algn="ctr">
              <a:buNone/>
            </a:pPr>
            <a:r>
              <a:rPr lang="en-US" sz="3800" dirty="0"/>
              <a:t>GRADE SCHOOLER</a:t>
            </a:r>
            <a:endParaRPr lang="en-US" sz="3800" dirty="0">
              <a:solidFill>
                <a:schemeClr val="tx1"/>
              </a:solidFill>
            </a:endParaRPr>
          </a:p>
          <a:p>
            <a:r>
              <a:rPr lang="en-US" sz="2600" dirty="0">
                <a:solidFill>
                  <a:schemeClr val="tx1"/>
                </a:solidFill>
              </a:rPr>
              <a:t>Most young children feel pretty good about their skills. They may not have discovered their strengths and weaknesses yet. </a:t>
            </a:r>
          </a:p>
          <a:p>
            <a:r>
              <a:rPr lang="en-US" sz="2600" dirty="0">
                <a:solidFill>
                  <a:schemeClr val="tx1"/>
                </a:solidFill>
              </a:rPr>
              <a:t>Children this age do not have a lot of experience in setting goals and working toward them. Their goals may be too high or too low for their skills. </a:t>
            </a:r>
          </a:p>
          <a:p>
            <a:r>
              <a:rPr lang="en-US" sz="2600" dirty="0">
                <a:solidFill>
                  <a:schemeClr val="tx1"/>
                </a:solidFill>
              </a:rPr>
              <a:t>Adults and teachers can help children set goals that are challenging, yet do-able. </a:t>
            </a:r>
          </a:p>
          <a:p>
            <a:endParaRPr lang="en-US" sz="26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12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600" dirty="0">
              <a:solidFill>
                <a:schemeClr val="tx1"/>
              </a:solidFill>
            </a:endParaRPr>
          </a:p>
          <a:p>
            <a:pPr marL="109728" indent="0" algn="r">
              <a:buNone/>
            </a:pPr>
            <a:endParaRPr lang="en-US" sz="800" dirty="0">
              <a:solidFill>
                <a:schemeClr val="tx1"/>
              </a:solidFill>
            </a:endParaRPr>
          </a:p>
          <a:p>
            <a:pPr marL="109728" indent="0" algn="r">
              <a:buNone/>
            </a:pPr>
            <a:endParaRPr lang="en-US" sz="800" dirty="0">
              <a:solidFill>
                <a:schemeClr val="tx1"/>
              </a:solidFill>
            </a:endParaRPr>
          </a:p>
          <a:p>
            <a:pPr marL="109728" indent="0" algn="r">
              <a:buNone/>
            </a:pPr>
            <a:endParaRPr lang="en-US" sz="2400" dirty="0"/>
          </a:p>
          <a:p>
            <a:endParaRPr lang="en-US" sz="2400" dirty="0"/>
          </a:p>
          <a:p>
            <a:endParaRPr lang="en-US" sz="2400" dirty="0"/>
          </a:p>
          <a:p>
            <a:endParaRPr lang="en-US" sz="2400" dirty="0"/>
          </a:p>
          <a:p>
            <a:pPr marL="109728" indent="0">
              <a:buNone/>
            </a:pPr>
            <a:endParaRPr lang="en-US" sz="2400" dirty="0"/>
          </a:p>
        </p:txBody>
      </p:sp>
      <p:pic>
        <p:nvPicPr>
          <p:cNvPr id="3" name="Picture 2" descr="C:\Users\User\AppData\Local\Microsoft\Windows\Temporary Internet Files\Content.IE5\AV2N87PK\MC900389102[1].wmf">
            <a:extLst>
              <a:ext uri="{FF2B5EF4-FFF2-40B4-BE49-F238E27FC236}">
                <a16:creationId xmlns:a16="http://schemas.microsoft.com/office/drawing/2014/main" id="{BD3BA049-22DD-B74D-9754-5DD6D86A937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4572000"/>
            <a:ext cx="1981200" cy="1867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0095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57200"/>
            <a:ext cx="8229600" cy="1143000"/>
          </a:xfrm>
          <a:solidFill>
            <a:srgbClr val="00B050">
              <a:alpha val="65000"/>
            </a:srgbClr>
          </a:solidFill>
        </p:spPr>
        <p:txBody>
          <a:bodyPr>
            <a:normAutofit/>
          </a:bodyPr>
          <a:lstStyle/>
          <a:p>
            <a:pPr algn="ctr"/>
            <a:r>
              <a:rPr lang="en-US" sz="3600" dirty="0">
                <a:solidFill>
                  <a:schemeClr val="tx1"/>
                </a:solidFill>
                <a:effectLst/>
              </a:rPr>
              <a:t>IDENTITY VS. ROLE CONFUSION</a:t>
            </a:r>
            <a:br>
              <a:rPr lang="en-US" sz="3600" dirty="0">
                <a:solidFill>
                  <a:schemeClr val="tx1"/>
                </a:solidFill>
                <a:effectLst/>
              </a:rPr>
            </a:br>
            <a:r>
              <a:rPr lang="en-US" sz="3600" dirty="0">
                <a:solidFill>
                  <a:schemeClr val="tx1"/>
                </a:solidFill>
                <a:effectLst/>
              </a:rPr>
              <a:t>TEENAGER</a:t>
            </a:r>
          </a:p>
        </p:txBody>
      </p:sp>
      <p:sp>
        <p:nvSpPr>
          <p:cNvPr id="2" name="Content Placeholder 1"/>
          <p:cNvSpPr>
            <a:spLocks noGrp="1"/>
          </p:cNvSpPr>
          <p:nvPr>
            <p:ph idx="1"/>
          </p:nvPr>
        </p:nvSpPr>
        <p:spPr>
          <a:xfrm>
            <a:off x="457200" y="2057400"/>
            <a:ext cx="8229600" cy="3886200"/>
          </a:xfrm>
        </p:spPr>
        <p:txBody>
          <a:bodyPr>
            <a:normAutofit/>
          </a:bodyPr>
          <a:lstStyle/>
          <a:p>
            <a:r>
              <a:rPr lang="en-US" sz="3600" dirty="0">
                <a:solidFill>
                  <a:schemeClr val="tx1"/>
                </a:solidFill>
              </a:rPr>
              <a:t>Crucial Event – Social Relationships</a:t>
            </a:r>
          </a:p>
          <a:p>
            <a:pPr marL="0" indent="0">
              <a:buNone/>
            </a:pPr>
            <a:endParaRPr lang="en-US" sz="3600" dirty="0">
              <a:solidFill>
                <a:schemeClr val="tx1"/>
              </a:solidFill>
            </a:endParaRPr>
          </a:p>
          <a:p>
            <a:r>
              <a:rPr lang="en-US" sz="3600" dirty="0">
                <a:solidFill>
                  <a:schemeClr val="tx1"/>
                </a:solidFill>
              </a:rPr>
              <a:t>Teens need to develop a sense of self and personal identity.  Success leads to an ability to stay true to yourself, while failure leads to role confusion and a weak sense of self. </a:t>
            </a:r>
          </a:p>
        </p:txBody>
      </p:sp>
    </p:spTree>
    <p:extLst>
      <p:ext uri="{BB962C8B-B14F-4D97-AF65-F5344CB8AC3E}">
        <p14:creationId xmlns:p14="http://schemas.microsoft.com/office/powerpoint/2010/main" val="36775275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85800"/>
            <a:ext cx="8229600" cy="5715000"/>
          </a:xfrm>
        </p:spPr>
        <p:txBody>
          <a:bodyPr>
            <a:noAutofit/>
          </a:bodyPr>
          <a:lstStyle/>
          <a:p>
            <a:pPr marL="0" indent="0" algn="ctr">
              <a:buNone/>
            </a:pPr>
            <a:r>
              <a:rPr lang="en-US" sz="3200" dirty="0">
                <a:solidFill>
                  <a:schemeClr val="tx1"/>
                </a:solidFill>
              </a:rPr>
              <a:t>ADOLESCENTS</a:t>
            </a:r>
          </a:p>
          <a:p>
            <a:pPr marL="0" indent="0" algn="ctr">
              <a:buNone/>
            </a:pPr>
            <a:endParaRPr lang="en-US" sz="3200" dirty="0">
              <a:solidFill>
                <a:schemeClr val="tx1"/>
              </a:solidFill>
            </a:endParaRPr>
          </a:p>
          <a:p>
            <a:r>
              <a:rPr lang="en-US" sz="2400" dirty="0">
                <a:solidFill>
                  <a:schemeClr val="tx1"/>
                </a:solidFill>
              </a:rPr>
              <a:t>Teens often experience a lot of changes in their self-esteem because they are going through a lot of changes in their lives. </a:t>
            </a:r>
          </a:p>
          <a:p>
            <a:r>
              <a:rPr lang="en-US" sz="2400" dirty="0">
                <a:solidFill>
                  <a:schemeClr val="tx1"/>
                </a:solidFill>
              </a:rPr>
              <a:t>It is greatly affected by how friends, teachers, and parents see them (or how teens think they see them). </a:t>
            </a:r>
          </a:p>
          <a:p>
            <a:r>
              <a:rPr lang="en-US" sz="2400" dirty="0">
                <a:solidFill>
                  <a:schemeClr val="tx1"/>
                </a:solidFill>
              </a:rPr>
              <a:t>It also can be affected by body image. Teens' bodies are changing and the changes are sometimes awkward. Help your teen understand the changes. </a:t>
            </a:r>
          </a:p>
          <a:p>
            <a:r>
              <a:rPr lang="en-US" sz="2400" dirty="0">
                <a:solidFill>
                  <a:schemeClr val="tx1"/>
                </a:solidFill>
              </a:rPr>
              <a:t>Teens often have expectations that are too high. For example, they may want to be the best player on the team or have the perfect athletic build. Encourage your teen to concentrate on improving instead of being best. Encourage him to accept himself instead of trying to be perfect. 				     		   </a:t>
            </a:r>
          </a:p>
          <a:p>
            <a:pPr marL="109728" indent="0" algn="r">
              <a:buNone/>
            </a:pPr>
            <a:r>
              <a:rPr lang="en-US" sz="2200" dirty="0">
                <a:solidFill>
                  <a:schemeClr val="tx1"/>
                </a:solidFill>
              </a:rPr>
              <a:t>		</a:t>
            </a:r>
          </a:p>
          <a:p>
            <a:pPr marL="109728" indent="0" algn="r">
              <a:buNone/>
            </a:pPr>
            <a:endParaRPr lang="en-US" sz="2200" dirty="0">
              <a:solidFill>
                <a:schemeClr val="tx1"/>
              </a:solidFill>
            </a:endParaRPr>
          </a:p>
        </p:txBody>
      </p:sp>
      <p:pic>
        <p:nvPicPr>
          <p:cNvPr id="3" name="Picture 2" descr="C:\Users\User\AppData\Local\Microsoft\Windows\Temporary Internet Files\Content.IE5\182Y2DPF\MC900116332[1].wmf">
            <a:extLst>
              <a:ext uri="{FF2B5EF4-FFF2-40B4-BE49-F238E27FC236}">
                <a16:creationId xmlns:a16="http://schemas.microsoft.com/office/drawing/2014/main" id="{31D32943-0918-844F-9CDF-699FB588E51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228600"/>
            <a:ext cx="1276865"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282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1905000"/>
          </a:xfrm>
        </p:spPr>
        <p:txBody>
          <a:bodyPr>
            <a:normAutofit/>
          </a:bodyPr>
          <a:lstStyle/>
          <a:p>
            <a:r>
              <a:rPr lang="en-US" dirty="0"/>
              <a:t>Promoting Self Esteem Activities</a:t>
            </a:r>
          </a:p>
        </p:txBody>
      </p:sp>
      <p:pic>
        <p:nvPicPr>
          <p:cNvPr id="3" name="Picture 2">
            <a:extLst>
              <a:ext uri="{FF2B5EF4-FFF2-40B4-BE49-F238E27FC236}">
                <a16:creationId xmlns:a16="http://schemas.microsoft.com/office/drawing/2014/main" id="{C87A3EA4-48A8-074F-8F91-9189A2E31B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133600"/>
            <a:ext cx="4267200" cy="4267200"/>
          </a:xfrm>
          <a:prstGeom prst="rect">
            <a:avLst/>
          </a:prstGeom>
        </p:spPr>
      </p:pic>
    </p:spTree>
    <p:extLst>
      <p:ext uri="{BB962C8B-B14F-4D97-AF65-F5344CB8AC3E}">
        <p14:creationId xmlns:p14="http://schemas.microsoft.com/office/powerpoint/2010/main" val="26046851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9575C3-245C-5043-8035-36AB573480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685800"/>
            <a:ext cx="4757821" cy="5658574"/>
          </a:xfrm>
          <a:prstGeom prst="rect">
            <a:avLst/>
          </a:prstGeom>
        </p:spPr>
      </p:pic>
    </p:spTree>
    <p:extLst>
      <p:ext uri="{BB962C8B-B14F-4D97-AF65-F5344CB8AC3E}">
        <p14:creationId xmlns:p14="http://schemas.microsoft.com/office/powerpoint/2010/main" val="23219205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AFBDD-9453-9841-87E3-B264AA012AD0}"/>
              </a:ext>
            </a:extLst>
          </p:cNvPr>
          <p:cNvSpPr>
            <a:spLocks noGrp="1"/>
          </p:cNvSpPr>
          <p:nvPr>
            <p:ph type="title"/>
          </p:nvPr>
        </p:nvSpPr>
        <p:spPr/>
        <p:txBody>
          <a:bodyPr/>
          <a:lstStyle/>
          <a:p>
            <a:r>
              <a:rPr lang="en-US" dirty="0"/>
              <a:t>Promoting Self Esteem Activities</a:t>
            </a:r>
          </a:p>
        </p:txBody>
      </p:sp>
      <p:sp>
        <p:nvSpPr>
          <p:cNvPr id="3" name="Content Placeholder 2">
            <a:extLst>
              <a:ext uri="{FF2B5EF4-FFF2-40B4-BE49-F238E27FC236}">
                <a16:creationId xmlns:a16="http://schemas.microsoft.com/office/drawing/2014/main" id="{C64574F8-E940-DD42-8E57-F2C235355AAF}"/>
              </a:ext>
            </a:extLst>
          </p:cNvPr>
          <p:cNvSpPr>
            <a:spLocks noGrp="1"/>
          </p:cNvSpPr>
          <p:nvPr>
            <p:ph idx="1"/>
          </p:nvPr>
        </p:nvSpPr>
        <p:spPr/>
        <p:txBody>
          <a:bodyPr/>
          <a:lstStyle/>
          <a:p>
            <a:r>
              <a:rPr lang="en-US" dirty="0"/>
              <a:t>Exercise</a:t>
            </a:r>
          </a:p>
          <a:p>
            <a:pPr marL="0" indent="0">
              <a:buNone/>
            </a:pPr>
            <a:endParaRPr lang="en-US" dirty="0"/>
          </a:p>
          <a:p>
            <a:r>
              <a:rPr lang="en-US" dirty="0"/>
              <a:t>Adventure and Challenges</a:t>
            </a:r>
          </a:p>
          <a:p>
            <a:endParaRPr lang="en-US" dirty="0"/>
          </a:p>
        </p:txBody>
      </p:sp>
      <p:pic>
        <p:nvPicPr>
          <p:cNvPr id="4" name="Picture 3">
            <a:extLst>
              <a:ext uri="{FF2B5EF4-FFF2-40B4-BE49-F238E27FC236}">
                <a16:creationId xmlns:a16="http://schemas.microsoft.com/office/drawing/2014/main" id="{8E1C5A18-D7F6-094F-936D-7D480A53A0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650" y="3368852"/>
            <a:ext cx="4219839" cy="2808111"/>
          </a:xfrm>
          <a:prstGeom prst="rect">
            <a:avLst/>
          </a:prstGeom>
        </p:spPr>
      </p:pic>
      <p:pic>
        <p:nvPicPr>
          <p:cNvPr id="5" name="Picture 4">
            <a:extLst>
              <a:ext uri="{FF2B5EF4-FFF2-40B4-BE49-F238E27FC236}">
                <a16:creationId xmlns:a16="http://schemas.microsoft.com/office/drawing/2014/main" id="{B819D4DC-20F5-5D4B-8280-EA68F4A805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2133600"/>
            <a:ext cx="3505200" cy="2324100"/>
          </a:xfrm>
          <a:prstGeom prst="rect">
            <a:avLst/>
          </a:prstGeom>
        </p:spPr>
      </p:pic>
    </p:spTree>
    <p:extLst>
      <p:ext uri="{BB962C8B-B14F-4D97-AF65-F5344CB8AC3E}">
        <p14:creationId xmlns:p14="http://schemas.microsoft.com/office/powerpoint/2010/main" val="1278285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9625E-9AC8-9043-B2C0-8E05F48104C1}"/>
              </a:ext>
            </a:extLst>
          </p:cNvPr>
          <p:cNvSpPr>
            <a:spLocks noGrp="1"/>
          </p:cNvSpPr>
          <p:nvPr>
            <p:ph type="title"/>
          </p:nvPr>
        </p:nvSpPr>
        <p:spPr/>
        <p:txBody>
          <a:bodyPr/>
          <a:lstStyle/>
          <a:p>
            <a:r>
              <a:rPr lang="en-US" dirty="0"/>
              <a:t>Helping Others</a:t>
            </a:r>
          </a:p>
        </p:txBody>
      </p:sp>
      <p:sp>
        <p:nvSpPr>
          <p:cNvPr id="3" name="Content Placeholder 2">
            <a:extLst>
              <a:ext uri="{FF2B5EF4-FFF2-40B4-BE49-F238E27FC236}">
                <a16:creationId xmlns:a16="http://schemas.microsoft.com/office/drawing/2014/main" id="{72920C38-FE06-1748-B5A8-9A5E24143E91}"/>
              </a:ext>
            </a:extLst>
          </p:cNvPr>
          <p:cNvSpPr>
            <a:spLocks noGrp="1"/>
          </p:cNvSpPr>
          <p:nvPr>
            <p:ph idx="1"/>
          </p:nvPr>
        </p:nvSpPr>
        <p:spPr/>
        <p:txBody>
          <a:bodyPr/>
          <a:lstStyle/>
          <a:p>
            <a:r>
              <a:rPr lang="en-US" dirty="0">
                <a:hlinkClick r:id="rId2"/>
              </a:rPr>
              <a:t>Helper's High</a:t>
            </a:r>
            <a:endParaRPr lang="en-US" dirty="0"/>
          </a:p>
          <a:p>
            <a:endParaRPr lang="en-US" dirty="0"/>
          </a:p>
        </p:txBody>
      </p:sp>
      <p:pic>
        <p:nvPicPr>
          <p:cNvPr id="5" name="Picture 4">
            <a:extLst>
              <a:ext uri="{FF2B5EF4-FFF2-40B4-BE49-F238E27FC236}">
                <a16:creationId xmlns:a16="http://schemas.microsoft.com/office/drawing/2014/main" id="{22194201-E535-5A4A-918E-14DBEB32CD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2464466"/>
            <a:ext cx="6019800" cy="4010432"/>
          </a:xfrm>
          <a:prstGeom prst="rect">
            <a:avLst/>
          </a:prstGeom>
        </p:spPr>
      </p:pic>
    </p:spTree>
    <p:extLst>
      <p:ext uri="{BB962C8B-B14F-4D97-AF65-F5344CB8AC3E}">
        <p14:creationId xmlns:p14="http://schemas.microsoft.com/office/powerpoint/2010/main" val="10438110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36772-3AFD-544C-8D8A-9BE147DD9344}"/>
              </a:ext>
            </a:extLst>
          </p:cNvPr>
          <p:cNvSpPr>
            <a:spLocks noGrp="1"/>
          </p:cNvSpPr>
          <p:nvPr>
            <p:ph type="title"/>
          </p:nvPr>
        </p:nvSpPr>
        <p:spPr/>
        <p:txBody>
          <a:bodyPr/>
          <a:lstStyle/>
          <a:p>
            <a:r>
              <a:rPr lang="en-US" dirty="0"/>
              <a:t>Make Connections</a:t>
            </a:r>
          </a:p>
        </p:txBody>
      </p:sp>
      <p:sp>
        <p:nvSpPr>
          <p:cNvPr id="3" name="Content Placeholder 2">
            <a:extLst>
              <a:ext uri="{FF2B5EF4-FFF2-40B4-BE49-F238E27FC236}">
                <a16:creationId xmlns:a16="http://schemas.microsoft.com/office/drawing/2014/main" id="{122F22C1-5990-AB46-9A66-FBE78DB7E157}"/>
              </a:ext>
            </a:extLst>
          </p:cNvPr>
          <p:cNvSpPr>
            <a:spLocks noGrp="1"/>
          </p:cNvSpPr>
          <p:nvPr>
            <p:ph idx="1"/>
          </p:nvPr>
        </p:nvSpPr>
        <p:spPr/>
        <p:txBody>
          <a:bodyPr/>
          <a:lstStyle/>
          <a:p>
            <a:r>
              <a:rPr lang="en-US" dirty="0"/>
              <a:t>Making connections to any person, group, place or activity (including solitary ones) that provide a positive experience</a:t>
            </a:r>
          </a:p>
          <a:p>
            <a:r>
              <a:rPr lang="en-US" dirty="0"/>
              <a:t>Learn New Skills, Teach New Skills</a:t>
            </a:r>
          </a:p>
          <a:p>
            <a:pPr lvl="1"/>
            <a:r>
              <a:rPr lang="en-US" dirty="0"/>
              <a:t>Includes hobbies</a:t>
            </a:r>
          </a:p>
          <a:p>
            <a:pPr lvl="1"/>
            <a:r>
              <a:rPr lang="en-US" dirty="0"/>
              <a:t>Developing talents</a:t>
            </a:r>
          </a:p>
          <a:p>
            <a:endParaRPr lang="en-US" dirty="0"/>
          </a:p>
        </p:txBody>
      </p:sp>
      <p:pic>
        <p:nvPicPr>
          <p:cNvPr id="4" name="Picture 3">
            <a:extLst>
              <a:ext uri="{FF2B5EF4-FFF2-40B4-BE49-F238E27FC236}">
                <a16:creationId xmlns:a16="http://schemas.microsoft.com/office/drawing/2014/main" id="{192E62D7-68A2-A344-8EE7-F5361DF9431D}"/>
              </a:ext>
            </a:extLst>
          </p:cNvPr>
          <p:cNvPicPr>
            <a:picLocks noChangeAspect="1"/>
          </p:cNvPicPr>
          <p:nvPr/>
        </p:nvPicPr>
        <p:blipFill>
          <a:blip r:embed="rId3"/>
          <a:stretch>
            <a:fillRect/>
          </a:stretch>
        </p:blipFill>
        <p:spPr>
          <a:xfrm>
            <a:off x="4419600" y="4021179"/>
            <a:ext cx="3131458" cy="2341666"/>
          </a:xfrm>
          <a:prstGeom prst="rect">
            <a:avLst/>
          </a:prstGeom>
        </p:spPr>
      </p:pic>
    </p:spTree>
    <p:extLst>
      <p:ext uri="{BB962C8B-B14F-4D97-AF65-F5344CB8AC3E}">
        <p14:creationId xmlns:p14="http://schemas.microsoft.com/office/powerpoint/2010/main" val="190049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4E306-7B0C-B645-B0FA-08210C5E9CBF}"/>
              </a:ext>
            </a:extLst>
          </p:cNvPr>
          <p:cNvSpPr>
            <a:spLocks noGrp="1"/>
          </p:cNvSpPr>
          <p:nvPr>
            <p:ph type="title"/>
          </p:nvPr>
        </p:nvSpPr>
        <p:spPr/>
        <p:txBody>
          <a:bodyPr/>
          <a:lstStyle/>
          <a:p>
            <a:r>
              <a:rPr lang="en-US" dirty="0"/>
              <a:t>Pets</a:t>
            </a:r>
          </a:p>
        </p:txBody>
      </p:sp>
      <p:sp>
        <p:nvSpPr>
          <p:cNvPr id="3" name="Content Placeholder 2">
            <a:extLst>
              <a:ext uri="{FF2B5EF4-FFF2-40B4-BE49-F238E27FC236}">
                <a16:creationId xmlns:a16="http://schemas.microsoft.com/office/drawing/2014/main" id="{7F1A1478-89BC-9447-8CFB-9ED3483F412C}"/>
              </a:ext>
            </a:extLst>
          </p:cNvPr>
          <p:cNvSpPr>
            <a:spLocks noGrp="1"/>
          </p:cNvSpPr>
          <p:nvPr>
            <p:ph idx="1"/>
          </p:nvPr>
        </p:nvSpPr>
        <p:spPr/>
        <p:txBody>
          <a:bodyPr/>
          <a:lstStyle/>
          <a:p>
            <a:r>
              <a:rPr lang="en-US" dirty="0"/>
              <a:t>Bonding with animals</a:t>
            </a:r>
          </a:p>
          <a:p>
            <a:pPr lvl="1"/>
            <a:r>
              <a:rPr lang="en-US" dirty="0"/>
              <a:t>Lower blood pressure</a:t>
            </a:r>
          </a:p>
          <a:p>
            <a:pPr lvl="1"/>
            <a:r>
              <a:rPr lang="en-US" dirty="0"/>
              <a:t>Provide laughter</a:t>
            </a:r>
          </a:p>
          <a:p>
            <a:endParaRPr lang="en-US" dirty="0"/>
          </a:p>
        </p:txBody>
      </p:sp>
      <p:pic>
        <p:nvPicPr>
          <p:cNvPr id="4" name="Picture 3">
            <a:extLst>
              <a:ext uri="{FF2B5EF4-FFF2-40B4-BE49-F238E27FC236}">
                <a16:creationId xmlns:a16="http://schemas.microsoft.com/office/drawing/2014/main" id="{4307A89F-4A6A-184D-A560-C16D86FB7274}"/>
              </a:ext>
            </a:extLst>
          </p:cNvPr>
          <p:cNvPicPr>
            <a:picLocks noChangeAspect="1"/>
          </p:cNvPicPr>
          <p:nvPr/>
        </p:nvPicPr>
        <p:blipFill>
          <a:blip r:embed="rId2"/>
          <a:stretch>
            <a:fillRect/>
          </a:stretch>
        </p:blipFill>
        <p:spPr>
          <a:xfrm>
            <a:off x="3281136" y="3581399"/>
            <a:ext cx="4567464" cy="3055697"/>
          </a:xfrm>
          <a:prstGeom prst="rect">
            <a:avLst/>
          </a:prstGeom>
        </p:spPr>
      </p:pic>
    </p:spTree>
    <p:extLst>
      <p:ext uri="{BB962C8B-B14F-4D97-AF65-F5344CB8AC3E}">
        <p14:creationId xmlns:p14="http://schemas.microsoft.com/office/powerpoint/2010/main" val="24872257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63637-991D-B14A-85DE-E5DEDE77B9BC}"/>
              </a:ext>
            </a:extLst>
          </p:cNvPr>
          <p:cNvSpPr>
            <a:spLocks noGrp="1"/>
          </p:cNvSpPr>
          <p:nvPr>
            <p:ph type="title"/>
          </p:nvPr>
        </p:nvSpPr>
        <p:spPr/>
        <p:txBody>
          <a:bodyPr/>
          <a:lstStyle/>
          <a:p>
            <a:r>
              <a:rPr lang="en-US" dirty="0"/>
              <a:t>Notice Positives, Count Blessings</a:t>
            </a:r>
          </a:p>
        </p:txBody>
      </p:sp>
      <p:sp>
        <p:nvSpPr>
          <p:cNvPr id="3" name="Content Placeholder 2">
            <a:extLst>
              <a:ext uri="{FF2B5EF4-FFF2-40B4-BE49-F238E27FC236}">
                <a16:creationId xmlns:a16="http://schemas.microsoft.com/office/drawing/2014/main" id="{FB875C6B-753C-6E4B-86BF-7BC495331BB4}"/>
              </a:ext>
            </a:extLst>
          </p:cNvPr>
          <p:cNvSpPr>
            <a:spLocks noGrp="1"/>
          </p:cNvSpPr>
          <p:nvPr>
            <p:ph idx="1"/>
          </p:nvPr>
        </p:nvSpPr>
        <p:spPr/>
        <p:txBody>
          <a:bodyPr/>
          <a:lstStyle/>
          <a:p>
            <a:r>
              <a:rPr lang="en-US" dirty="0"/>
              <a:t>Counting blessings can actually increase happiness and health</a:t>
            </a:r>
          </a:p>
          <a:p>
            <a:endParaRPr lang="en-US" dirty="0"/>
          </a:p>
          <a:p>
            <a:endParaRPr lang="en-US" dirty="0"/>
          </a:p>
        </p:txBody>
      </p:sp>
      <p:pic>
        <p:nvPicPr>
          <p:cNvPr id="4" name="Picture 3">
            <a:extLst>
              <a:ext uri="{FF2B5EF4-FFF2-40B4-BE49-F238E27FC236}">
                <a16:creationId xmlns:a16="http://schemas.microsoft.com/office/drawing/2014/main" id="{4FFB81FA-0B4F-ED4D-A13B-A9F6E045B8CA}"/>
              </a:ext>
            </a:extLst>
          </p:cNvPr>
          <p:cNvPicPr>
            <a:picLocks noChangeAspect="1"/>
          </p:cNvPicPr>
          <p:nvPr/>
        </p:nvPicPr>
        <p:blipFill>
          <a:blip r:embed="rId3"/>
          <a:stretch>
            <a:fillRect/>
          </a:stretch>
        </p:blipFill>
        <p:spPr>
          <a:xfrm>
            <a:off x="3733800" y="2514600"/>
            <a:ext cx="3995057" cy="3212106"/>
          </a:xfrm>
          <a:prstGeom prst="rect">
            <a:avLst/>
          </a:prstGeom>
        </p:spPr>
      </p:pic>
    </p:spTree>
    <p:extLst>
      <p:ext uri="{BB962C8B-B14F-4D97-AF65-F5344CB8AC3E}">
        <p14:creationId xmlns:p14="http://schemas.microsoft.com/office/powerpoint/2010/main" val="378841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43C4C-0232-7746-A7C8-EA2CC539EFA1}"/>
              </a:ext>
            </a:extLst>
          </p:cNvPr>
          <p:cNvSpPr>
            <a:spLocks noGrp="1"/>
          </p:cNvSpPr>
          <p:nvPr>
            <p:ph type="title"/>
          </p:nvPr>
        </p:nvSpPr>
        <p:spPr/>
        <p:txBody>
          <a:bodyPr/>
          <a:lstStyle/>
          <a:p>
            <a:r>
              <a:rPr lang="en-US" dirty="0"/>
              <a:t>How Would You Define “Self-Esteem”?</a:t>
            </a:r>
          </a:p>
        </p:txBody>
      </p:sp>
      <p:sp>
        <p:nvSpPr>
          <p:cNvPr id="3" name="Content Placeholder 2">
            <a:extLst>
              <a:ext uri="{FF2B5EF4-FFF2-40B4-BE49-F238E27FC236}">
                <a16:creationId xmlns:a16="http://schemas.microsoft.com/office/drawing/2014/main" id="{7C5A216A-867E-C847-B5A2-5F3372A6E31E}"/>
              </a:ext>
            </a:extLst>
          </p:cNvPr>
          <p:cNvSpPr>
            <a:spLocks noGrp="1"/>
          </p:cNvSpPr>
          <p:nvPr>
            <p:ph idx="1"/>
          </p:nvPr>
        </p:nvSpPr>
        <p:spPr/>
        <p:txBody>
          <a:bodyPr/>
          <a:lstStyle/>
          <a:p>
            <a:r>
              <a:rPr lang="en-US" sz="2400" dirty="0">
                <a:solidFill>
                  <a:schemeClr val="tx1"/>
                </a:solidFill>
              </a:rPr>
              <a:t> A realistic respect for or favorable impression of oneself; self-respect. (</a:t>
            </a:r>
            <a:r>
              <a:rPr lang="en-US" sz="2400" dirty="0" err="1">
                <a:solidFill>
                  <a:schemeClr val="tx1"/>
                </a:solidFill>
              </a:rPr>
              <a:t>Dictionary.com</a:t>
            </a:r>
            <a:r>
              <a:rPr lang="en-US" sz="2400" dirty="0">
                <a:solidFill>
                  <a:schemeClr val="tx1"/>
                </a:solidFill>
              </a:rPr>
              <a:t>)</a:t>
            </a:r>
          </a:p>
          <a:p>
            <a:endParaRPr lang="en-US" sz="2400" dirty="0"/>
          </a:p>
          <a:p>
            <a:r>
              <a:rPr lang="en-US" sz="2400" dirty="0">
                <a:solidFill>
                  <a:schemeClr val="tx1"/>
                </a:solidFill>
              </a:rPr>
              <a:t>What does “positive self esteem” mean for children?</a:t>
            </a:r>
          </a:p>
          <a:p>
            <a:r>
              <a:rPr lang="en-US" sz="2400" dirty="0"/>
              <a:t>What can you expect from children who have positive self-esteem?</a:t>
            </a:r>
            <a:endParaRPr lang="en-US" sz="2400" dirty="0">
              <a:solidFill>
                <a:schemeClr val="tx1"/>
              </a:solidFill>
            </a:endParaRPr>
          </a:p>
          <a:p>
            <a:endParaRPr lang="en-US" dirty="0"/>
          </a:p>
          <a:p>
            <a:endParaRPr lang="en-US" dirty="0"/>
          </a:p>
        </p:txBody>
      </p:sp>
      <p:pic>
        <p:nvPicPr>
          <p:cNvPr id="5" name="Picture 4">
            <a:extLst>
              <a:ext uri="{FF2B5EF4-FFF2-40B4-BE49-F238E27FC236}">
                <a16:creationId xmlns:a16="http://schemas.microsoft.com/office/drawing/2014/main" id="{8174654A-DC77-4640-852D-09B59BE58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343400"/>
            <a:ext cx="4787900" cy="1701800"/>
          </a:xfrm>
          <a:prstGeom prst="rect">
            <a:avLst/>
          </a:prstGeom>
        </p:spPr>
      </p:pic>
    </p:spTree>
    <p:extLst>
      <p:ext uri="{BB962C8B-B14F-4D97-AF65-F5344CB8AC3E}">
        <p14:creationId xmlns:p14="http://schemas.microsoft.com/office/powerpoint/2010/main" val="41976198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93AD8-A0CE-D64A-80B3-0BBE978B9D52}"/>
              </a:ext>
            </a:extLst>
          </p:cNvPr>
          <p:cNvSpPr>
            <a:spLocks noGrp="1"/>
          </p:cNvSpPr>
          <p:nvPr>
            <p:ph type="title"/>
          </p:nvPr>
        </p:nvSpPr>
        <p:spPr/>
        <p:txBody>
          <a:bodyPr/>
          <a:lstStyle/>
          <a:p>
            <a:r>
              <a:rPr lang="en-US" dirty="0"/>
              <a:t>Laugh!</a:t>
            </a:r>
          </a:p>
        </p:txBody>
      </p:sp>
      <p:sp>
        <p:nvSpPr>
          <p:cNvPr id="10" name="Content Placeholder 9">
            <a:extLst>
              <a:ext uri="{FF2B5EF4-FFF2-40B4-BE49-F238E27FC236}">
                <a16:creationId xmlns:a16="http://schemas.microsoft.com/office/drawing/2014/main" id="{CC0D005B-61C6-CE4A-929A-19D3EDF4D00E}"/>
              </a:ext>
            </a:extLst>
          </p:cNvPr>
          <p:cNvSpPr>
            <a:spLocks noGrp="1"/>
          </p:cNvSpPr>
          <p:nvPr>
            <p:ph idx="1"/>
          </p:nvPr>
        </p:nvSpPr>
        <p:spPr/>
        <p:txBody>
          <a:bodyPr/>
          <a:lstStyle/>
          <a:p>
            <a:r>
              <a:rPr lang="en-US" dirty="0"/>
              <a:t>Set an example</a:t>
            </a:r>
          </a:p>
          <a:p>
            <a:pPr lvl="1"/>
            <a:r>
              <a:rPr lang="en-US" dirty="0"/>
              <a:t>Laugh at yourself and your own mistakes</a:t>
            </a:r>
          </a:p>
        </p:txBody>
      </p:sp>
      <p:pic>
        <p:nvPicPr>
          <p:cNvPr id="12" name="Picture 11">
            <a:extLst>
              <a:ext uri="{FF2B5EF4-FFF2-40B4-BE49-F238E27FC236}">
                <a16:creationId xmlns:a16="http://schemas.microsoft.com/office/drawing/2014/main" id="{EA2E63C2-BCF2-174B-A73C-8082D3A579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600" y="228600"/>
            <a:ext cx="2136713" cy="2284412"/>
          </a:xfrm>
          <a:prstGeom prst="rect">
            <a:avLst/>
          </a:prstGeom>
        </p:spPr>
      </p:pic>
      <p:pic>
        <p:nvPicPr>
          <p:cNvPr id="14" name="Picture 13">
            <a:extLst>
              <a:ext uri="{FF2B5EF4-FFF2-40B4-BE49-F238E27FC236}">
                <a16:creationId xmlns:a16="http://schemas.microsoft.com/office/drawing/2014/main" id="{F3FEBC85-9C4B-5148-AD4C-21B654A849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2781538"/>
            <a:ext cx="3172856" cy="3530361"/>
          </a:xfrm>
          <a:prstGeom prst="rect">
            <a:avLst/>
          </a:prstGeom>
        </p:spPr>
      </p:pic>
    </p:spTree>
    <p:extLst>
      <p:ext uri="{BB962C8B-B14F-4D97-AF65-F5344CB8AC3E}">
        <p14:creationId xmlns:p14="http://schemas.microsoft.com/office/powerpoint/2010/main" val="42557727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8E331-B7FC-7D48-936A-16B6169DFF56}"/>
              </a:ext>
            </a:extLst>
          </p:cNvPr>
          <p:cNvSpPr>
            <a:spLocks noGrp="1"/>
          </p:cNvSpPr>
          <p:nvPr>
            <p:ph type="title"/>
          </p:nvPr>
        </p:nvSpPr>
        <p:spPr/>
        <p:txBody>
          <a:bodyPr/>
          <a:lstStyle/>
          <a:p>
            <a:r>
              <a:rPr lang="en-US" dirty="0"/>
              <a:t>Responsibility</a:t>
            </a:r>
          </a:p>
        </p:txBody>
      </p:sp>
      <p:sp>
        <p:nvSpPr>
          <p:cNvPr id="3" name="Content Placeholder 2">
            <a:extLst>
              <a:ext uri="{FF2B5EF4-FFF2-40B4-BE49-F238E27FC236}">
                <a16:creationId xmlns:a16="http://schemas.microsoft.com/office/drawing/2014/main" id="{E3769664-9780-0D41-90C9-9498A0707AF0}"/>
              </a:ext>
            </a:extLst>
          </p:cNvPr>
          <p:cNvSpPr>
            <a:spLocks noGrp="1"/>
          </p:cNvSpPr>
          <p:nvPr>
            <p:ph idx="1"/>
          </p:nvPr>
        </p:nvSpPr>
        <p:spPr>
          <a:xfrm>
            <a:off x="628650" y="2362201"/>
            <a:ext cx="7886700" cy="3814762"/>
          </a:xfrm>
        </p:spPr>
        <p:txBody>
          <a:bodyPr/>
          <a:lstStyle/>
          <a:p>
            <a:r>
              <a:rPr lang="en-US" dirty="0"/>
              <a:t>Set goals</a:t>
            </a:r>
          </a:p>
          <a:p>
            <a:endParaRPr lang="en-US" dirty="0"/>
          </a:p>
          <a:p>
            <a:endParaRPr lang="en-US" dirty="0"/>
          </a:p>
          <a:p>
            <a:pPr marL="0" indent="0">
              <a:buNone/>
            </a:pPr>
            <a:endParaRPr lang="en-US" dirty="0"/>
          </a:p>
          <a:p>
            <a:r>
              <a:rPr lang="en-US" dirty="0"/>
              <a:t>Daily and weekly</a:t>
            </a:r>
          </a:p>
          <a:p>
            <a:pPr lvl="1"/>
            <a:r>
              <a:rPr lang="en-US" dirty="0"/>
              <a:t>Demonstrates competence</a:t>
            </a:r>
          </a:p>
          <a:p>
            <a:pPr lvl="1"/>
            <a:r>
              <a:rPr lang="en-US" dirty="0"/>
              <a:t>Feel contribution is valuable</a:t>
            </a:r>
          </a:p>
          <a:p>
            <a:pPr lvl="1"/>
            <a:r>
              <a:rPr lang="en-US" dirty="0"/>
              <a:t>Demonstrate capable of trust</a:t>
            </a:r>
          </a:p>
        </p:txBody>
      </p:sp>
      <p:pic>
        <p:nvPicPr>
          <p:cNvPr id="5" name="Picture 4">
            <a:extLst>
              <a:ext uri="{FF2B5EF4-FFF2-40B4-BE49-F238E27FC236}">
                <a16:creationId xmlns:a16="http://schemas.microsoft.com/office/drawing/2014/main" id="{E9A2EAE5-99A3-054A-BEDF-790EC8D11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9800" y="4114800"/>
            <a:ext cx="2247900" cy="2247900"/>
          </a:xfrm>
          <a:prstGeom prst="rect">
            <a:avLst/>
          </a:prstGeom>
        </p:spPr>
      </p:pic>
      <p:pic>
        <p:nvPicPr>
          <p:cNvPr id="7" name="Picture 6">
            <a:extLst>
              <a:ext uri="{FF2B5EF4-FFF2-40B4-BE49-F238E27FC236}">
                <a16:creationId xmlns:a16="http://schemas.microsoft.com/office/drawing/2014/main" id="{AEEF3018-2D3F-F44A-B230-27DB527C99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6600" y="1708153"/>
            <a:ext cx="4064000" cy="2006600"/>
          </a:xfrm>
          <a:prstGeom prst="rect">
            <a:avLst/>
          </a:prstGeom>
        </p:spPr>
      </p:pic>
    </p:spTree>
    <p:extLst>
      <p:ext uri="{BB962C8B-B14F-4D97-AF65-F5344CB8AC3E}">
        <p14:creationId xmlns:p14="http://schemas.microsoft.com/office/powerpoint/2010/main" val="5825059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AD2C3-67E9-594E-92F5-D24409185A58}"/>
              </a:ext>
            </a:extLst>
          </p:cNvPr>
          <p:cNvSpPr>
            <a:spLocks noGrp="1"/>
          </p:cNvSpPr>
          <p:nvPr>
            <p:ph type="title"/>
          </p:nvPr>
        </p:nvSpPr>
        <p:spPr/>
        <p:txBody>
          <a:bodyPr/>
          <a:lstStyle/>
          <a:p>
            <a:r>
              <a:rPr lang="en-US" dirty="0"/>
              <a:t>Positive Self Talk - Discussion</a:t>
            </a:r>
          </a:p>
        </p:txBody>
      </p:sp>
      <p:sp>
        <p:nvSpPr>
          <p:cNvPr id="3" name="Content Placeholder 2">
            <a:extLst>
              <a:ext uri="{FF2B5EF4-FFF2-40B4-BE49-F238E27FC236}">
                <a16:creationId xmlns:a16="http://schemas.microsoft.com/office/drawing/2014/main" id="{B6AFF7C5-FCD8-A74A-9DDD-2D6497C7D6B1}"/>
              </a:ext>
            </a:extLst>
          </p:cNvPr>
          <p:cNvSpPr>
            <a:spLocks noGrp="1"/>
          </p:cNvSpPr>
          <p:nvPr>
            <p:ph idx="1"/>
          </p:nvPr>
        </p:nvSpPr>
        <p:spPr/>
        <p:txBody>
          <a:bodyPr/>
          <a:lstStyle/>
          <a:p>
            <a:r>
              <a:rPr lang="en-US" dirty="0"/>
              <a:t>See worksheet – Unhelpful Thinking Styles</a:t>
            </a:r>
          </a:p>
        </p:txBody>
      </p:sp>
      <p:pic>
        <p:nvPicPr>
          <p:cNvPr id="4" name="Picture 3">
            <a:extLst>
              <a:ext uri="{FF2B5EF4-FFF2-40B4-BE49-F238E27FC236}">
                <a16:creationId xmlns:a16="http://schemas.microsoft.com/office/drawing/2014/main" id="{0FF51037-40DF-0344-BD69-266658C3FA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743200"/>
            <a:ext cx="6787096" cy="3568699"/>
          </a:xfrm>
          <a:prstGeom prst="rect">
            <a:avLst/>
          </a:prstGeom>
        </p:spPr>
      </p:pic>
    </p:spTree>
    <p:extLst>
      <p:ext uri="{BB962C8B-B14F-4D97-AF65-F5344CB8AC3E}">
        <p14:creationId xmlns:p14="http://schemas.microsoft.com/office/powerpoint/2010/main" val="22810921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6469B-0584-A547-87C9-EAB8A0BCAA49}"/>
              </a:ext>
            </a:extLst>
          </p:cNvPr>
          <p:cNvSpPr>
            <a:spLocks noGrp="1"/>
          </p:cNvSpPr>
          <p:nvPr>
            <p:ph type="title"/>
          </p:nvPr>
        </p:nvSpPr>
        <p:spPr/>
        <p:txBody>
          <a:bodyPr/>
          <a:lstStyle/>
          <a:p>
            <a:r>
              <a:rPr lang="en-US" dirty="0"/>
              <a:t>Positive Self Talk</a:t>
            </a:r>
          </a:p>
        </p:txBody>
      </p:sp>
      <p:sp>
        <p:nvSpPr>
          <p:cNvPr id="3" name="Content Placeholder 2">
            <a:extLst>
              <a:ext uri="{FF2B5EF4-FFF2-40B4-BE49-F238E27FC236}">
                <a16:creationId xmlns:a16="http://schemas.microsoft.com/office/drawing/2014/main" id="{8E0EC71E-6BB8-1C4F-A027-515C34F05442}"/>
              </a:ext>
            </a:extLst>
          </p:cNvPr>
          <p:cNvSpPr>
            <a:spLocks noGrp="1"/>
          </p:cNvSpPr>
          <p:nvPr>
            <p:ph idx="1"/>
          </p:nvPr>
        </p:nvSpPr>
        <p:spPr/>
        <p:txBody>
          <a:bodyPr/>
          <a:lstStyle/>
          <a:p>
            <a:r>
              <a:rPr lang="en-US" dirty="0"/>
              <a:t>Role-model</a:t>
            </a:r>
          </a:p>
          <a:p>
            <a:r>
              <a:rPr lang="en-US" dirty="0"/>
              <a:t>Help kids recognize and change self-talk</a:t>
            </a:r>
          </a:p>
          <a:p>
            <a:endParaRPr lang="en-US" dirty="0"/>
          </a:p>
        </p:txBody>
      </p:sp>
      <p:pic>
        <p:nvPicPr>
          <p:cNvPr id="7" name="Picture 6">
            <a:extLst>
              <a:ext uri="{FF2B5EF4-FFF2-40B4-BE49-F238E27FC236}">
                <a16:creationId xmlns:a16="http://schemas.microsoft.com/office/drawing/2014/main" id="{AFC3BC2B-5C68-9F4A-973D-A861C9A4F4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3429000"/>
            <a:ext cx="3810000" cy="2133600"/>
          </a:xfrm>
          <a:prstGeom prst="rect">
            <a:avLst/>
          </a:prstGeom>
        </p:spPr>
      </p:pic>
    </p:spTree>
    <p:extLst>
      <p:ext uri="{BB962C8B-B14F-4D97-AF65-F5344CB8AC3E}">
        <p14:creationId xmlns:p14="http://schemas.microsoft.com/office/powerpoint/2010/main" val="149972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1D6FD-9D7B-834F-8C25-A3C2394E0DB4}"/>
              </a:ext>
            </a:extLst>
          </p:cNvPr>
          <p:cNvSpPr>
            <a:spLocks noGrp="1"/>
          </p:cNvSpPr>
          <p:nvPr>
            <p:ph type="title"/>
          </p:nvPr>
        </p:nvSpPr>
        <p:spPr/>
        <p:txBody>
          <a:bodyPr/>
          <a:lstStyle/>
          <a:p>
            <a:r>
              <a:rPr lang="en-US" dirty="0"/>
              <a:t>Let’s Talk about “Praise”</a:t>
            </a:r>
          </a:p>
        </p:txBody>
      </p:sp>
      <p:sp>
        <p:nvSpPr>
          <p:cNvPr id="3" name="Content Placeholder 2">
            <a:extLst>
              <a:ext uri="{FF2B5EF4-FFF2-40B4-BE49-F238E27FC236}">
                <a16:creationId xmlns:a16="http://schemas.microsoft.com/office/drawing/2014/main" id="{2F50A721-7C6F-FB4D-8D8F-9C9728F3C85D}"/>
              </a:ext>
            </a:extLst>
          </p:cNvPr>
          <p:cNvSpPr>
            <a:spLocks noGrp="1"/>
          </p:cNvSpPr>
          <p:nvPr>
            <p:ph idx="1"/>
          </p:nvPr>
        </p:nvSpPr>
        <p:spPr/>
        <p:txBody>
          <a:bodyPr/>
          <a:lstStyle/>
          <a:p>
            <a:r>
              <a:rPr lang="en-US" dirty="0"/>
              <a:t>Over praising kids does more harm than good</a:t>
            </a:r>
          </a:p>
          <a:p>
            <a:r>
              <a:rPr lang="en-US" dirty="0"/>
              <a:t>Praise often</a:t>
            </a:r>
          </a:p>
          <a:p>
            <a:r>
              <a:rPr lang="en-US" dirty="0"/>
              <a:t>Praise effort </a:t>
            </a:r>
          </a:p>
          <a:p>
            <a:r>
              <a:rPr lang="en-US" dirty="0"/>
              <a:t>Be specific </a:t>
            </a:r>
          </a:p>
        </p:txBody>
      </p:sp>
      <p:pic>
        <p:nvPicPr>
          <p:cNvPr id="4" name="Picture 3" descr=" little girl posing confidently in a superhero outfit">
            <a:extLst>
              <a:ext uri="{FF2B5EF4-FFF2-40B4-BE49-F238E27FC236}">
                <a16:creationId xmlns:a16="http://schemas.microsoft.com/office/drawing/2014/main" id="{4C45D347-B41D-B844-A473-33B3F801DC5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8652" y="2639060"/>
            <a:ext cx="4812348" cy="3456940"/>
          </a:xfrm>
          <a:prstGeom prst="rect">
            <a:avLst/>
          </a:prstGeom>
          <a:noFill/>
          <a:ln>
            <a:noFill/>
          </a:ln>
        </p:spPr>
      </p:pic>
    </p:spTree>
    <p:extLst>
      <p:ext uri="{BB962C8B-B14F-4D97-AF65-F5344CB8AC3E}">
        <p14:creationId xmlns:p14="http://schemas.microsoft.com/office/powerpoint/2010/main" val="15125423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lstStyle/>
          <a:p>
            <a:r>
              <a:rPr lang="en-US" sz="3600" dirty="0">
                <a:solidFill>
                  <a:schemeClr val="tx1"/>
                </a:solidFill>
                <a:effectLst/>
              </a:rPr>
              <a:t>Wall of Fame</a:t>
            </a:r>
          </a:p>
        </p:txBody>
      </p:sp>
      <p:sp>
        <p:nvSpPr>
          <p:cNvPr id="3" name="Content Placeholder 2"/>
          <p:cNvSpPr>
            <a:spLocks noGrp="1"/>
          </p:cNvSpPr>
          <p:nvPr>
            <p:ph idx="1"/>
          </p:nvPr>
        </p:nvSpPr>
        <p:spPr/>
        <p:txBody>
          <a:bodyPr>
            <a:normAutofit/>
          </a:bodyPr>
          <a:lstStyle/>
          <a:p>
            <a:r>
              <a:rPr lang="en-US" sz="2000" dirty="0">
                <a:solidFill>
                  <a:schemeClr val="tx1"/>
                </a:solidFill>
              </a:rPr>
              <a:t> </a:t>
            </a:r>
            <a:r>
              <a:rPr lang="en-US" dirty="0">
                <a:solidFill>
                  <a:schemeClr val="tx1"/>
                </a:solidFill>
              </a:rPr>
              <a:t>Put up accomplishments, awards, school work so it can be 	seen.</a:t>
            </a:r>
          </a:p>
          <a:p>
            <a:r>
              <a:rPr lang="en-US" dirty="0">
                <a:solidFill>
                  <a:schemeClr val="tx1"/>
                </a:solidFill>
              </a:rPr>
              <a:t> Can also put together a scrapbook of achievements.</a:t>
            </a:r>
          </a:p>
        </p:txBody>
      </p:sp>
      <p:pic>
        <p:nvPicPr>
          <p:cNvPr id="5122" name="Picture 2" descr="C:\Users\User\AppData\Local\Microsoft\Windows\Temporary Internet Files\Content.IE5\AV2N87PK\MC90039172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34" y="3727643"/>
            <a:ext cx="2116273" cy="259215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User\AppData\Local\Microsoft\Windows\Temporary Internet Files\Content.IE5\AV2N87PK\MC90028197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4661" y="3100597"/>
            <a:ext cx="2464105" cy="2334087"/>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User\AppData\Local\Microsoft\Windows\Temporary Internet Files\Content.IE5\QJAFCO7G\MC90023206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53452" y="4406738"/>
            <a:ext cx="2289263" cy="2055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4437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143000"/>
          </a:xfrm>
        </p:spPr>
        <p:txBody>
          <a:bodyPr>
            <a:normAutofit/>
          </a:bodyPr>
          <a:lstStyle/>
          <a:p>
            <a:pPr algn="ctr"/>
            <a:r>
              <a:rPr lang="en-US" sz="3600" dirty="0">
                <a:solidFill>
                  <a:schemeClr val="tx1"/>
                </a:solidFill>
                <a:effectLst/>
              </a:rPr>
              <a:t>Discussion Review</a:t>
            </a:r>
          </a:p>
        </p:txBody>
      </p:sp>
      <p:sp>
        <p:nvSpPr>
          <p:cNvPr id="2" name="Content Placeholder 1"/>
          <p:cNvSpPr>
            <a:spLocks noGrp="1"/>
          </p:cNvSpPr>
          <p:nvPr>
            <p:ph idx="1"/>
          </p:nvPr>
        </p:nvSpPr>
        <p:spPr>
          <a:xfrm>
            <a:off x="457200" y="1524000"/>
            <a:ext cx="8229600" cy="5148072"/>
          </a:xfrm>
        </p:spPr>
        <p:txBody>
          <a:bodyPr>
            <a:normAutofit/>
          </a:bodyPr>
          <a:lstStyle/>
          <a:p>
            <a:pPr marL="109728" indent="0">
              <a:buNone/>
            </a:pPr>
            <a:r>
              <a:rPr lang="en-US" sz="2300" dirty="0">
                <a:latin typeface="ArabBruD" pitchFamily="2" charset="0"/>
              </a:rPr>
              <a:t>What is one thing that you learned today or had not thought about previously?</a:t>
            </a:r>
          </a:p>
          <a:p>
            <a:pPr marL="109728" indent="0">
              <a:buNone/>
            </a:pPr>
            <a:endParaRPr lang="en-US" sz="2300" dirty="0">
              <a:latin typeface="ArabBruD" pitchFamily="2" charset="0"/>
            </a:endParaRPr>
          </a:p>
          <a:p>
            <a:pPr marL="109728" indent="0">
              <a:buNone/>
            </a:pPr>
            <a:r>
              <a:rPr lang="en-US" sz="2300" dirty="0">
                <a:latin typeface="ArabBruD" pitchFamily="2" charset="0"/>
              </a:rPr>
              <a:t>What are two ideas that you are going to go home and do in the next day or two?</a:t>
            </a:r>
          </a:p>
        </p:txBody>
      </p:sp>
      <p:pic>
        <p:nvPicPr>
          <p:cNvPr id="4" name="Picture 3">
            <a:extLst>
              <a:ext uri="{FF2B5EF4-FFF2-40B4-BE49-F238E27FC236}">
                <a16:creationId xmlns:a16="http://schemas.microsoft.com/office/drawing/2014/main" id="{675EDEC2-401A-E748-A5F7-AE9911183D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8978" y="3962400"/>
            <a:ext cx="5012822" cy="2506411"/>
          </a:xfrm>
          <a:prstGeom prst="rect">
            <a:avLst/>
          </a:prstGeom>
        </p:spPr>
      </p:pic>
    </p:spTree>
    <p:extLst>
      <p:ext uri="{BB962C8B-B14F-4D97-AF65-F5344CB8AC3E}">
        <p14:creationId xmlns:p14="http://schemas.microsoft.com/office/powerpoint/2010/main" val="464704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9F1F8-57C6-824B-B503-05C174CF3680}"/>
              </a:ext>
            </a:extLst>
          </p:cNvPr>
          <p:cNvSpPr>
            <a:spLocks noGrp="1"/>
          </p:cNvSpPr>
          <p:nvPr>
            <p:ph type="title"/>
          </p:nvPr>
        </p:nvSpPr>
        <p:spPr>
          <a:xfrm>
            <a:off x="628650" y="365127"/>
            <a:ext cx="7886700" cy="1235074"/>
          </a:xfrm>
        </p:spPr>
        <p:txBody>
          <a:bodyPr>
            <a:normAutofit fontScale="90000"/>
          </a:bodyPr>
          <a:lstStyle/>
          <a:p>
            <a:r>
              <a:rPr lang="en-US" b="1" dirty="0"/>
              <a:t>Mr. Rogers </a:t>
            </a:r>
            <a:br>
              <a:rPr lang="en-US" b="1" dirty="0"/>
            </a:br>
            <a:endParaRPr lang="en-US" dirty="0"/>
          </a:p>
        </p:txBody>
      </p:sp>
      <p:sp>
        <p:nvSpPr>
          <p:cNvPr id="3" name="Content Placeholder 2">
            <a:extLst>
              <a:ext uri="{FF2B5EF4-FFF2-40B4-BE49-F238E27FC236}">
                <a16:creationId xmlns:a16="http://schemas.microsoft.com/office/drawing/2014/main" id="{D53892ED-3AC4-264B-A2E3-2CC034419F68}"/>
              </a:ext>
            </a:extLst>
          </p:cNvPr>
          <p:cNvSpPr>
            <a:spLocks noGrp="1"/>
          </p:cNvSpPr>
          <p:nvPr>
            <p:ph idx="1"/>
          </p:nvPr>
        </p:nvSpPr>
        <p:spPr/>
        <p:txBody>
          <a:bodyPr vert="horz" lIns="91440" tIns="45720" rIns="91440" bIns="45720" rtlCol="0" anchor="t">
            <a:normAutofit/>
          </a:bodyPr>
          <a:lstStyle/>
          <a:p>
            <a:r>
              <a:rPr lang="en-US" dirty="0">
                <a:ea typeface="+mn-lt"/>
                <a:cs typeface="+mn-lt"/>
                <a:hlinkClick r:id="rId2"/>
              </a:rPr>
              <a:t>Mister Rogers Sings It’s You I Like - YouTube</a:t>
            </a:r>
            <a:endParaRPr lang="en-US" b="1" u="sng" dirty="0">
              <a:ea typeface="Calibri"/>
              <a:cs typeface="Calibri"/>
            </a:endParaRPr>
          </a:p>
          <a:p>
            <a:endParaRPr lang="en-US" dirty="0"/>
          </a:p>
        </p:txBody>
      </p:sp>
      <p:pic>
        <p:nvPicPr>
          <p:cNvPr id="6" name="Picture 5">
            <a:extLst>
              <a:ext uri="{FF2B5EF4-FFF2-40B4-BE49-F238E27FC236}">
                <a16:creationId xmlns:a16="http://schemas.microsoft.com/office/drawing/2014/main" id="{3524A192-B70E-F94D-B6FA-D665F61C98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22" y="2438400"/>
            <a:ext cx="6858000" cy="3863529"/>
          </a:xfrm>
          <a:prstGeom prst="rect">
            <a:avLst/>
          </a:prstGeom>
        </p:spPr>
      </p:pic>
    </p:spTree>
    <p:extLst>
      <p:ext uri="{BB962C8B-B14F-4D97-AF65-F5344CB8AC3E}">
        <p14:creationId xmlns:p14="http://schemas.microsoft.com/office/powerpoint/2010/main" val="1031277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066800"/>
          </a:xfrm>
        </p:spPr>
        <p:txBody>
          <a:bodyPr>
            <a:normAutofit fontScale="90000"/>
          </a:bodyPr>
          <a:lstStyle/>
          <a:p>
            <a:pPr algn="ctr"/>
            <a:r>
              <a:rPr lang="en-US" sz="3600" dirty="0">
                <a:solidFill>
                  <a:schemeClr val="tx1"/>
                </a:solidFill>
              </a:rPr>
              <a:t>Positive Self-Esteem</a:t>
            </a:r>
            <a:br>
              <a:rPr lang="en-US" sz="3600" dirty="0">
                <a:solidFill>
                  <a:schemeClr val="tx1"/>
                </a:solidFill>
              </a:rPr>
            </a:br>
            <a:r>
              <a:rPr lang="en-US" sz="3600" dirty="0">
                <a:solidFill>
                  <a:schemeClr val="tx1"/>
                </a:solidFill>
              </a:rPr>
              <a:t>What it Means for Children</a:t>
            </a:r>
          </a:p>
        </p:txBody>
      </p:sp>
      <p:sp>
        <p:nvSpPr>
          <p:cNvPr id="2" name="Content Placeholder 1"/>
          <p:cNvSpPr>
            <a:spLocks noGrp="1"/>
          </p:cNvSpPr>
          <p:nvPr>
            <p:ph idx="1"/>
          </p:nvPr>
        </p:nvSpPr>
        <p:spPr>
          <a:xfrm>
            <a:off x="-457200" y="1481328"/>
            <a:ext cx="9296400" cy="4919472"/>
          </a:xfrm>
        </p:spPr>
        <p:txBody>
          <a:bodyPr>
            <a:normAutofit fontScale="40000" lnSpcReduction="20000"/>
          </a:bodyPr>
          <a:lstStyle/>
          <a:p>
            <a:pPr lvl="2"/>
            <a:r>
              <a:rPr lang="en-US" sz="6400" dirty="0">
                <a:solidFill>
                  <a:schemeClr val="tx1"/>
                </a:solidFill>
              </a:rPr>
              <a:t>Allows them to feel proud of themselves. </a:t>
            </a:r>
          </a:p>
          <a:p>
            <a:pPr lvl="2"/>
            <a:r>
              <a:rPr lang="en-US" sz="6400" dirty="0">
                <a:solidFill>
                  <a:schemeClr val="tx1"/>
                </a:solidFill>
              </a:rPr>
              <a:t>Gives them the courage to try new things. </a:t>
            </a:r>
          </a:p>
          <a:p>
            <a:pPr lvl="2"/>
            <a:r>
              <a:rPr lang="en-US" sz="6400" dirty="0">
                <a:solidFill>
                  <a:schemeClr val="tx1"/>
                </a:solidFill>
              </a:rPr>
              <a:t>Gives them confidence and helps them become independent. </a:t>
            </a:r>
          </a:p>
          <a:p>
            <a:pPr lvl="2"/>
            <a:r>
              <a:rPr lang="en-US" sz="6400" dirty="0">
                <a:solidFill>
                  <a:schemeClr val="tx1"/>
                </a:solidFill>
              </a:rPr>
              <a:t>Helps them stand up for themselves and for what they believe in. </a:t>
            </a:r>
          </a:p>
          <a:p>
            <a:pPr lvl="2"/>
            <a:r>
              <a:rPr lang="en-US" sz="6400" dirty="0">
                <a:solidFill>
                  <a:schemeClr val="tx1"/>
                </a:solidFill>
              </a:rPr>
              <a:t>Helps them accept love and praise. </a:t>
            </a:r>
          </a:p>
          <a:p>
            <a:pPr lvl="2"/>
            <a:r>
              <a:rPr lang="en-US" sz="6400" dirty="0">
                <a:solidFill>
                  <a:schemeClr val="tx1"/>
                </a:solidFill>
              </a:rPr>
              <a:t>Helps them admit when they've made a mistake (and motivates them to correct it or learn from it). </a:t>
            </a:r>
          </a:p>
          <a:p>
            <a:pPr lvl="2"/>
            <a:r>
              <a:rPr lang="en-US" sz="6400" dirty="0">
                <a:solidFill>
                  <a:schemeClr val="tx1"/>
                </a:solidFill>
              </a:rPr>
              <a:t>Gives them the willingness to try something again even if they failed the first time. </a:t>
            </a:r>
          </a:p>
          <a:p>
            <a:pPr lvl="2"/>
            <a:r>
              <a:rPr lang="en-US" sz="6400" dirty="0">
                <a:solidFill>
                  <a:schemeClr val="tx1"/>
                </a:solidFill>
              </a:rPr>
              <a:t>Helps children make good decisions. </a:t>
            </a:r>
          </a:p>
          <a:p>
            <a:pPr lvl="2"/>
            <a:r>
              <a:rPr lang="en-US" sz="6400" dirty="0">
                <a:solidFill>
                  <a:schemeClr val="tx1"/>
                </a:solidFill>
              </a:rPr>
              <a:t>Helps children care about themselves, protect themselves, and keep themselves safe and healthy. </a:t>
            </a:r>
          </a:p>
          <a:p>
            <a:pPr lvl="2"/>
            <a:r>
              <a:rPr lang="en-US" sz="6400" dirty="0">
                <a:solidFill>
                  <a:schemeClr val="tx1"/>
                </a:solidFill>
              </a:rPr>
              <a:t>Helps kids set goals and look forward to their futures.</a:t>
            </a:r>
          </a:p>
          <a:p>
            <a:pPr marL="630936" lvl="2" indent="0">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1900" dirty="0">
              <a:solidFill>
                <a:schemeClr val="tx1"/>
              </a:solidFill>
            </a:endParaRPr>
          </a:p>
          <a:p>
            <a:pPr marL="630936" lvl="2" indent="0" algn="r">
              <a:buNone/>
            </a:pPr>
            <a:endParaRPr lang="en-US" sz="2300" dirty="0"/>
          </a:p>
        </p:txBody>
      </p:sp>
    </p:spTree>
    <p:extLst>
      <p:ext uri="{BB962C8B-B14F-4D97-AF65-F5344CB8AC3E}">
        <p14:creationId xmlns:p14="http://schemas.microsoft.com/office/powerpoint/2010/main" val="778572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7634"/>
            <a:ext cx="8229600" cy="2147302"/>
          </a:xfrm>
        </p:spPr>
        <p:txBody>
          <a:bodyPr>
            <a:normAutofit/>
          </a:bodyPr>
          <a:lstStyle/>
          <a:p>
            <a:r>
              <a:rPr lang="en-US" dirty="0">
                <a:solidFill>
                  <a:schemeClr val="tx1"/>
                </a:solidFill>
              </a:rPr>
              <a:t>Low </a:t>
            </a:r>
            <a:br>
              <a:rPr lang="en-US" dirty="0">
                <a:solidFill>
                  <a:schemeClr val="tx1"/>
                </a:solidFill>
              </a:rPr>
            </a:br>
            <a:r>
              <a:rPr lang="en-US" dirty="0">
                <a:solidFill>
                  <a:schemeClr val="tx1"/>
                </a:solidFill>
              </a:rPr>
              <a:t>Self Esteem</a:t>
            </a:r>
          </a:p>
        </p:txBody>
      </p:sp>
      <p:pic>
        <p:nvPicPr>
          <p:cNvPr id="3" name="Content Placeholder 3">
            <a:extLst>
              <a:ext uri="{FF2B5EF4-FFF2-40B4-BE49-F238E27FC236}">
                <a16:creationId xmlns:a16="http://schemas.microsoft.com/office/drawing/2014/main" id="{DC96D71E-F676-344C-9D7B-9B301A441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6200" y="592796"/>
            <a:ext cx="2009931" cy="2608634"/>
          </a:xfrm>
          <a:prstGeom prst="rect">
            <a:avLst/>
          </a:prstGeom>
        </p:spPr>
      </p:pic>
      <p:pic>
        <p:nvPicPr>
          <p:cNvPr id="4" name="Picture 3">
            <a:extLst>
              <a:ext uri="{FF2B5EF4-FFF2-40B4-BE49-F238E27FC236}">
                <a16:creationId xmlns:a16="http://schemas.microsoft.com/office/drawing/2014/main" id="{6C448377-782F-BB4E-833B-426CF037A8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3635868"/>
            <a:ext cx="2657475" cy="2546167"/>
          </a:xfrm>
          <a:prstGeom prst="rect">
            <a:avLst/>
          </a:prstGeom>
        </p:spPr>
      </p:pic>
      <p:pic>
        <p:nvPicPr>
          <p:cNvPr id="5" name="Picture 4">
            <a:extLst>
              <a:ext uri="{FF2B5EF4-FFF2-40B4-BE49-F238E27FC236}">
                <a16:creationId xmlns:a16="http://schemas.microsoft.com/office/drawing/2014/main" id="{7B89A280-17F6-1148-9881-C7C08C30EF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15606" y="3523065"/>
            <a:ext cx="3871194" cy="2771775"/>
          </a:xfrm>
          <a:prstGeom prst="rect">
            <a:avLst/>
          </a:prstGeom>
        </p:spPr>
      </p:pic>
    </p:spTree>
    <p:extLst>
      <p:ext uri="{BB962C8B-B14F-4D97-AF65-F5344CB8AC3E}">
        <p14:creationId xmlns:p14="http://schemas.microsoft.com/office/powerpoint/2010/main" val="1260016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z="3600" dirty="0"/>
              <a:t>Characteristics of Low Self Esteem</a:t>
            </a:r>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marL="285750" lvl="0" indent="-285750">
              <a:spcBef>
                <a:spcPts val="0"/>
              </a:spcBef>
            </a:pPr>
            <a:r>
              <a:rPr lang="en-US" sz="3500" dirty="0"/>
              <a:t>Social withdrawal </a:t>
            </a:r>
          </a:p>
          <a:p>
            <a:pPr marL="285750" lvl="0" indent="-285750">
              <a:spcBef>
                <a:spcPts val="0"/>
              </a:spcBef>
            </a:pPr>
            <a:r>
              <a:rPr lang="en-US" sz="3500" dirty="0"/>
              <a:t>Anxiety and emotional turmoil </a:t>
            </a:r>
          </a:p>
          <a:p>
            <a:pPr marL="285750" lvl="0" indent="-285750">
              <a:spcBef>
                <a:spcPts val="0"/>
              </a:spcBef>
            </a:pPr>
            <a:r>
              <a:rPr lang="en-US" sz="3500" dirty="0"/>
              <a:t>Lack of social skills and self confidence</a:t>
            </a:r>
          </a:p>
          <a:p>
            <a:pPr marL="285750" lvl="0" indent="-285750">
              <a:spcBef>
                <a:spcPts val="0"/>
              </a:spcBef>
            </a:pPr>
            <a:r>
              <a:rPr lang="en-US" sz="3500" dirty="0"/>
              <a:t>Depression and/or bouts of sadness </a:t>
            </a:r>
          </a:p>
          <a:p>
            <a:pPr marL="285750" lvl="0" indent="-285750">
              <a:spcBef>
                <a:spcPts val="0"/>
              </a:spcBef>
            </a:pPr>
            <a:r>
              <a:rPr lang="en-US" sz="3500" dirty="0"/>
              <a:t>Less social conformity – or too much</a:t>
            </a:r>
          </a:p>
          <a:p>
            <a:pPr marL="285750" lvl="0" indent="-285750">
              <a:spcBef>
                <a:spcPts val="0"/>
              </a:spcBef>
            </a:pPr>
            <a:r>
              <a:rPr lang="en-US" sz="3500" dirty="0"/>
              <a:t>Inability to accept compliments </a:t>
            </a:r>
          </a:p>
          <a:p>
            <a:pPr marL="285750" lvl="0" indent="-285750">
              <a:spcBef>
                <a:spcPts val="0"/>
              </a:spcBef>
            </a:pPr>
            <a:r>
              <a:rPr lang="en-US" sz="3500" dirty="0"/>
              <a:t>Accentuating the negative </a:t>
            </a:r>
          </a:p>
          <a:p>
            <a:pPr marL="285750" lvl="0" indent="-285750">
              <a:spcBef>
                <a:spcPts val="0"/>
              </a:spcBef>
            </a:pPr>
            <a:r>
              <a:rPr lang="en-US" sz="3500" dirty="0"/>
              <a:t>Exaggerated concern over what you imagine other people think </a:t>
            </a:r>
          </a:p>
          <a:p>
            <a:pPr marL="285750" lvl="0" indent="-285750">
              <a:spcBef>
                <a:spcPts val="0"/>
              </a:spcBef>
            </a:pPr>
            <a:r>
              <a:rPr lang="en-US" sz="3500" dirty="0"/>
              <a:t>Treating yourself badly but NOT other people </a:t>
            </a:r>
          </a:p>
          <a:p>
            <a:pPr marL="285750" lvl="0" indent="-285750">
              <a:spcBef>
                <a:spcPts val="0"/>
              </a:spcBef>
            </a:pPr>
            <a:r>
              <a:rPr lang="en-US" sz="3500" dirty="0"/>
              <a:t>Reluctance to take on challenges </a:t>
            </a:r>
          </a:p>
          <a:p>
            <a:pPr marL="285750" lvl="0" indent="-285750">
              <a:spcBef>
                <a:spcPts val="0"/>
              </a:spcBef>
            </a:pPr>
            <a:r>
              <a:rPr lang="en-US" sz="3500" dirty="0"/>
              <a:t>Reluctance to trust your own opinion </a:t>
            </a:r>
          </a:p>
          <a:p>
            <a:pPr marL="285750" lvl="0" indent="-285750">
              <a:spcBef>
                <a:spcPts val="0"/>
              </a:spcBef>
            </a:pPr>
            <a:r>
              <a:rPr lang="en-US" sz="3500" dirty="0"/>
              <a:t>Expecting little out of life for yourself</a:t>
            </a:r>
          </a:p>
          <a:p>
            <a:pPr marL="0" lvl="0" indent="0" algn="r">
              <a:spcBef>
                <a:spcPts val="0"/>
              </a:spcBef>
              <a:buNone/>
            </a:pPr>
            <a:r>
              <a:rPr lang="en-US" sz="800" dirty="0">
                <a:solidFill>
                  <a:prstClr val="white"/>
                </a:solidFill>
              </a:rPr>
              <a:t>Retrieved from: www.self-confidence.co.uk</a:t>
            </a:r>
            <a:r>
              <a:rPr lang="en-US" dirty="0"/>
              <a:t> </a:t>
            </a:r>
          </a:p>
        </p:txBody>
      </p:sp>
      <p:pic>
        <p:nvPicPr>
          <p:cNvPr id="5" name="Picture 4">
            <a:extLst>
              <a:ext uri="{FF2B5EF4-FFF2-40B4-BE49-F238E27FC236}">
                <a16:creationId xmlns:a16="http://schemas.microsoft.com/office/drawing/2014/main" id="{DAE83B66-29BF-DD4C-BE0B-F96B9543C8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4020" y="266700"/>
            <a:ext cx="1780748" cy="2057400"/>
          </a:xfrm>
          <a:prstGeom prst="rect">
            <a:avLst/>
          </a:prstGeom>
        </p:spPr>
      </p:pic>
    </p:spTree>
    <p:extLst>
      <p:ext uri="{BB962C8B-B14F-4D97-AF65-F5344CB8AC3E}">
        <p14:creationId xmlns:p14="http://schemas.microsoft.com/office/powerpoint/2010/main" val="611142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85800"/>
          </a:xfrm>
        </p:spPr>
        <p:txBody>
          <a:bodyPr/>
          <a:lstStyle/>
          <a:p>
            <a:pPr>
              <a:lnSpc>
                <a:spcPct val="100000"/>
              </a:lnSpc>
            </a:pPr>
            <a:r>
              <a:rPr lang="en-US" sz="3600" b="1" dirty="0">
                <a:solidFill>
                  <a:prstClr val="white"/>
                </a:solidFill>
                <a:effectLst/>
              </a:rPr>
              <a:t> </a:t>
            </a:r>
            <a:r>
              <a:rPr lang="en-US" sz="3600" dirty="0">
                <a:effectLst/>
              </a:rPr>
              <a:t>Ineffective Coping Strategies</a:t>
            </a:r>
            <a:endParaRPr lang="en-US" sz="3600" dirty="0"/>
          </a:p>
        </p:txBody>
      </p:sp>
      <p:sp>
        <p:nvSpPr>
          <p:cNvPr id="3" name="Content Placeholder 2"/>
          <p:cNvSpPr>
            <a:spLocks noGrp="1"/>
          </p:cNvSpPr>
          <p:nvPr>
            <p:ph idx="1"/>
          </p:nvPr>
        </p:nvSpPr>
        <p:spPr>
          <a:xfrm>
            <a:off x="304800" y="1309816"/>
            <a:ext cx="8229600" cy="5105400"/>
          </a:xfrm>
        </p:spPr>
        <p:txBody>
          <a:bodyPr>
            <a:normAutofit/>
          </a:bodyPr>
          <a:lstStyle/>
          <a:p>
            <a:pPr lvl="0"/>
            <a:r>
              <a:rPr lang="en-US" sz="2000" b="1" dirty="0"/>
              <a:t>Quitting</a:t>
            </a:r>
            <a:r>
              <a:rPr lang="en-US" sz="2000" dirty="0"/>
              <a:t>: the child becomes intensely frustrated when they are unable to succeed at a particular task, prompting them to quit. When they quit, they often offer an excuse, such as the game is boring or the work is dumb</a:t>
            </a:r>
          </a:p>
          <a:p>
            <a:pPr lvl="0"/>
            <a:r>
              <a:rPr lang="en-US" sz="2000" dirty="0"/>
              <a:t> </a:t>
            </a:r>
            <a:r>
              <a:rPr lang="en-US" sz="2000" b="1" dirty="0"/>
              <a:t>Avoiding</a:t>
            </a:r>
            <a:r>
              <a:rPr lang="en-US" sz="2000" dirty="0"/>
              <a:t>: the child has refused to engage in the task at all. Many children with learning problems demonstrate this behavior; they will not try out for a play or go out for a team or attempt to do an art project, believing in advance that they will embarrass themselves.</a:t>
            </a:r>
          </a:p>
          <a:p>
            <a:pPr lvl="0"/>
            <a:r>
              <a:rPr lang="en-US" sz="2000" dirty="0"/>
              <a:t> </a:t>
            </a:r>
            <a:r>
              <a:rPr lang="en-US" sz="2000" b="1" dirty="0"/>
              <a:t>Clowning</a:t>
            </a:r>
            <a:r>
              <a:rPr lang="en-US" sz="2000" dirty="0"/>
              <a:t>: Some children hide their lack of confidence by acting silly or clowning around. </a:t>
            </a:r>
          </a:p>
          <a:p>
            <a:pPr lvl="0"/>
            <a:r>
              <a:rPr lang="en-US" sz="2000" dirty="0"/>
              <a:t> </a:t>
            </a:r>
            <a:r>
              <a:rPr lang="en-US" sz="2000" b="1" dirty="0"/>
              <a:t>Controlling</a:t>
            </a:r>
            <a:r>
              <a:rPr lang="en-US" sz="2000" dirty="0"/>
              <a:t>: Many youngsters with low self-esteem believe they have little control over their lives, prompting a sense of helplessness. In response, some of these children attempt to take command, becoming dictatorial as they tell others what to do.</a:t>
            </a:r>
          </a:p>
          <a:p>
            <a:pPr lvl="0"/>
            <a:endParaRPr lang="en-US" sz="2000" dirty="0"/>
          </a:p>
          <a:p>
            <a:pPr lvl="0"/>
            <a:endParaRPr lang="en-US" sz="2000" dirty="0"/>
          </a:p>
        </p:txBody>
      </p:sp>
      <p:pic>
        <p:nvPicPr>
          <p:cNvPr id="6" name="Picture 5">
            <a:extLst>
              <a:ext uri="{FF2B5EF4-FFF2-40B4-BE49-F238E27FC236}">
                <a16:creationId xmlns:a16="http://schemas.microsoft.com/office/drawing/2014/main" id="{48EFE3FC-389A-404C-8B52-5AA7BADCC6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5257800"/>
            <a:ext cx="1291513" cy="1492159"/>
          </a:xfrm>
          <a:prstGeom prst="rect">
            <a:avLst/>
          </a:prstGeom>
        </p:spPr>
      </p:pic>
    </p:spTree>
    <p:extLst>
      <p:ext uri="{BB962C8B-B14F-4D97-AF65-F5344CB8AC3E}">
        <p14:creationId xmlns:p14="http://schemas.microsoft.com/office/powerpoint/2010/main" val="31511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3366</Words>
  <Application>Microsoft Office PowerPoint</Application>
  <PresentationFormat>On-screen Show (4:3)</PresentationFormat>
  <Paragraphs>380</Paragraphs>
  <Slides>46</Slides>
  <Notes>29</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PROMOTING  SELF ESTEEM</vt:lpstr>
      <vt:lpstr>Learning Objectives</vt:lpstr>
      <vt:lpstr>Introductions</vt:lpstr>
      <vt:lpstr>How Would You Define “Self-Esteem”?</vt:lpstr>
      <vt:lpstr>Mr. Rogers  </vt:lpstr>
      <vt:lpstr>Positive Self-Esteem What it Means for Children</vt:lpstr>
      <vt:lpstr>Low  Self Esteem</vt:lpstr>
      <vt:lpstr>Characteristics of Low Self Esteem</vt:lpstr>
      <vt:lpstr> Ineffective Coping Strategies</vt:lpstr>
      <vt:lpstr> Ineffective Coping Strategies</vt:lpstr>
      <vt:lpstr>The Invisible Suitcase</vt:lpstr>
      <vt:lpstr>What’s Inside the Invisible Suitcase????</vt:lpstr>
      <vt:lpstr>Reenactment</vt:lpstr>
      <vt:lpstr>Why do Children Reenact?</vt:lpstr>
      <vt:lpstr>What Foster Parents Can Do</vt:lpstr>
      <vt:lpstr>What Foster Parents Can Do</vt:lpstr>
      <vt:lpstr>What Foster Parents Can Do</vt:lpstr>
      <vt:lpstr>Discussion</vt:lpstr>
      <vt:lpstr>Self - Regulation</vt:lpstr>
      <vt:lpstr>SELF ESTEEM, SELF REGULATION AND DEVELOPMENT</vt:lpstr>
      <vt:lpstr>PowerPoint Presentation</vt:lpstr>
      <vt:lpstr>TRUST VS. MISTRUST INFANT</vt:lpstr>
      <vt:lpstr>INFANTS </vt:lpstr>
      <vt:lpstr>AUTONOMY VS. SHAME AND DOUBT TODDLER</vt:lpstr>
      <vt:lpstr>TODDLERS</vt:lpstr>
      <vt:lpstr>INITIATIVE VS. GUILT PRE-SCHOOLER</vt:lpstr>
      <vt:lpstr>PowerPoint Presentation</vt:lpstr>
      <vt:lpstr>Self-Regulation</vt:lpstr>
      <vt:lpstr>INDUSTRY VS. INFERIORITY GRADE SCHOOLER</vt:lpstr>
      <vt:lpstr>PowerPoint Presentation</vt:lpstr>
      <vt:lpstr>IDENTITY VS. ROLE CONFUSION TEENAGER</vt:lpstr>
      <vt:lpstr>PowerPoint Presentation</vt:lpstr>
      <vt:lpstr>Promoting Self Esteem Activities</vt:lpstr>
      <vt:lpstr>PowerPoint Presentation</vt:lpstr>
      <vt:lpstr>Promoting Self Esteem Activities</vt:lpstr>
      <vt:lpstr>Helping Others</vt:lpstr>
      <vt:lpstr>Make Connections</vt:lpstr>
      <vt:lpstr>Pets</vt:lpstr>
      <vt:lpstr>Notice Positives, Count Blessings</vt:lpstr>
      <vt:lpstr>Laugh!</vt:lpstr>
      <vt:lpstr>Responsibility</vt:lpstr>
      <vt:lpstr>Positive Self Talk - Discussion</vt:lpstr>
      <vt:lpstr>Positive Self Talk</vt:lpstr>
      <vt:lpstr>Let’s Talk about “Praise”</vt:lpstr>
      <vt:lpstr>Wall of Fame</vt:lpstr>
      <vt:lpstr>Discussion 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SELF ESTEEM</dc:title>
  <dc:creator>Ida M. Mills</dc:creator>
  <cp:lastModifiedBy>Ida M. Mills</cp:lastModifiedBy>
  <cp:revision>21</cp:revision>
  <dcterms:created xsi:type="dcterms:W3CDTF">2019-03-03T18:23:14Z</dcterms:created>
  <dcterms:modified xsi:type="dcterms:W3CDTF">2022-09-22T14:41:07Z</dcterms:modified>
</cp:coreProperties>
</file>