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7" r:id="rId3"/>
    <p:sldId id="270" r:id="rId4"/>
    <p:sldId id="267" r:id="rId5"/>
    <p:sldId id="260" r:id="rId6"/>
    <p:sldId id="268" r:id="rId7"/>
    <p:sldId id="269" r:id="rId8"/>
    <p:sldId id="276" r:id="rId9"/>
    <p:sldId id="258" r:id="rId10"/>
    <p:sldId id="271" r:id="rId11"/>
    <p:sldId id="261" r:id="rId12"/>
    <p:sldId id="262" r:id="rId13"/>
    <p:sldId id="272" r:id="rId14"/>
    <p:sldId id="264" r:id="rId15"/>
    <p:sldId id="274" r:id="rId16"/>
    <p:sldId id="275" r:id="rId17"/>
    <p:sldId id="265" r:id="rId18"/>
    <p:sldId id="263" r:id="rId19"/>
    <p:sldId id="273" r:id="rId20"/>
    <p:sldId id="277" r:id="rId21"/>
    <p:sldId id="278" r:id="rId22"/>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3B248D7C-4943-427F-926B-08BF58AFE351}">
          <p14:sldIdLst>
            <p14:sldId id="256"/>
            <p14:sldId id="257"/>
            <p14:sldId id="270"/>
            <p14:sldId id="267"/>
            <p14:sldId id="260"/>
            <p14:sldId id="268"/>
            <p14:sldId id="269"/>
            <p14:sldId id="276"/>
            <p14:sldId id="258"/>
            <p14:sldId id="271"/>
            <p14:sldId id="261"/>
            <p14:sldId id="262"/>
            <p14:sldId id="272"/>
            <p14:sldId id="264"/>
            <p14:sldId id="274"/>
            <p14:sldId id="275"/>
            <p14:sldId id="265"/>
            <p14:sldId id="263"/>
            <p14:sldId id="273"/>
            <p14:sldId id="277"/>
            <p14:sldId id="278"/>
          </p14:sldIdLst>
        </p14:section>
      </p14:sectionLst>
    </p:ex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67" d="100"/>
          <a:sy n="67" d="100"/>
        </p:scale>
        <p:origin x="644" y="4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1EF357B3-825C-4EF3-AC46-2BB3460AFF7D}" type="doc">
      <dgm:prSet loTypeId="urn:microsoft.com/office/officeart/2005/8/layout/radial4" loCatId="relationship" qsTypeId="urn:microsoft.com/office/officeart/2005/8/quickstyle/simple1" qsCatId="simple" csTypeId="urn:microsoft.com/office/officeart/2005/8/colors/accent1_2" csCatId="accent1" phldr="1"/>
      <dgm:spPr/>
      <dgm:t>
        <a:bodyPr/>
        <a:lstStyle/>
        <a:p>
          <a:endParaRPr lang="en-US"/>
        </a:p>
      </dgm:t>
    </dgm:pt>
    <dgm:pt modelId="{22246DE6-963E-4269-9DE4-BFD150CC946A}">
      <dgm:prSet phldrT="[Text]"/>
      <dgm:spPr/>
      <dgm:t>
        <a:bodyPr/>
        <a:lstStyle/>
        <a:p>
          <a:r>
            <a:rPr lang="en-US" dirty="0"/>
            <a:t>Racism</a:t>
          </a:r>
        </a:p>
      </dgm:t>
    </dgm:pt>
    <dgm:pt modelId="{455BC5E2-4840-470C-8D18-0CCB1F29018A}" type="parTrans" cxnId="{D71A56B2-5A53-4188-BC46-F6AB8A100B6B}">
      <dgm:prSet/>
      <dgm:spPr/>
      <dgm:t>
        <a:bodyPr/>
        <a:lstStyle/>
        <a:p>
          <a:endParaRPr lang="en-US"/>
        </a:p>
      </dgm:t>
    </dgm:pt>
    <dgm:pt modelId="{0C162D3B-AD8C-49B1-8F6A-137B02FD6FBA}" type="sibTrans" cxnId="{D71A56B2-5A53-4188-BC46-F6AB8A100B6B}">
      <dgm:prSet/>
      <dgm:spPr/>
      <dgm:t>
        <a:bodyPr/>
        <a:lstStyle/>
        <a:p>
          <a:endParaRPr lang="en-US"/>
        </a:p>
      </dgm:t>
    </dgm:pt>
    <dgm:pt modelId="{D0606909-0C82-46D0-9983-B87F5203D3AF}">
      <dgm:prSet phldrT="[Text]" custT="1"/>
      <dgm:spPr/>
      <dgm:t>
        <a:bodyPr/>
        <a:lstStyle/>
        <a:p>
          <a:r>
            <a:rPr lang="en-US" sz="2000" dirty="0"/>
            <a:t>Discrimination</a:t>
          </a:r>
        </a:p>
        <a:p>
          <a:r>
            <a:rPr lang="en-US" sz="2000" dirty="0"/>
            <a:t>(Action)</a:t>
          </a:r>
        </a:p>
      </dgm:t>
    </dgm:pt>
    <dgm:pt modelId="{0E0D56AA-4CB0-4753-9F83-90C584F37BC4}" type="parTrans" cxnId="{24193328-08F5-4944-A57F-06EF710176C2}">
      <dgm:prSet/>
      <dgm:spPr/>
      <dgm:t>
        <a:bodyPr/>
        <a:lstStyle/>
        <a:p>
          <a:endParaRPr lang="en-US"/>
        </a:p>
      </dgm:t>
    </dgm:pt>
    <dgm:pt modelId="{864EA275-52CA-4C5A-96CA-292859D2C73C}" type="sibTrans" cxnId="{24193328-08F5-4944-A57F-06EF710176C2}">
      <dgm:prSet/>
      <dgm:spPr/>
      <dgm:t>
        <a:bodyPr/>
        <a:lstStyle/>
        <a:p>
          <a:endParaRPr lang="en-US"/>
        </a:p>
      </dgm:t>
    </dgm:pt>
    <dgm:pt modelId="{5282E0C6-BE4A-46B9-8123-3091F8DC2301}">
      <dgm:prSet phldrT="[Text]"/>
      <dgm:spPr/>
      <dgm:t>
        <a:bodyPr/>
        <a:lstStyle/>
        <a:p>
          <a:r>
            <a:rPr lang="en-US" dirty="0"/>
            <a:t>Stereotypes</a:t>
          </a:r>
        </a:p>
        <a:p>
          <a:r>
            <a:rPr lang="en-US" dirty="0"/>
            <a:t>(Cognitions)</a:t>
          </a:r>
        </a:p>
      </dgm:t>
    </dgm:pt>
    <dgm:pt modelId="{33E6B5EE-8EF8-4063-A6CA-3641EFBEEC91}" type="parTrans" cxnId="{B6AC4D8F-1CA1-4E82-BF07-2C9D4507C0AA}">
      <dgm:prSet/>
      <dgm:spPr/>
      <dgm:t>
        <a:bodyPr/>
        <a:lstStyle/>
        <a:p>
          <a:endParaRPr lang="en-US"/>
        </a:p>
      </dgm:t>
    </dgm:pt>
    <dgm:pt modelId="{84E9CA6A-CB00-4673-9F23-23E42CA61FB9}" type="sibTrans" cxnId="{B6AC4D8F-1CA1-4E82-BF07-2C9D4507C0AA}">
      <dgm:prSet/>
      <dgm:spPr/>
      <dgm:t>
        <a:bodyPr/>
        <a:lstStyle/>
        <a:p>
          <a:endParaRPr lang="en-US"/>
        </a:p>
      </dgm:t>
    </dgm:pt>
    <dgm:pt modelId="{FA8029DB-16ED-46FE-BBEF-C322ACE53301}">
      <dgm:prSet phldrT="[Text]" custT="1"/>
      <dgm:spPr/>
      <dgm:t>
        <a:bodyPr/>
        <a:lstStyle/>
        <a:p>
          <a:r>
            <a:rPr lang="en-US" sz="2400" dirty="0"/>
            <a:t>Prejudice</a:t>
          </a:r>
        </a:p>
        <a:p>
          <a:r>
            <a:rPr lang="en-US" sz="2400" dirty="0"/>
            <a:t>(Feelings/  Attitudes)</a:t>
          </a:r>
        </a:p>
      </dgm:t>
    </dgm:pt>
    <dgm:pt modelId="{FE0B5B67-4337-413E-9434-AED931534058}" type="parTrans" cxnId="{7F5E812E-A1B7-481C-BAB8-911AA647F344}">
      <dgm:prSet/>
      <dgm:spPr/>
      <dgm:t>
        <a:bodyPr/>
        <a:lstStyle/>
        <a:p>
          <a:endParaRPr lang="en-US"/>
        </a:p>
      </dgm:t>
    </dgm:pt>
    <dgm:pt modelId="{C1FBB1D6-6B36-497E-A6E8-19ACCC583152}" type="sibTrans" cxnId="{7F5E812E-A1B7-481C-BAB8-911AA647F344}">
      <dgm:prSet/>
      <dgm:spPr/>
      <dgm:t>
        <a:bodyPr/>
        <a:lstStyle/>
        <a:p>
          <a:endParaRPr lang="en-US"/>
        </a:p>
      </dgm:t>
    </dgm:pt>
    <dgm:pt modelId="{F5FC5FDD-58DC-4325-ADF9-7149756C5762}" type="pres">
      <dgm:prSet presAssocID="{1EF357B3-825C-4EF3-AC46-2BB3460AFF7D}" presName="cycle" presStyleCnt="0">
        <dgm:presLayoutVars>
          <dgm:chMax val="1"/>
          <dgm:dir/>
          <dgm:animLvl val="ctr"/>
          <dgm:resizeHandles val="exact"/>
        </dgm:presLayoutVars>
      </dgm:prSet>
      <dgm:spPr/>
    </dgm:pt>
    <dgm:pt modelId="{6252FBF0-B69A-4B96-8C8C-B43A31FA16F4}" type="pres">
      <dgm:prSet presAssocID="{22246DE6-963E-4269-9DE4-BFD150CC946A}" presName="centerShape" presStyleLbl="node0" presStyleIdx="0" presStyleCnt="1"/>
      <dgm:spPr/>
    </dgm:pt>
    <dgm:pt modelId="{4629B503-6ED3-45F0-883C-D5A271D0A07F}" type="pres">
      <dgm:prSet presAssocID="{0E0D56AA-4CB0-4753-9F83-90C584F37BC4}" presName="parTrans" presStyleLbl="bgSibTrans2D1" presStyleIdx="0" presStyleCnt="3"/>
      <dgm:spPr/>
    </dgm:pt>
    <dgm:pt modelId="{8C0FCE6E-5B14-4D2D-9D27-1E6579964B86}" type="pres">
      <dgm:prSet presAssocID="{D0606909-0C82-46D0-9983-B87F5203D3AF}" presName="node" presStyleLbl="node1" presStyleIdx="0" presStyleCnt="3" custScaleX="110025" custRadScaleRad="100000" custRadScaleInc="1">
        <dgm:presLayoutVars>
          <dgm:bulletEnabled val="1"/>
        </dgm:presLayoutVars>
      </dgm:prSet>
      <dgm:spPr/>
    </dgm:pt>
    <dgm:pt modelId="{E046B46E-49BF-4E67-9AED-3B0598C9D906}" type="pres">
      <dgm:prSet presAssocID="{33E6B5EE-8EF8-4063-A6CA-3641EFBEEC91}" presName="parTrans" presStyleLbl="bgSibTrans2D1" presStyleIdx="1" presStyleCnt="3"/>
      <dgm:spPr/>
    </dgm:pt>
    <dgm:pt modelId="{AB551B15-5F8C-414A-BD71-5BD80A3E5489}" type="pres">
      <dgm:prSet presAssocID="{5282E0C6-BE4A-46B9-8123-3091F8DC2301}" presName="node" presStyleLbl="node1" presStyleIdx="1" presStyleCnt="3">
        <dgm:presLayoutVars>
          <dgm:bulletEnabled val="1"/>
        </dgm:presLayoutVars>
      </dgm:prSet>
      <dgm:spPr/>
    </dgm:pt>
    <dgm:pt modelId="{C53579AF-E675-4D27-9C54-0C738EBFF62A}" type="pres">
      <dgm:prSet presAssocID="{FE0B5B67-4337-413E-9434-AED931534058}" presName="parTrans" presStyleLbl="bgSibTrans2D1" presStyleIdx="2" presStyleCnt="3"/>
      <dgm:spPr/>
    </dgm:pt>
    <dgm:pt modelId="{736239BA-0B44-4304-AE72-B5B24203B4BC}" type="pres">
      <dgm:prSet presAssocID="{FA8029DB-16ED-46FE-BBEF-C322ACE53301}" presName="node" presStyleLbl="node1" presStyleIdx="2" presStyleCnt="3" custScaleX="91980" custScaleY="101664">
        <dgm:presLayoutVars>
          <dgm:bulletEnabled val="1"/>
        </dgm:presLayoutVars>
      </dgm:prSet>
      <dgm:spPr/>
    </dgm:pt>
  </dgm:ptLst>
  <dgm:cxnLst>
    <dgm:cxn modelId="{24193328-08F5-4944-A57F-06EF710176C2}" srcId="{22246DE6-963E-4269-9DE4-BFD150CC946A}" destId="{D0606909-0C82-46D0-9983-B87F5203D3AF}" srcOrd="0" destOrd="0" parTransId="{0E0D56AA-4CB0-4753-9F83-90C584F37BC4}" sibTransId="{864EA275-52CA-4C5A-96CA-292859D2C73C}"/>
    <dgm:cxn modelId="{7F5E812E-A1B7-481C-BAB8-911AA647F344}" srcId="{22246DE6-963E-4269-9DE4-BFD150CC946A}" destId="{FA8029DB-16ED-46FE-BBEF-C322ACE53301}" srcOrd="2" destOrd="0" parTransId="{FE0B5B67-4337-413E-9434-AED931534058}" sibTransId="{C1FBB1D6-6B36-497E-A6E8-19ACCC583152}"/>
    <dgm:cxn modelId="{94B69D5F-16CF-4C1E-9C4A-709658B982E4}" type="presOf" srcId="{5282E0C6-BE4A-46B9-8123-3091F8DC2301}" destId="{AB551B15-5F8C-414A-BD71-5BD80A3E5489}" srcOrd="0" destOrd="0" presId="urn:microsoft.com/office/officeart/2005/8/layout/radial4"/>
    <dgm:cxn modelId="{FF337662-1AB3-4DF8-950F-0C0995F5EAAC}" type="presOf" srcId="{22246DE6-963E-4269-9DE4-BFD150CC946A}" destId="{6252FBF0-B69A-4B96-8C8C-B43A31FA16F4}" srcOrd="0" destOrd="0" presId="urn:microsoft.com/office/officeart/2005/8/layout/radial4"/>
    <dgm:cxn modelId="{B6AC4D8F-1CA1-4E82-BF07-2C9D4507C0AA}" srcId="{22246DE6-963E-4269-9DE4-BFD150CC946A}" destId="{5282E0C6-BE4A-46B9-8123-3091F8DC2301}" srcOrd="1" destOrd="0" parTransId="{33E6B5EE-8EF8-4063-A6CA-3641EFBEEC91}" sibTransId="{84E9CA6A-CB00-4673-9F23-23E42CA61FB9}"/>
    <dgm:cxn modelId="{42263B9D-C2FB-47CC-87E7-06E11FAE38BE}" type="presOf" srcId="{D0606909-0C82-46D0-9983-B87F5203D3AF}" destId="{8C0FCE6E-5B14-4D2D-9D27-1E6579964B86}" srcOrd="0" destOrd="0" presId="urn:microsoft.com/office/officeart/2005/8/layout/radial4"/>
    <dgm:cxn modelId="{1C087AA5-DEF6-4F9D-8C32-F98150056D87}" type="presOf" srcId="{33E6B5EE-8EF8-4063-A6CA-3641EFBEEC91}" destId="{E046B46E-49BF-4E67-9AED-3B0598C9D906}" srcOrd="0" destOrd="0" presId="urn:microsoft.com/office/officeart/2005/8/layout/radial4"/>
    <dgm:cxn modelId="{D71A56B2-5A53-4188-BC46-F6AB8A100B6B}" srcId="{1EF357B3-825C-4EF3-AC46-2BB3460AFF7D}" destId="{22246DE6-963E-4269-9DE4-BFD150CC946A}" srcOrd="0" destOrd="0" parTransId="{455BC5E2-4840-470C-8D18-0CCB1F29018A}" sibTransId="{0C162D3B-AD8C-49B1-8F6A-137B02FD6FBA}"/>
    <dgm:cxn modelId="{644548BF-F76E-47EF-8E73-19421CBB4232}" type="presOf" srcId="{1EF357B3-825C-4EF3-AC46-2BB3460AFF7D}" destId="{F5FC5FDD-58DC-4325-ADF9-7149756C5762}" srcOrd="0" destOrd="0" presId="urn:microsoft.com/office/officeart/2005/8/layout/radial4"/>
    <dgm:cxn modelId="{D83034D1-2037-47A2-B7E5-C4F8BF200AC8}" type="presOf" srcId="{FE0B5B67-4337-413E-9434-AED931534058}" destId="{C53579AF-E675-4D27-9C54-0C738EBFF62A}" srcOrd="0" destOrd="0" presId="urn:microsoft.com/office/officeart/2005/8/layout/radial4"/>
    <dgm:cxn modelId="{C6D414EE-FFF0-450F-8828-49B69FCC3CAF}" type="presOf" srcId="{0E0D56AA-4CB0-4753-9F83-90C584F37BC4}" destId="{4629B503-6ED3-45F0-883C-D5A271D0A07F}" srcOrd="0" destOrd="0" presId="urn:microsoft.com/office/officeart/2005/8/layout/radial4"/>
    <dgm:cxn modelId="{2B7225F5-C343-4357-9723-BA677DF40951}" type="presOf" srcId="{FA8029DB-16ED-46FE-BBEF-C322ACE53301}" destId="{736239BA-0B44-4304-AE72-B5B24203B4BC}" srcOrd="0" destOrd="0" presId="urn:microsoft.com/office/officeart/2005/8/layout/radial4"/>
    <dgm:cxn modelId="{3583D2FE-BB5A-49A8-A398-EF5D6F984749}" type="presParOf" srcId="{F5FC5FDD-58DC-4325-ADF9-7149756C5762}" destId="{6252FBF0-B69A-4B96-8C8C-B43A31FA16F4}" srcOrd="0" destOrd="0" presId="urn:microsoft.com/office/officeart/2005/8/layout/radial4"/>
    <dgm:cxn modelId="{893BE3F2-9600-4CC1-8AA2-2250537EB2B2}" type="presParOf" srcId="{F5FC5FDD-58DC-4325-ADF9-7149756C5762}" destId="{4629B503-6ED3-45F0-883C-D5A271D0A07F}" srcOrd="1" destOrd="0" presId="urn:microsoft.com/office/officeart/2005/8/layout/radial4"/>
    <dgm:cxn modelId="{99214F31-EEAA-4787-8A67-4BC11626F5D4}" type="presParOf" srcId="{F5FC5FDD-58DC-4325-ADF9-7149756C5762}" destId="{8C0FCE6E-5B14-4D2D-9D27-1E6579964B86}" srcOrd="2" destOrd="0" presId="urn:microsoft.com/office/officeart/2005/8/layout/radial4"/>
    <dgm:cxn modelId="{1E985450-60B0-4BA6-9F56-19E3C246650A}" type="presParOf" srcId="{F5FC5FDD-58DC-4325-ADF9-7149756C5762}" destId="{E046B46E-49BF-4E67-9AED-3B0598C9D906}" srcOrd="3" destOrd="0" presId="urn:microsoft.com/office/officeart/2005/8/layout/radial4"/>
    <dgm:cxn modelId="{14CDF399-0344-4F1D-969E-9F7F9A3D000F}" type="presParOf" srcId="{F5FC5FDD-58DC-4325-ADF9-7149756C5762}" destId="{AB551B15-5F8C-414A-BD71-5BD80A3E5489}" srcOrd="4" destOrd="0" presId="urn:microsoft.com/office/officeart/2005/8/layout/radial4"/>
    <dgm:cxn modelId="{02696454-44A0-4151-9FFB-751801BF16F6}" type="presParOf" srcId="{F5FC5FDD-58DC-4325-ADF9-7149756C5762}" destId="{C53579AF-E675-4D27-9C54-0C738EBFF62A}" srcOrd="5" destOrd="0" presId="urn:microsoft.com/office/officeart/2005/8/layout/radial4"/>
    <dgm:cxn modelId="{D008B1D9-FBFA-458E-A0F5-BB940318023F}" type="presParOf" srcId="{F5FC5FDD-58DC-4325-ADF9-7149756C5762}" destId="{736239BA-0B44-4304-AE72-B5B24203B4BC}" srcOrd="6" destOrd="0" presId="urn:microsoft.com/office/officeart/2005/8/layout/radial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4687BAB8-91FB-465D-B29D-0DF715B8969B}" type="doc">
      <dgm:prSet loTypeId="urn:microsoft.com/office/officeart/2005/8/layout/list1" loCatId="list" qsTypeId="urn:microsoft.com/office/officeart/2005/8/quickstyle/simple1" qsCatId="simple" csTypeId="urn:microsoft.com/office/officeart/2005/8/colors/accent1_2" csCatId="accent1"/>
      <dgm:spPr/>
      <dgm:t>
        <a:bodyPr/>
        <a:lstStyle/>
        <a:p>
          <a:endParaRPr lang="en-US"/>
        </a:p>
      </dgm:t>
    </dgm:pt>
    <dgm:pt modelId="{56DED496-2CA0-4BE8-8A2A-6D4DF8441037}">
      <dgm:prSet/>
      <dgm:spPr/>
      <dgm:t>
        <a:bodyPr/>
        <a:lstStyle/>
        <a:p>
          <a:r>
            <a:rPr lang="en-US"/>
            <a:t>Individual racism</a:t>
          </a:r>
        </a:p>
      </dgm:t>
    </dgm:pt>
    <dgm:pt modelId="{8F8EE72D-380F-470B-806F-0D5F1B4CE627}" type="parTrans" cxnId="{9DA4E28D-22A0-4D87-A6D2-CE7541D294CF}">
      <dgm:prSet/>
      <dgm:spPr/>
      <dgm:t>
        <a:bodyPr/>
        <a:lstStyle/>
        <a:p>
          <a:endParaRPr lang="en-US"/>
        </a:p>
      </dgm:t>
    </dgm:pt>
    <dgm:pt modelId="{66D3E919-4B85-4066-A587-FFB375397832}" type="sibTrans" cxnId="{9DA4E28D-22A0-4D87-A6D2-CE7541D294CF}">
      <dgm:prSet/>
      <dgm:spPr/>
      <dgm:t>
        <a:bodyPr/>
        <a:lstStyle/>
        <a:p>
          <a:endParaRPr lang="en-US"/>
        </a:p>
      </dgm:t>
    </dgm:pt>
    <dgm:pt modelId="{05E9B75C-6ECC-41DC-9388-19EAAEA2007C}">
      <dgm:prSet/>
      <dgm:spPr/>
      <dgm:t>
        <a:bodyPr/>
        <a:lstStyle/>
        <a:p>
          <a:r>
            <a:rPr lang="en-US"/>
            <a:t>Privately held beliefs, attitudes, actions of individuals that support or perpetuate racism in intentional or unintentional ways</a:t>
          </a:r>
        </a:p>
      </dgm:t>
    </dgm:pt>
    <dgm:pt modelId="{84EBE0FF-C3DA-4E0A-A320-4612068FF232}" type="parTrans" cxnId="{E498BA2A-CAFA-4A41-9A2F-15F1CF349BD2}">
      <dgm:prSet/>
      <dgm:spPr/>
      <dgm:t>
        <a:bodyPr/>
        <a:lstStyle/>
        <a:p>
          <a:endParaRPr lang="en-US"/>
        </a:p>
      </dgm:t>
    </dgm:pt>
    <dgm:pt modelId="{E73C4A8E-28E6-4384-A121-0165E26FA544}" type="sibTrans" cxnId="{E498BA2A-CAFA-4A41-9A2F-15F1CF349BD2}">
      <dgm:prSet/>
      <dgm:spPr/>
      <dgm:t>
        <a:bodyPr/>
        <a:lstStyle/>
        <a:p>
          <a:endParaRPr lang="en-US"/>
        </a:p>
      </dgm:t>
    </dgm:pt>
    <dgm:pt modelId="{0E62A627-2CF2-4756-8B69-4F37C007A718}">
      <dgm:prSet/>
      <dgm:spPr/>
      <dgm:t>
        <a:bodyPr/>
        <a:lstStyle/>
        <a:p>
          <a:r>
            <a:rPr lang="en-US"/>
            <a:t>Ex: Making a racist statement or using as racial slur; Believing whites to be superior over other groups of people</a:t>
          </a:r>
        </a:p>
      </dgm:t>
    </dgm:pt>
    <dgm:pt modelId="{96C7C194-3FBF-4994-BE24-9CA40BAC2BD6}" type="parTrans" cxnId="{9A16B654-7165-457E-9F05-C167CE6445D5}">
      <dgm:prSet/>
      <dgm:spPr/>
      <dgm:t>
        <a:bodyPr/>
        <a:lstStyle/>
        <a:p>
          <a:endParaRPr lang="en-US"/>
        </a:p>
      </dgm:t>
    </dgm:pt>
    <dgm:pt modelId="{122AE5F9-3E26-4C5A-BF8A-786B51A6894B}" type="sibTrans" cxnId="{9A16B654-7165-457E-9F05-C167CE6445D5}">
      <dgm:prSet/>
      <dgm:spPr/>
      <dgm:t>
        <a:bodyPr/>
        <a:lstStyle/>
        <a:p>
          <a:endParaRPr lang="en-US"/>
        </a:p>
      </dgm:t>
    </dgm:pt>
    <dgm:pt modelId="{62884887-E499-4301-89A1-3F2BD4FA34C6}">
      <dgm:prSet/>
      <dgm:spPr/>
      <dgm:t>
        <a:bodyPr/>
        <a:lstStyle/>
        <a:p>
          <a:r>
            <a:rPr lang="en-US"/>
            <a:t>Interpersonal racism </a:t>
          </a:r>
        </a:p>
      </dgm:t>
    </dgm:pt>
    <dgm:pt modelId="{096BDCE2-8AA6-44AD-935B-946EA325D06E}" type="parTrans" cxnId="{1ABB20F3-9254-4E95-BE15-BD6198F81005}">
      <dgm:prSet/>
      <dgm:spPr/>
      <dgm:t>
        <a:bodyPr/>
        <a:lstStyle/>
        <a:p>
          <a:endParaRPr lang="en-US"/>
        </a:p>
      </dgm:t>
    </dgm:pt>
    <dgm:pt modelId="{07210EB5-289E-420D-A8E5-120D6BDC9790}" type="sibTrans" cxnId="{1ABB20F3-9254-4E95-BE15-BD6198F81005}">
      <dgm:prSet/>
      <dgm:spPr/>
      <dgm:t>
        <a:bodyPr/>
        <a:lstStyle/>
        <a:p>
          <a:endParaRPr lang="en-US"/>
        </a:p>
      </dgm:t>
    </dgm:pt>
    <dgm:pt modelId="{C7FAB22A-9A46-4FB2-AB5B-FCA400C5ECF4}">
      <dgm:prSet/>
      <dgm:spPr/>
      <dgm:t>
        <a:bodyPr/>
        <a:lstStyle/>
        <a:p>
          <a:r>
            <a:rPr lang="en-US"/>
            <a:t>Happens when people act on their individual racism. </a:t>
          </a:r>
        </a:p>
      </dgm:t>
    </dgm:pt>
    <dgm:pt modelId="{E8B5FEBA-00AD-46F7-83D3-81628070C23B}" type="parTrans" cxnId="{1FD69D79-6B03-44F4-86F7-744B5CC869C3}">
      <dgm:prSet/>
      <dgm:spPr/>
      <dgm:t>
        <a:bodyPr/>
        <a:lstStyle/>
        <a:p>
          <a:endParaRPr lang="en-US"/>
        </a:p>
      </dgm:t>
    </dgm:pt>
    <dgm:pt modelId="{30B7B0B5-B5DD-483B-B30A-8BC321A4F0EF}" type="sibTrans" cxnId="{1FD69D79-6B03-44F4-86F7-744B5CC869C3}">
      <dgm:prSet/>
      <dgm:spPr/>
      <dgm:t>
        <a:bodyPr/>
        <a:lstStyle/>
        <a:p>
          <a:endParaRPr lang="en-US"/>
        </a:p>
      </dgm:t>
    </dgm:pt>
    <dgm:pt modelId="{62355F7D-D19F-4834-8EDB-2F56A2177952}">
      <dgm:prSet/>
      <dgm:spPr/>
      <dgm:t>
        <a:bodyPr/>
        <a:lstStyle/>
        <a:p>
          <a:r>
            <a:rPr lang="en-US"/>
            <a:t>Ex: Following an African American person around a store because you believe black people steal; Starting or joining an organization that celebrates white superiority. </a:t>
          </a:r>
        </a:p>
      </dgm:t>
    </dgm:pt>
    <dgm:pt modelId="{391AD45D-161B-4D36-9473-112052A4772B}" type="parTrans" cxnId="{79C6B9A0-02D9-43C3-A9AA-1F51424E3E04}">
      <dgm:prSet/>
      <dgm:spPr/>
      <dgm:t>
        <a:bodyPr/>
        <a:lstStyle/>
        <a:p>
          <a:endParaRPr lang="en-US"/>
        </a:p>
      </dgm:t>
    </dgm:pt>
    <dgm:pt modelId="{3A5B13C3-0906-4F34-8858-EDFD1A50B103}" type="sibTrans" cxnId="{79C6B9A0-02D9-43C3-A9AA-1F51424E3E04}">
      <dgm:prSet/>
      <dgm:spPr/>
      <dgm:t>
        <a:bodyPr/>
        <a:lstStyle/>
        <a:p>
          <a:endParaRPr lang="en-US"/>
        </a:p>
      </dgm:t>
    </dgm:pt>
    <dgm:pt modelId="{9E61B35E-59C5-424F-979A-5643DA803ABE}">
      <dgm:prSet/>
      <dgm:spPr/>
      <dgm:t>
        <a:bodyPr/>
        <a:lstStyle/>
        <a:p>
          <a:r>
            <a:rPr lang="en-US"/>
            <a:t>Most recognized forms of racism</a:t>
          </a:r>
        </a:p>
      </dgm:t>
    </dgm:pt>
    <dgm:pt modelId="{9BCF50B2-9318-441E-9732-4EC766FB2B85}" type="parTrans" cxnId="{E08EF20E-EF5C-4A8E-BC59-73A9F2D5EBC8}">
      <dgm:prSet/>
      <dgm:spPr/>
      <dgm:t>
        <a:bodyPr/>
        <a:lstStyle/>
        <a:p>
          <a:endParaRPr lang="en-US"/>
        </a:p>
      </dgm:t>
    </dgm:pt>
    <dgm:pt modelId="{243FAA47-E541-4A4E-9A78-14F35BC8C6BC}" type="sibTrans" cxnId="{E08EF20E-EF5C-4A8E-BC59-73A9F2D5EBC8}">
      <dgm:prSet/>
      <dgm:spPr/>
      <dgm:t>
        <a:bodyPr/>
        <a:lstStyle/>
        <a:p>
          <a:endParaRPr lang="en-US"/>
        </a:p>
      </dgm:t>
    </dgm:pt>
    <dgm:pt modelId="{E36B9182-D370-470A-9ACD-928E619F32C3}">
      <dgm:prSet/>
      <dgm:spPr/>
      <dgm:t>
        <a:bodyPr/>
        <a:lstStyle/>
        <a:p>
          <a:r>
            <a:rPr lang="en-US"/>
            <a:t>Focus on negative engagements between individuals  </a:t>
          </a:r>
        </a:p>
      </dgm:t>
    </dgm:pt>
    <dgm:pt modelId="{B076750A-8E2C-4C99-A505-38A94BBD8DE9}" type="parTrans" cxnId="{EA14E5A2-6301-4F3D-9FC2-8314DB0362C2}">
      <dgm:prSet/>
      <dgm:spPr/>
      <dgm:t>
        <a:bodyPr/>
        <a:lstStyle/>
        <a:p>
          <a:endParaRPr lang="en-US"/>
        </a:p>
      </dgm:t>
    </dgm:pt>
    <dgm:pt modelId="{5982CA2A-1B55-43FD-8CA2-7769D364A17B}" type="sibTrans" cxnId="{EA14E5A2-6301-4F3D-9FC2-8314DB0362C2}">
      <dgm:prSet/>
      <dgm:spPr/>
      <dgm:t>
        <a:bodyPr/>
        <a:lstStyle/>
        <a:p>
          <a:endParaRPr lang="en-US"/>
        </a:p>
      </dgm:t>
    </dgm:pt>
    <dgm:pt modelId="{AF9900B1-E7E0-4417-8BF2-3F39209B6622}" type="pres">
      <dgm:prSet presAssocID="{4687BAB8-91FB-465D-B29D-0DF715B8969B}" presName="linear" presStyleCnt="0">
        <dgm:presLayoutVars>
          <dgm:dir/>
          <dgm:animLvl val="lvl"/>
          <dgm:resizeHandles val="exact"/>
        </dgm:presLayoutVars>
      </dgm:prSet>
      <dgm:spPr/>
    </dgm:pt>
    <dgm:pt modelId="{CC1A1F46-D4C4-4EC7-B3FA-FCC91B105EB1}" type="pres">
      <dgm:prSet presAssocID="{56DED496-2CA0-4BE8-8A2A-6D4DF8441037}" presName="parentLin" presStyleCnt="0"/>
      <dgm:spPr/>
    </dgm:pt>
    <dgm:pt modelId="{3B7CB137-A0D6-43E5-9505-FAEA8D36E869}" type="pres">
      <dgm:prSet presAssocID="{56DED496-2CA0-4BE8-8A2A-6D4DF8441037}" presName="parentLeftMargin" presStyleLbl="node1" presStyleIdx="0" presStyleCnt="3"/>
      <dgm:spPr/>
    </dgm:pt>
    <dgm:pt modelId="{88FF0087-B890-409C-923F-0FEB8586695D}" type="pres">
      <dgm:prSet presAssocID="{56DED496-2CA0-4BE8-8A2A-6D4DF8441037}" presName="parentText" presStyleLbl="node1" presStyleIdx="0" presStyleCnt="3">
        <dgm:presLayoutVars>
          <dgm:chMax val="0"/>
          <dgm:bulletEnabled val="1"/>
        </dgm:presLayoutVars>
      </dgm:prSet>
      <dgm:spPr/>
    </dgm:pt>
    <dgm:pt modelId="{61F4362B-9CB7-473F-B828-F0E64C19B756}" type="pres">
      <dgm:prSet presAssocID="{56DED496-2CA0-4BE8-8A2A-6D4DF8441037}" presName="negativeSpace" presStyleCnt="0"/>
      <dgm:spPr/>
    </dgm:pt>
    <dgm:pt modelId="{720DE5BA-3341-400D-BC72-AD26C02F6E34}" type="pres">
      <dgm:prSet presAssocID="{56DED496-2CA0-4BE8-8A2A-6D4DF8441037}" presName="childText" presStyleLbl="conFgAcc1" presStyleIdx="0" presStyleCnt="3">
        <dgm:presLayoutVars>
          <dgm:bulletEnabled val="1"/>
        </dgm:presLayoutVars>
      </dgm:prSet>
      <dgm:spPr/>
    </dgm:pt>
    <dgm:pt modelId="{D1EACD49-EB96-4F85-A77C-3248284D543E}" type="pres">
      <dgm:prSet presAssocID="{66D3E919-4B85-4066-A587-FFB375397832}" presName="spaceBetweenRectangles" presStyleCnt="0"/>
      <dgm:spPr/>
    </dgm:pt>
    <dgm:pt modelId="{B1AF57C7-6E1C-4F8F-9F1B-A7D0507655BC}" type="pres">
      <dgm:prSet presAssocID="{62884887-E499-4301-89A1-3F2BD4FA34C6}" presName="parentLin" presStyleCnt="0"/>
      <dgm:spPr/>
    </dgm:pt>
    <dgm:pt modelId="{3E9DAA13-0AD3-4ABA-AF2D-2875BE162636}" type="pres">
      <dgm:prSet presAssocID="{62884887-E499-4301-89A1-3F2BD4FA34C6}" presName="parentLeftMargin" presStyleLbl="node1" presStyleIdx="0" presStyleCnt="3"/>
      <dgm:spPr/>
    </dgm:pt>
    <dgm:pt modelId="{588C188C-F751-4483-8CBF-C074CA48AA3E}" type="pres">
      <dgm:prSet presAssocID="{62884887-E499-4301-89A1-3F2BD4FA34C6}" presName="parentText" presStyleLbl="node1" presStyleIdx="1" presStyleCnt="3">
        <dgm:presLayoutVars>
          <dgm:chMax val="0"/>
          <dgm:bulletEnabled val="1"/>
        </dgm:presLayoutVars>
      </dgm:prSet>
      <dgm:spPr/>
    </dgm:pt>
    <dgm:pt modelId="{B527EC9A-B026-4366-9A83-0B9944446F9E}" type="pres">
      <dgm:prSet presAssocID="{62884887-E499-4301-89A1-3F2BD4FA34C6}" presName="negativeSpace" presStyleCnt="0"/>
      <dgm:spPr/>
    </dgm:pt>
    <dgm:pt modelId="{3565D734-C879-4E02-AB70-B0E305533819}" type="pres">
      <dgm:prSet presAssocID="{62884887-E499-4301-89A1-3F2BD4FA34C6}" presName="childText" presStyleLbl="conFgAcc1" presStyleIdx="1" presStyleCnt="3">
        <dgm:presLayoutVars>
          <dgm:bulletEnabled val="1"/>
        </dgm:presLayoutVars>
      </dgm:prSet>
      <dgm:spPr/>
    </dgm:pt>
    <dgm:pt modelId="{639A9A4A-A35C-406E-B64E-5F96710A8D98}" type="pres">
      <dgm:prSet presAssocID="{07210EB5-289E-420D-A8E5-120D6BDC9790}" presName="spaceBetweenRectangles" presStyleCnt="0"/>
      <dgm:spPr/>
    </dgm:pt>
    <dgm:pt modelId="{C35087DA-0905-4B99-87C8-0B98DE47DA6E}" type="pres">
      <dgm:prSet presAssocID="{9E61B35E-59C5-424F-979A-5643DA803ABE}" presName="parentLin" presStyleCnt="0"/>
      <dgm:spPr/>
    </dgm:pt>
    <dgm:pt modelId="{BDC5CB05-EE2D-48A4-B776-36DE9DE326AF}" type="pres">
      <dgm:prSet presAssocID="{9E61B35E-59C5-424F-979A-5643DA803ABE}" presName="parentLeftMargin" presStyleLbl="node1" presStyleIdx="1" presStyleCnt="3"/>
      <dgm:spPr/>
    </dgm:pt>
    <dgm:pt modelId="{9E750E30-C37A-4819-A0A0-29E395661431}" type="pres">
      <dgm:prSet presAssocID="{9E61B35E-59C5-424F-979A-5643DA803ABE}" presName="parentText" presStyleLbl="node1" presStyleIdx="2" presStyleCnt="3">
        <dgm:presLayoutVars>
          <dgm:chMax val="0"/>
          <dgm:bulletEnabled val="1"/>
        </dgm:presLayoutVars>
      </dgm:prSet>
      <dgm:spPr/>
    </dgm:pt>
    <dgm:pt modelId="{7DDB859A-210A-417E-990E-C275ED1DEEB3}" type="pres">
      <dgm:prSet presAssocID="{9E61B35E-59C5-424F-979A-5643DA803ABE}" presName="negativeSpace" presStyleCnt="0"/>
      <dgm:spPr/>
    </dgm:pt>
    <dgm:pt modelId="{5EE29ED3-756B-480B-ACF8-8B8F82446FC7}" type="pres">
      <dgm:prSet presAssocID="{9E61B35E-59C5-424F-979A-5643DA803ABE}" presName="childText" presStyleLbl="conFgAcc1" presStyleIdx="2" presStyleCnt="3">
        <dgm:presLayoutVars>
          <dgm:bulletEnabled val="1"/>
        </dgm:presLayoutVars>
      </dgm:prSet>
      <dgm:spPr/>
    </dgm:pt>
  </dgm:ptLst>
  <dgm:cxnLst>
    <dgm:cxn modelId="{78C3EF07-8B49-4D79-BC4C-A4DA2681D08E}" type="presOf" srcId="{05E9B75C-6ECC-41DC-9388-19EAAEA2007C}" destId="{720DE5BA-3341-400D-BC72-AD26C02F6E34}" srcOrd="0" destOrd="0" presId="urn:microsoft.com/office/officeart/2005/8/layout/list1"/>
    <dgm:cxn modelId="{B477840A-E5AE-45C3-9CCF-93A574B219F4}" type="presOf" srcId="{E36B9182-D370-470A-9ACD-928E619F32C3}" destId="{5EE29ED3-756B-480B-ACF8-8B8F82446FC7}" srcOrd="0" destOrd="0" presId="urn:microsoft.com/office/officeart/2005/8/layout/list1"/>
    <dgm:cxn modelId="{E08EF20E-EF5C-4A8E-BC59-73A9F2D5EBC8}" srcId="{4687BAB8-91FB-465D-B29D-0DF715B8969B}" destId="{9E61B35E-59C5-424F-979A-5643DA803ABE}" srcOrd="2" destOrd="0" parTransId="{9BCF50B2-9318-441E-9732-4EC766FB2B85}" sibTransId="{243FAA47-E541-4A4E-9A78-14F35BC8C6BC}"/>
    <dgm:cxn modelId="{E498BA2A-CAFA-4A41-9A2F-15F1CF349BD2}" srcId="{56DED496-2CA0-4BE8-8A2A-6D4DF8441037}" destId="{05E9B75C-6ECC-41DC-9388-19EAAEA2007C}" srcOrd="0" destOrd="0" parTransId="{84EBE0FF-C3DA-4E0A-A320-4612068FF232}" sibTransId="{E73C4A8E-28E6-4384-A121-0165E26FA544}"/>
    <dgm:cxn modelId="{7972CF2A-17D2-43CF-B268-2A12CF07BA35}" type="presOf" srcId="{62884887-E499-4301-89A1-3F2BD4FA34C6}" destId="{3E9DAA13-0AD3-4ABA-AF2D-2875BE162636}" srcOrd="0" destOrd="0" presId="urn:microsoft.com/office/officeart/2005/8/layout/list1"/>
    <dgm:cxn modelId="{4531722C-6A19-4280-9970-C8F7AF7154DE}" type="presOf" srcId="{56DED496-2CA0-4BE8-8A2A-6D4DF8441037}" destId="{88FF0087-B890-409C-923F-0FEB8586695D}" srcOrd="1" destOrd="0" presId="urn:microsoft.com/office/officeart/2005/8/layout/list1"/>
    <dgm:cxn modelId="{EF7C663B-1FDF-4505-9DB2-7C9B6EB49964}" type="presOf" srcId="{62884887-E499-4301-89A1-3F2BD4FA34C6}" destId="{588C188C-F751-4483-8CBF-C074CA48AA3E}" srcOrd="1" destOrd="0" presId="urn:microsoft.com/office/officeart/2005/8/layout/list1"/>
    <dgm:cxn modelId="{833F6D3B-31DA-493B-95A2-66D1A9C82FA4}" type="presOf" srcId="{C7FAB22A-9A46-4FB2-AB5B-FCA400C5ECF4}" destId="{3565D734-C879-4E02-AB70-B0E305533819}" srcOrd="0" destOrd="0" presId="urn:microsoft.com/office/officeart/2005/8/layout/list1"/>
    <dgm:cxn modelId="{CF25924C-75D1-4350-92D7-EB098296E4A9}" type="presOf" srcId="{9E61B35E-59C5-424F-979A-5643DA803ABE}" destId="{BDC5CB05-EE2D-48A4-B776-36DE9DE326AF}" srcOrd="0" destOrd="0" presId="urn:microsoft.com/office/officeart/2005/8/layout/list1"/>
    <dgm:cxn modelId="{9A16B654-7165-457E-9F05-C167CE6445D5}" srcId="{56DED496-2CA0-4BE8-8A2A-6D4DF8441037}" destId="{0E62A627-2CF2-4756-8B69-4F37C007A718}" srcOrd="1" destOrd="0" parTransId="{96C7C194-3FBF-4994-BE24-9CA40BAC2BD6}" sibTransId="{122AE5F9-3E26-4C5A-BF8A-786B51A6894B}"/>
    <dgm:cxn modelId="{1FD69D79-6B03-44F4-86F7-744B5CC869C3}" srcId="{62884887-E499-4301-89A1-3F2BD4FA34C6}" destId="{C7FAB22A-9A46-4FB2-AB5B-FCA400C5ECF4}" srcOrd="0" destOrd="0" parTransId="{E8B5FEBA-00AD-46F7-83D3-81628070C23B}" sibTransId="{30B7B0B5-B5DD-483B-B30A-8BC321A4F0EF}"/>
    <dgm:cxn modelId="{FBE8717A-5506-43CC-B190-E3577DC31860}" type="presOf" srcId="{62355F7D-D19F-4834-8EDB-2F56A2177952}" destId="{3565D734-C879-4E02-AB70-B0E305533819}" srcOrd="0" destOrd="1" presId="urn:microsoft.com/office/officeart/2005/8/layout/list1"/>
    <dgm:cxn modelId="{9DA4E28D-22A0-4D87-A6D2-CE7541D294CF}" srcId="{4687BAB8-91FB-465D-B29D-0DF715B8969B}" destId="{56DED496-2CA0-4BE8-8A2A-6D4DF8441037}" srcOrd="0" destOrd="0" parTransId="{8F8EE72D-380F-470B-806F-0D5F1B4CE627}" sibTransId="{66D3E919-4B85-4066-A587-FFB375397832}"/>
    <dgm:cxn modelId="{A6DB7A90-F19D-4F7E-81D9-9213499955BE}" type="presOf" srcId="{9E61B35E-59C5-424F-979A-5643DA803ABE}" destId="{9E750E30-C37A-4819-A0A0-29E395661431}" srcOrd="1" destOrd="0" presId="urn:microsoft.com/office/officeart/2005/8/layout/list1"/>
    <dgm:cxn modelId="{3F58B890-9D3B-4774-84C3-C69C61FD085B}" type="presOf" srcId="{56DED496-2CA0-4BE8-8A2A-6D4DF8441037}" destId="{3B7CB137-A0D6-43E5-9505-FAEA8D36E869}" srcOrd="0" destOrd="0" presId="urn:microsoft.com/office/officeart/2005/8/layout/list1"/>
    <dgm:cxn modelId="{5DB0FB9E-15A3-45AA-9255-E38B710E2E1F}" type="presOf" srcId="{0E62A627-2CF2-4756-8B69-4F37C007A718}" destId="{720DE5BA-3341-400D-BC72-AD26C02F6E34}" srcOrd="0" destOrd="1" presId="urn:microsoft.com/office/officeart/2005/8/layout/list1"/>
    <dgm:cxn modelId="{79C6B9A0-02D9-43C3-A9AA-1F51424E3E04}" srcId="{62884887-E499-4301-89A1-3F2BD4FA34C6}" destId="{62355F7D-D19F-4834-8EDB-2F56A2177952}" srcOrd="1" destOrd="0" parTransId="{391AD45D-161B-4D36-9473-112052A4772B}" sibTransId="{3A5B13C3-0906-4F34-8858-EDFD1A50B103}"/>
    <dgm:cxn modelId="{EA14E5A2-6301-4F3D-9FC2-8314DB0362C2}" srcId="{9E61B35E-59C5-424F-979A-5643DA803ABE}" destId="{E36B9182-D370-470A-9ACD-928E619F32C3}" srcOrd="0" destOrd="0" parTransId="{B076750A-8E2C-4C99-A505-38A94BBD8DE9}" sibTransId="{5982CA2A-1B55-43FD-8CA2-7769D364A17B}"/>
    <dgm:cxn modelId="{5A927EAD-B30E-495C-B1E1-C6F42376CE82}" type="presOf" srcId="{4687BAB8-91FB-465D-B29D-0DF715B8969B}" destId="{AF9900B1-E7E0-4417-8BF2-3F39209B6622}" srcOrd="0" destOrd="0" presId="urn:microsoft.com/office/officeart/2005/8/layout/list1"/>
    <dgm:cxn modelId="{1ABB20F3-9254-4E95-BE15-BD6198F81005}" srcId="{4687BAB8-91FB-465D-B29D-0DF715B8969B}" destId="{62884887-E499-4301-89A1-3F2BD4FA34C6}" srcOrd="1" destOrd="0" parTransId="{096BDCE2-8AA6-44AD-935B-946EA325D06E}" sibTransId="{07210EB5-289E-420D-A8E5-120D6BDC9790}"/>
    <dgm:cxn modelId="{F66B9BF8-7C8D-4D52-9D04-35ED41B86E85}" type="presParOf" srcId="{AF9900B1-E7E0-4417-8BF2-3F39209B6622}" destId="{CC1A1F46-D4C4-4EC7-B3FA-FCC91B105EB1}" srcOrd="0" destOrd="0" presId="urn:microsoft.com/office/officeart/2005/8/layout/list1"/>
    <dgm:cxn modelId="{3524639F-E0E4-4984-BDE0-77907808D91B}" type="presParOf" srcId="{CC1A1F46-D4C4-4EC7-B3FA-FCC91B105EB1}" destId="{3B7CB137-A0D6-43E5-9505-FAEA8D36E869}" srcOrd="0" destOrd="0" presId="urn:microsoft.com/office/officeart/2005/8/layout/list1"/>
    <dgm:cxn modelId="{BE8E2081-9A45-420D-A009-B22B6C01DC03}" type="presParOf" srcId="{CC1A1F46-D4C4-4EC7-B3FA-FCC91B105EB1}" destId="{88FF0087-B890-409C-923F-0FEB8586695D}" srcOrd="1" destOrd="0" presId="urn:microsoft.com/office/officeart/2005/8/layout/list1"/>
    <dgm:cxn modelId="{C078F48F-6C72-4279-8986-797DFD3265E0}" type="presParOf" srcId="{AF9900B1-E7E0-4417-8BF2-3F39209B6622}" destId="{61F4362B-9CB7-473F-B828-F0E64C19B756}" srcOrd="1" destOrd="0" presId="urn:microsoft.com/office/officeart/2005/8/layout/list1"/>
    <dgm:cxn modelId="{3FDF47AF-19D6-47FF-9C28-9386A6B12DEA}" type="presParOf" srcId="{AF9900B1-E7E0-4417-8BF2-3F39209B6622}" destId="{720DE5BA-3341-400D-BC72-AD26C02F6E34}" srcOrd="2" destOrd="0" presId="urn:microsoft.com/office/officeart/2005/8/layout/list1"/>
    <dgm:cxn modelId="{CD2355A9-A802-4FA0-93E0-92D7B66D6990}" type="presParOf" srcId="{AF9900B1-E7E0-4417-8BF2-3F39209B6622}" destId="{D1EACD49-EB96-4F85-A77C-3248284D543E}" srcOrd="3" destOrd="0" presId="urn:microsoft.com/office/officeart/2005/8/layout/list1"/>
    <dgm:cxn modelId="{E7C997B9-D908-44E1-9100-CE55607B1428}" type="presParOf" srcId="{AF9900B1-E7E0-4417-8BF2-3F39209B6622}" destId="{B1AF57C7-6E1C-4F8F-9F1B-A7D0507655BC}" srcOrd="4" destOrd="0" presId="urn:microsoft.com/office/officeart/2005/8/layout/list1"/>
    <dgm:cxn modelId="{07E735E9-7BA5-4E77-B0FF-1F4C97A5A808}" type="presParOf" srcId="{B1AF57C7-6E1C-4F8F-9F1B-A7D0507655BC}" destId="{3E9DAA13-0AD3-4ABA-AF2D-2875BE162636}" srcOrd="0" destOrd="0" presId="urn:microsoft.com/office/officeart/2005/8/layout/list1"/>
    <dgm:cxn modelId="{E90F5A78-36FD-4695-BE7E-BD559B729C3D}" type="presParOf" srcId="{B1AF57C7-6E1C-4F8F-9F1B-A7D0507655BC}" destId="{588C188C-F751-4483-8CBF-C074CA48AA3E}" srcOrd="1" destOrd="0" presId="urn:microsoft.com/office/officeart/2005/8/layout/list1"/>
    <dgm:cxn modelId="{C9B6E970-F1D8-4D83-9DDD-95CF9527AE7F}" type="presParOf" srcId="{AF9900B1-E7E0-4417-8BF2-3F39209B6622}" destId="{B527EC9A-B026-4366-9A83-0B9944446F9E}" srcOrd="5" destOrd="0" presId="urn:microsoft.com/office/officeart/2005/8/layout/list1"/>
    <dgm:cxn modelId="{E8DD38F5-9699-4153-BBCF-9B84B291FA27}" type="presParOf" srcId="{AF9900B1-E7E0-4417-8BF2-3F39209B6622}" destId="{3565D734-C879-4E02-AB70-B0E305533819}" srcOrd="6" destOrd="0" presId="urn:microsoft.com/office/officeart/2005/8/layout/list1"/>
    <dgm:cxn modelId="{0C99A88D-DEE0-4E07-A636-A540FDAB7C07}" type="presParOf" srcId="{AF9900B1-E7E0-4417-8BF2-3F39209B6622}" destId="{639A9A4A-A35C-406E-B64E-5F96710A8D98}" srcOrd="7" destOrd="0" presId="urn:microsoft.com/office/officeart/2005/8/layout/list1"/>
    <dgm:cxn modelId="{1D620D67-68ED-4F39-A5ED-4661F04FC463}" type="presParOf" srcId="{AF9900B1-E7E0-4417-8BF2-3F39209B6622}" destId="{C35087DA-0905-4B99-87C8-0B98DE47DA6E}" srcOrd="8" destOrd="0" presId="urn:microsoft.com/office/officeart/2005/8/layout/list1"/>
    <dgm:cxn modelId="{DB2726B9-EE15-461B-A851-275E5828145E}" type="presParOf" srcId="{C35087DA-0905-4B99-87C8-0B98DE47DA6E}" destId="{BDC5CB05-EE2D-48A4-B776-36DE9DE326AF}" srcOrd="0" destOrd="0" presId="urn:microsoft.com/office/officeart/2005/8/layout/list1"/>
    <dgm:cxn modelId="{410DC9F2-B0F9-47F7-BD61-4F2C2F713BB4}" type="presParOf" srcId="{C35087DA-0905-4B99-87C8-0B98DE47DA6E}" destId="{9E750E30-C37A-4819-A0A0-29E395661431}" srcOrd="1" destOrd="0" presId="urn:microsoft.com/office/officeart/2005/8/layout/list1"/>
    <dgm:cxn modelId="{2A7C180C-6F88-4337-9468-C1CFFAD2C21E}" type="presParOf" srcId="{AF9900B1-E7E0-4417-8BF2-3F39209B6622}" destId="{7DDB859A-210A-417E-990E-C275ED1DEEB3}" srcOrd="9" destOrd="0" presId="urn:microsoft.com/office/officeart/2005/8/layout/list1"/>
    <dgm:cxn modelId="{5093B48B-9BFD-4431-B1E1-8D35F9EC11B8}" type="presParOf" srcId="{AF9900B1-E7E0-4417-8BF2-3F39209B6622}" destId="{5EE29ED3-756B-480B-ACF8-8B8F82446FC7}" srcOrd="10"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30C2CD9C-F69C-4535-B460-1CF37187FF90}" type="doc">
      <dgm:prSet loTypeId="urn:microsoft.com/office/officeart/2005/8/layout/list1" loCatId="list" qsTypeId="urn:microsoft.com/office/officeart/2005/8/quickstyle/simple1" qsCatId="simple" csTypeId="urn:microsoft.com/office/officeart/2005/8/colors/accent1_2" csCatId="accent1"/>
      <dgm:spPr/>
      <dgm:t>
        <a:bodyPr/>
        <a:lstStyle/>
        <a:p>
          <a:endParaRPr lang="en-US"/>
        </a:p>
      </dgm:t>
    </dgm:pt>
    <dgm:pt modelId="{9F8023EB-2A1D-47E0-9A1C-AB145AD1606A}">
      <dgm:prSet/>
      <dgm:spPr/>
      <dgm:t>
        <a:bodyPr/>
        <a:lstStyle/>
        <a:p>
          <a:r>
            <a:rPr lang="en-US"/>
            <a:t>Internalized racism </a:t>
          </a:r>
        </a:p>
      </dgm:t>
    </dgm:pt>
    <dgm:pt modelId="{62DB3FF1-ABFF-4FF6-AB4C-BD5CC293DA44}" type="parTrans" cxnId="{6E3347E0-F383-4B10-9287-DAB64428314D}">
      <dgm:prSet/>
      <dgm:spPr/>
      <dgm:t>
        <a:bodyPr/>
        <a:lstStyle/>
        <a:p>
          <a:endParaRPr lang="en-US"/>
        </a:p>
      </dgm:t>
    </dgm:pt>
    <dgm:pt modelId="{ACAE5BDB-5715-4C9F-AE2E-A9592C39898B}" type="sibTrans" cxnId="{6E3347E0-F383-4B10-9287-DAB64428314D}">
      <dgm:prSet/>
      <dgm:spPr/>
      <dgm:t>
        <a:bodyPr/>
        <a:lstStyle/>
        <a:p>
          <a:endParaRPr lang="en-US"/>
        </a:p>
      </dgm:t>
    </dgm:pt>
    <dgm:pt modelId="{3F261210-A140-4D3E-9872-DF57A5D79B49}">
      <dgm:prSet/>
      <dgm:spPr/>
      <dgm:t>
        <a:bodyPr/>
        <a:lstStyle/>
        <a:p>
          <a:r>
            <a:rPr lang="en-US"/>
            <a:t>Occurs when a racial group oppressed by racism supports the supremacy and dominance of the dominant group by maintaining or participating in the set of attitudes, behaviors, social structures, and ideologies that uphold the dominant group’s power </a:t>
          </a:r>
        </a:p>
      </dgm:t>
    </dgm:pt>
    <dgm:pt modelId="{CBCF5E79-BEE0-4F6F-A41A-5DCB4D56B8D3}" type="parTrans" cxnId="{AD6AE4DA-BC95-458E-B4F8-2139F8CB34BE}">
      <dgm:prSet/>
      <dgm:spPr/>
      <dgm:t>
        <a:bodyPr/>
        <a:lstStyle/>
        <a:p>
          <a:endParaRPr lang="en-US"/>
        </a:p>
      </dgm:t>
    </dgm:pt>
    <dgm:pt modelId="{5F5C404C-4B62-4865-95CD-1A074AB0A8CF}" type="sibTrans" cxnId="{AD6AE4DA-BC95-458E-B4F8-2139F8CB34BE}">
      <dgm:prSet/>
      <dgm:spPr/>
      <dgm:t>
        <a:bodyPr/>
        <a:lstStyle/>
        <a:p>
          <a:endParaRPr lang="en-US"/>
        </a:p>
      </dgm:t>
    </dgm:pt>
    <dgm:pt modelId="{0E2BAEE1-FC25-4900-BB9D-336306DA7E6D}">
      <dgm:prSet/>
      <dgm:spPr/>
      <dgm:t>
        <a:bodyPr/>
        <a:lstStyle/>
        <a:p>
          <a:r>
            <a:rPr lang="en-US"/>
            <a:t>Ex: A person of color making a racist joke to make white peers feel comfortable; Group believing that their status in life is based on being born into their racial group and that they cannot or should not expect better</a:t>
          </a:r>
        </a:p>
      </dgm:t>
    </dgm:pt>
    <dgm:pt modelId="{0A4A7E96-2E4A-4645-A61C-E863EDFC0C8B}" type="parTrans" cxnId="{88EE9A19-CB3C-4F7A-85D4-1D4B000F4C8C}">
      <dgm:prSet/>
      <dgm:spPr/>
      <dgm:t>
        <a:bodyPr/>
        <a:lstStyle/>
        <a:p>
          <a:endParaRPr lang="en-US"/>
        </a:p>
      </dgm:t>
    </dgm:pt>
    <dgm:pt modelId="{3CC4B4E2-B6F6-4E5C-A2FF-272FB5276CBA}" type="sibTrans" cxnId="{88EE9A19-CB3C-4F7A-85D4-1D4B000F4C8C}">
      <dgm:prSet/>
      <dgm:spPr/>
      <dgm:t>
        <a:bodyPr/>
        <a:lstStyle/>
        <a:p>
          <a:endParaRPr lang="en-US"/>
        </a:p>
      </dgm:t>
    </dgm:pt>
    <dgm:pt modelId="{25890359-6D81-4F13-9872-E0FEF6C4195F}">
      <dgm:prSet/>
      <dgm:spPr/>
      <dgm:t>
        <a:bodyPr/>
        <a:lstStyle/>
        <a:p>
          <a:r>
            <a:rPr lang="en-US"/>
            <a:t>Institutional</a:t>
          </a:r>
        </a:p>
      </dgm:t>
    </dgm:pt>
    <dgm:pt modelId="{4FD008AE-6626-4B6E-8CD5-F314F0803319}" type="parTrans" cxnId="{5F405BDE-CB15-456B-B95A-E96B7C5EB7E1}">
      <dgm:prSet/>
      <dgm:spPr/>
      <dgm:t>
        <a:bodyPr/>
        <a:lstStyle/>
        <a:p>
          <a:endParaRPr lang="en-US"/>
        </a:p>
      </dgm:t>
    </dgm:pt>
    <dgm:pt modelId="{0CCFBB32-ACDE-44D6-9A25-A14F761BED84}" type="sibTrans" cxnId="{5F405BDE-CB15-456B-B95A-E96B7C5EB7E1}">
      <dgm:prSet/>
      <dgm:spPr/>
      <dgm:t>
        <a:bodyPr/>
        <a:lstStyle/>
        <a:p>
          <a:endParaRPr lang="en-US"/>
        </a:p>
      </dgm:t>
    </dgm:pt>
    <dgm:pt modelId="{CFA298A3-5DDE-494A-9CDC-82908BB38794}">
      <dgm:prSet/>
      <dgm:spPr/>
      <dgm:t>
        <a:bodyPr/>
        <a:lstStyle/>
        <a:p>
          <a:r>
            <a:rPr lang="en-US"/>
            <a:t>Also called systemic racism</a:t>
          </a:r>
        </a:p>
      </dgm:t>
    </dgm:pt>
    <dgm:pt modelId="{4B3ACE0F-6172-4C05-A509-027904202E7D}" type="parTrans" cxnId="{DA421E9E-D3FC-4F8D-BE40-11F386B95833}">
      <dgm:prSet/>
      <dgm:spPr/>
      <dgm:t>
        <a:bodyPr/>
        <a:lstStyle/>
        <a:p>
          <a:endParaRPr lang="en-US"/>
        </a:p>
      </dgm:t>
    </dgm:pt>
    <dgm:pt modelId="{BD714C77-6979-403D-BE4A-2596ABB70170}" type="sibTrans" cxnId="{DA421E9E-D3FC-4F8D-BE40-11F386B95833}">
      <dgm:prSet/>
      <dgm:spPr/>
      <dgm:t>
        <a:bodyPr/>
        <a:lstStyle/>
        <a:p>
          <a:endParaRPr lang="en-US"/>
        </a:p>
      </dgm:t>
    </dgm:pt>
    <dgm:pt modelId="{90697DE5-1255-46D7-83DE-C44532691A14}">
      <dgm:prSet/>
      <dgm:spPr/>
      <dgm:t>
        <a:bodyPr/>
        <a:lstStyle/>
        <a:p>
          <a:r>
            <a:rPr lang="en-US"/>
            <a:t>Influence how society functions for people based on race</a:t>
          </a:r>
        </a:p>
      </dgm:t>
    </dgm:pt>
    <dgm:pt modelId="{8DA69AE4-BCF6-4BEE-8DBE-C52813599F02}" type="parTrans" cxnId="{7FF071AA-4D29-45CC-ABB0-32D517695F2D}">
      <dgm:prSet/>
      <dgm:spPr/>
      <dgm:t>
        <a:bodyPr/>
        <a:lstStyle/>
        <a:p>
          <a:endParaRPr lang="en-US"/>
        </a:p>
      </dgm:t>
    </dgm:pt>
    <dgm:pt modelId="{9DF75CB0-E37A-4E9A-875F-F23546332F1C}" type="sibTrans" cxnId="{7FF071AA-4D29-45CC-ABB0-32D517695F2D}">
      <dgm:prSet/>
      <dgm:spPr/>
      <dgm:t>
        <a:bodyPr/>
        <a:lstStyle/>
        <a:p>
          <a:endParaRPr lang="en-US"/>
        </a:p>
      </dgm:t>
    </dgm:pt>
    <dgm:pt modelId="{F615ADAE-41F4-480B-8874-A43F186CB647}">
      <dgm:prSet/>
      <dgm:spPr/>
      <dgm:t>
        <a:bodyPr/>
        <a:lstStyle/>
        <a:p>
          <a:r>
            <a:rPr lang="en-US"/>
            <a:t>Result of present and historic policies and practices that, when carried out, create inequitable outcomes for different racial groups. </a:t>
          </a:r>
        </a:p>
      </dgm:t>
    </dgm:pt>
    <dgm:pt modelId="{7F1B94D0-55E2-4311-ABDE-43150ED226BA}" type="parTrans" cxnId="{94BC3B4F-3A7D-4B48-89AD-3B1E287B296C}">
      <dgm:prSet/>
      <dgm:spPr/>
      <dgm:t>
        <a:bodyPr/>
        <a:lstStyle/>
        <a:p>
          <a:endParaRPr lang="en-US"/>
        </a:p>
      </dgm:t>
    </dgm:pt>
    <dgm:pt modelId="{A85E0426-5A5C-44B9-9288-D53C359AE75A}" type="sibTrans" cxnId="{94BC3B4F-3A7D-4B48-89AD-3B1E287B296C}">
      <dgm:prSet/>
      <dgm:spPr/>
      <dgm:t>
        <a:bodyPr/>
        <a:lstStyle/>
        <a:p>
          <a:endParaRPr lang="en-US"/>
        </a:p>
      </dgm:t>
    </dgm:pt>
    <dgm:pt modelId="{29F3DA0D-2FD3-4056-ACC2-4471E70B2981}">
      <dgm:prSet/>
      <dgm:spPr/>
      <dgm:t>
        <a:bodyPr/>
        <a:lstStyle/>
        <a:p>
          <a:r>
            <a:rPr lang="en-US"/>
            <a:t>Policies and practices may not mention certain racial groups, but provide advantages for white groups and disproportionately impact non-white group negatively</a:t>
          </a:r>
        </a:p>
      </dgm:t>
    </dgm:pt>
    <dgm:pt modelId="{A34F3A4F-72CB-49A7-92F8-DA51E3C0FCEB}" type="parTrans" cxnId="{453FF283-C299-4032-977E-286C0CFE51C9}">
      <dgm:prSet/>
      <dgm:spPr/>
      <dgm:t>
        <a:bodyPr/>
        <a:lstStyle/>
        <a:p>
          <a:endParaRPr lang="en-US"/>
        </a:p>
      </dgm:t>
    </dgm:pt>
    <dgm:pt modelId="{8D47A068-950B-4A06-8EB2-938FE4A860A2}" type="sibTrans" cxnId="{453FF283-C299-4032-977E-286C0CFE51C9}">
      <dgm:prSet/>
      <dgm:spPr/>
      <dgm:t>
        <a:bodyPr/>
        <a:lstStyle/>
        <a:p>
          <a:endParaRPr lang="en-US"/>
        </a:p>
      </dgm:t>
    </dgm:pt>
    <dgm:pt modelId="{1A3A6BAB-1F5A-46F8-92B9-DF8F71ACDB2B}">
      <dgm:prSet/>
      <dgm:spPr/>
      <dgm:t>
        <a:bodyPr/>
        <a:lstStyle/>
        <a:p>
          <a:r>
            <a:rPr lang="en-US"/>
            <a:t>Ex: Hazardous waste sites located in communities where the majority of residents are people of color; Moving or closing polling places in predominately Black communities </a:t>
          </a:r>
        </a:p>
      </dgm:t>
    </dgm:pt>
    <dgm:pt modelId="{4E053289-E0BC-46D4-A3EC-1F8589006C33}" type="parTrans" cxnId="{2266C549-49F7-4721-A385-4A0D29D21D5B}">
      <dgm:prSet/>
      <dgm:spPr/>
      <dgm:t>
        <a:bodyPr/>
        <a:lstStyle/>
        <a:p>
          <a:endParaRPr lang="en-US"/>
        </a:p>
      </dgm:t>
    </dgm:pt>
    <dgm:pt modelId="{E7A2FF0E-9A81-4CFC-A34E-2C2CFFA33205}" type="sibTrans" cxnId="{2266C549-49F7-4721-A385-4A0D29D21D5B}">
      <dgm:prSet/>
      <dgm:spPr/>
      <dgm:t>
        <a:bodyPr/>
        <a:lstStyle/>
        <a:p>
          <a:endParaRPr lang="en-US"/>
        </a:p>
      </dgm:t>
    </dgm:pt>
    <dgm:pt modelId="{070BDD3C-3F06-49E4-84EC-94121B31F6B6}" type="pres">
      <dgm:prSet presAssocID="{30C2CD9C-F69C-4535-B460-1CF37187FF90}" presName="linear" presStyleCnt="0">
        <dgm:presLayoutVars>
          <dgm:dir/>
          <dgm:animLvl val="lvl"/>
          <dgm:resizeHandles val="exact"/>
        </dgm:presLayoutVars>
      </dgm:prSet>
      <dgm:spPr/>
    </dgm:pt>
    <dgm:pt modelId="{523AED9E-967E-4201-B506-41730D8512C4}" type="pres">
      <dgm:prSet presAssocID="{9F8023EB-2A1D-47E0-9A1C-AB145AD1606A}" presName="parentLin" presStyleCnt="0"/>
      <dgm:spPr/>
    </dgm:pt>
    <dgm:pt modelId="{1B8617E5-1971-4F99-8D18-BE4DA485D690}" type="pres">
      <dgm:prSet presAssocID="{9F8023EB-2A1D-47E0-9A1C-AB145AD1606A}" presName="parentLeftMargin" presStyleLbl="node1" presStyleIdx="0" presStyleCnt="2"/>
      <dgm:spPr/>
    </dgm:pt>
    <dgm:pt modelId="{64496119-1D5D-4C18-A0C7-2AEB5715EFA0}" type="pres">
      <dgm:prSet presAssocID="{9F8023EB-2A1D-47E0-9A1C-AB145AD1606A}" presName="parentText" presStyleLbl="node1" presStyleIdx="0" presStyleCnt="2">
        <dgm:presLayoutVars>
          <dgm:chMax val="0"/>
          <dgm:bulletEnabled val="1"/>
        </dgm:presLayoutVars>
      </dgm:prSet>
      <dgm:spPr/>
    </dgm:pt>
    <dgm:pt modelId="{8375B824-48FB-4B52-B778-60AFA63405DC}" type="pres">
      <dgm:prSet presAssocID="{9F8023EB-2A1D-47E0-9A1C-AB145AD1606A}" presName="negativeSpace" presStyleCnt="0"/>
      <dgm:spPr/>
    </dgm:pt>
    <dgm:pt modelId="{7F086C79-0751-4218-B6DE-69F65C430569}" type="pres">
      <dgm:prSet presAssocID="{9F8023EB-2A1D-47E0-9A1C-AB145AD1606A}" presName="childText" presStyleLbl="conFgAcc1" presStyleIdx="0" presStyleCnt="2">
        <dgm:presLayoutVars>
          <dgm:bulletEnabled val="1"/>
        </dgm:presLayoutVars>
      </dgm:prSet>
      <dgm:spPr/>
    </dgm:pt>
    <dgm:pt modelId="{E4A7414E-93EE-4F19-842C-AD99F21369A1}" type="pres">
      <dgm:prSet presAssocID="{ACAE5BDB-5715-4C9F-AE2E-A9592C39898B}" presName="spaceBetweenRectangles" presStyleCnt="0"/>
      <dgm:spPr/>
    </dgm:pt>
    <dgm:pt modelId="{0725F6BA-864F-4F20-AEFE-DC2E041B3E95}" type="pres">
      <dgm:prSet presAssocID="{25890359-6D81-4F13-9872-E0FEF6C4195F}" presName="parentLin" presStyleCnt="0"/>
      <dgm:spPr/>
    </dgm:pt>
    <dgm:pt modelId="{93015AB5-DFCF-40C3-A3AF-01CA4FD27A9F}" type="pres">
      <dgm:prSet presAssocID="{25890359-6D81-4F13-9872-E0FEF6C4195F}" presName="parentLeftMargin" presStyleLbl="node1" presStyleIdx="0" presStyleCnt="2"/>
      <dgm:spPr/>
    </dgm:pt>
    <dgm:pt modelId="{044F09B7-1437-48B3-A613-67B672F24342}" type="pres">
      <dgm:prSet presAssocID="{25890359-6D81-4F13-9872-E0FEF6C4195F}" presName="parentText" presStyleLbl="node1" presStyleIdx="1" presStyleCnt="2">
        <dgm:presLayoutVars>
          <dgm:chMax val="0"/>
          <dgm:bulletEnabled val="1"/>
        </dgm:presLayoutVars>
      </dgm:prSet>
      <dgm:spPr/>
    </dgm:pt>
    <dgm:pt modelId="{48AC573E-AC6C-4044-B186-83937C8E79DB}" type="pres">
      <dgm:prSet presAssocID="{25890359-6D81-4F13-9872-E0FEF6C4195F}" presName="negativeSpace" presStyleCnt="0"/>
      <dgm:spPr/>
    </dgm:pt>
    <dgm:pt modelId="{C4DD579A-659E-491E-8CA4-81A26982F4F6}" type="pres">
      <dgm:prSet presAssocID="{25890359-6D81-4F13-9872-E0FEF6C4195F}" presName="childText" presStyleLbl="conFgAcc1" presStyleIdx="1" presStyleCnt="2">
        <dgm:presLayoutVars>
          <dgm:bulletEnabled val="1"/>
        </dgm:presLayoutVars>
      </dgm:prSet>
      <dgm:spPr/>
    </dgm:pt>
  </dgm:ptLst>
  <dgm:cxnLst>
    <dgm:cxn modelId="{88EE9A19-CB3C-4F7A-85D4-1D4B000F4C8C}" srcId="{9F8023EB-2A1D-47E0-9A1C-AB145AD1606A}" destId="{0E2BAEE1-FC25-4900-BB9D-336306DA7E6D}" srcOrd="1" destOrd="0" parTransId="{0A4A7E96-2E4A-4645-A61C-E863EDFC0C8B}" sibTransId="{3CC4B4E2-B6F6-4E5C-A2FF-272FB5276CBA}"/>
    <dgm:cxn modelId="{BDF4B91D-91B9-4482-8CEE-76FC2D9599A3}" type="presOf" srcId="{F615ADAE-41F4-480B-8874-A43F186CB647}" destId="{C4DD579A-659E-491E-8CA4-81A26982F4F6}" srcOrd="0" destOrd="2" presId="urn:microsoft.com/office/officeart/2005/8/layout/list1"/>
    <dgm:cxn modelId="{7CF8C928-282E-4E9B-AE00-44C4636D20D1}" type="presOf" srcId="{90697DE5-1255-46D7-83DE-C44532691A14}" destId="{C4DD579A-659E-491E-8CA4-81A26982F4F6}" srcOrd="0" destOrd="1" presId="urn:microsoft.com/office/officeart/2005/8/layout/list1"/>
    <dgm:cxn modelId="{BC60E42D-04D9-4DC5-9C65-54578B6D18AA}" type="presOf" srcId="{25890359-6D81-4F13-9872-E0FEF6C4195F}" destId="{044F09B7-1437-48B3-A613-67B672F24342}" srcOrd="1" destOrd="0" presId="urn:microsoft.com/office/officeart/2005/8/layout/list1"/>
    <dgm:cxn modelId="{731B483C-69AF-4902-9EB6-E54C29CE652F}" type="presOf" srcId="{9F8023EB-2A1D-47E0-9A1C-AB145AD1606A}" destId="{64496119-1D5D-4C18-A0C7-2AEB5715EFA0}" srcOrd="1" destOrd="0" presId="urn:microsoft.com/office/officeart/2005/8/layout/list1"/>
    <dgm:cxn modelId="{2266C549-49F7-4721-A385-4A0D29D21D5B}" srcId="{25890359-6D81-4F13-9872-E0FEF6C4195F}" destId="{1A3A6BAB-1F5A-46F8-92B9-DF8F71ACDB2B}" srcOrd="4" destOrd="0" parTransId="{4E053289-E0BC-46D4-A3EC-1F8589006C33}" sibTransId="{E7A2FF0E-9A81-4CFC-A34E-2C2CFFA33205}"/>
    <dgm:cxn modelId="{94BC3B4F-3A7D-4B48-89AD-3B1E287B296C}" srcId="{25890359-6D81-4F13-9872-E0FEF6C4195F}" destId="{F615ADAE-41F4-480B-8874-A43F186CB647}" srcOrd="2" destOrd="0" parTransId="{7F1B94D0-55E2-4311-ABDE-43150ED226BA}" sibTransId="{A85E0426-5A5C-44B9-9288-D53C359AE75A}"/>
    <dgm:cxn modelId="{7C8DB881-9031-4575-8F2F-8F41C79BE0E4}" type="presOf" srcId="{1A3A6BAB-1F5A-46F8-92B9-DF8F71ACDB2B}" destId="{C4DD579A-659E-491E-8CA4-81A26982F4F6}" srcOrd="0" destOrd="4" presId="urn:microsoft.com/office/officeart/2005/8/layout/list1"/>
    <dgm:cxn modelId="{453FF283-C299-4032-977E-286C0CFE51C9}" srcId="{25890359-6D81-4F13-9872-E0FEF6C4195F}" destId="{29F3DA0D-2FD3-4056-ACC2-4471E70B2981}" srcOrd="3" destOrd="0" parTransId="{A34F3A4F-72CB-49A7-92F8-DA51E3C0FCEB}" sibTransId="{8D47A068-950B-4A06-8EB2-938FE4A860A2}"/>
    <dgm:cxn modelId="{4BCDAD87-6AE7-4E78-99AF-783B8C025077}" type="presOf" srcId="{29F3DA0D-2FD3-4056-ACC2-4471E70B2981}" destId="{C4DD579A-659E-491E-8CA4-81A26982F4F6}" srcOrd="0" destOrd="3" presId="urn:microsoft.com/office/officeart/2005/8/layout/list1"/>
    <dgm:cxn modelId="{DA421E9E-D3FC-4F8D-BE40-11F386B95833}" srcId="{25890359-6D81-4F13-9872-E0FEF6C4195F}" destId="{CFA298A3-5DDE-494A-9CDC-82908BB38794}" srcOrd="0" destOrd="0" parTransId="{4B3ACE0F-6172-4C05-A509-027904202E7D}" sibTransId="{BD714C77-6979-403D-BE4A-2596ABB70170}"/>
    <dgm:cxn modelId="{7FF071AA-4D29-45CC-ABB0-32D517695F2D}" srcId="{25890359-6D81-4F13-9872-E0FEF6C4195F}" destId="{90697DE5-1255-46D7-83DE-C44532691A14}" srcOrd="1" destOrd="0" parTransId="{8DA69AE4-BCF6-4BEE-8DBE-C52813599F02}" sibTransId="{9DF75CB0-E37A-4E9A-875F-F23546332F1C}"/>
    <dgm:cxn modelId="{26D618BE-EA2A-4B26-9E80-45CA93A61F6C}" type="presOf" srcId="{0E2BAEE1-FC25-4900-BB9D-336306DA7E6D}" destId="{7F086C79-0751-4218-B6DE-69F65C430569}" srcOrd="0" destOrd="1" presId="urn:microsoft.com/office/officeart/2005/8/layout/list1"/>
    <dgm:cxn modelId="{0AEF9EBE-58AB-49E1-A4B4-FF250DCD1C0B}" type="presOf" srcId="{25890359-6D81-4F13-9872-E0FEF6C4195F}" destId="{93015AB5-DFCF-40C3-A3AF-01CA4FD27A9F}" srcOrd="0" destOrd="0" presId="urn:microsoft.com/office/officeart/2005/8/layout/list1"/>
    <dgm:cxn modelId="{EF09DBBF-60A7-43DF-BD63-66C66DEA8AA1}" type="presOf" srcId="{CFA298A3-5DDE-494A-9CDC-82908BB38794}" destId="{C4DD579A-659E-491E-8CA4-81A26982F4F6}" srcOrd="0" destOrd="0" presId="urn:microsoft.com/office/officeart/2005/8/layout/list1"/>
    <dgm:cxn modelId="{AFCA1CCC-7AFE-4F33-A42B-0574AD549D08}" type="presOf" srcId="{30C2CD9C-F69C-4535-B460-1CF37187FF90}" destId="{070BDD3C-3F06-49E4-84EC-94121B31F6B6}" srcOrd="0" destOrd="0" presId="urn:microsoft.com/office/officeart/2005/8/layout/list1"/>
    <dgm:cxn modelId="{905126D5-2A17-4DD0-900C-63682610A44C}" type="presOf" srcId="{9F8023EB-2A1D-47E0-9A1C-AB145AD1606A}" destId="{1B8617E5-1971-4F99-8D18-BE4DA485D690}" srcOrd="0" destOrd="0" presId="urn:microsoft.com/office/officeart/2005/8/layout/list1"/>
    <dgm:cxn modelId="{AD6AE4DA-BC95-458E-B4F8-2139F8CB34BE}" srcId="{9F8023EB-2A1D-47E0-9A1C-AB145AD1606A}" destId="{3F261210-A140-4D3E-9872-DF57A5D79B49}" srcOrd="0" destOrd="0" parTransId="{CBCF5E79-BEE0-4F6F-A41A-5DCB4D56B8D3}" sibTransId="{5F5C404C-4B62-4865-95CD-1A074AB0A8CF}"/>
    <dgm:cxn modelId="{5F405BDE-CB15-456B-B95A-E96B7C5EB7E1}" srcId="{30C2CD9C-F69C-4535-B460-1CF37187FF90}" destId="{25890359-6D81-4F13-9872-E0FEF6C4195F}" srcOrd="1" destOrd="0" parTransId="{4FD008AE-6626-4B6E-8CD5-F314F0803319}" sibTransId="{0CCFBB32-ACDE-44D6-9A25-A14F761BED84}"/>
    <dgm:cxn modelId="{6E3347E0-F383-4B10-9287-DAB64428314D}" srcId="{30C2CD9C-F69C-4535-B460-1CF37187FF90}" destId="{9F8023EB-2A1D-47E0-9A1C-AB145AD1606A}" srcOrd="0" destOrd="0" parTransId="{62DB3FF1-ABFF-4FF6-AB4C-BD5CC293DA44}" sibTransId="{ACAE5BDB-5715-4C9F-AE2E-A9592C39898B}"/>
    <dgm:cxn modelId="{FCC6F2FE-1D95-4684-9ECD-FA6D2F17829F}" type="presOf" srcId="{3F261210-A140-4D3E-9872-DF57A5D79B49}" destId="{7F086C79-0751-4218-B6DE-69F65C430569}" srcOrd="0" destOrd="0" presId="urn:microsoft.com/office/officeart/2005/8/layout/list1"/>
    <dgm:cxn modelId="{582E94E1-2686-460C-8E73-9EE277A1B21B}" type="presParOf" srcId="{070BDD3C-3F06-49E4-84EC-94121B31F6B6}" destId="{523AED9E-967E-4201-B506-41730D8512C4}" srcOrd="0" destOrd="0" presId="urn:microsoft.com/office/officeart/2005/8/layout/list1"/>
    <dgm:cxn modelId="{97E152D1-B8F5-43EB-8A9C-3823B2729715}" type="presParOf" srcId="{523AED9E-967E-4201-B506-41730D8512C4}" destId="{1B8617E5-1971-4F99-8D18-BE4DA485D690}" srcOrd="0" destOrd="0" presId="urn:microsoft.com/office/officeart/2005/8/layout/list1"/>
    <dgm:cxn modelId="{FA308D32-4CF4-4EFA-A097-9FA96FC6236E}" type="presParOf" srcId="{523AED9E-967E-4201-B506-41730D8512C4}" destId="{64496119-1D5D-4C18-A0C7-2AEB5715EFA0}" srcOrd="1" destOrd="0" presId="urn:microsoft.com/office/officeart/2005/8/layout/list1"/>
    <dgm:cxn modelId="{23D3442E-AC1F-4689-A96D-B43B6D47E0C2}" type="presParOf" srcId="{070BDD3C-3F06-49E4-84EC-94121B31F6B6}" destId="{8375B824-48FB-4B52-B778-60AFA63405DC}" srcOrd="1" destOrd="0" presId="urn:microsoft.com/office/officeart/2005/8/layout/list1"/>
    <dgm:cxn modelId="{A60D6EBC-6B11-449D-ACDD-A026DF37CFFC}" type="presParOf" srcId="{070BDD3C-3F06-49E4-84EC-94121B31F6B6}" destId="{7F086C79-0751-4218-B6DE-69F65C430569}" srcOrd="2" destOrd="0" presId="urn:microsoft.com/office/officeart/2005/8/layout/list1"/>
    <dgm:cxn modelId="{BA2BD7AA-1D41-437A-8130-EB5CBEA2203E}" type="presParOf" srcId="{070BDD3C-3F06-49E4-84EC-94121B31F6B6}" destId="{E4A7414E-93EE-4F19-842C-AD99F21369A1}" srcOrd="3" destOrd="0" presId="urn:microsoft.com/office/officeart/2005/8/layout/list1"/>
    <dgm:cxn modelId="{8890AD3B-65BC-461E-82CF-7DFBBA40743C}" type="presParOf" srcId="{070BDD3C-3F06-49E4-84EC-94121B31F6B6}" destId="{0725F6BA-864F-4F20-AEFE-DC2E041B3E95}" srcOrd="4" destOrd="0" presId="urn:microsoft.com/office/officeart/2005/8/layout/list1"/>
    <dgm:cxn modelId="{12875163-4CB8-40B5-A590-C72518A143EC}" type="presParOf" srcId="{0725F6BA-864F-4F20-AEFE-DC2E041B3E95}" destId="{93015AB5-DFCF-40C3-A3AF-01CA4FD27A9F}" srcOrd="0" destOrd="0" presId="urn:microsoft.com/office/officeart/2005/8/layout/list1"/>
    <dgm:cxn modelId="{D20DF6A2-C2B1-4579-BAA2-9068AD650EB3}" type="presParOf" srcId="{0725F6BA-864F-4F20-AEFE-DC2E041B3E95}" destId="{044F09B7-1437-48B3-A613-67B672F24342}" srcOrd="1" destOrd="0" presId="urn:microsoft.com/office/officeart/2005/8/layout/list1"/>
    <dgm:cxn modelId="{767176B1-63CE-4438-A47F-9FF44FC4C2EC}" type="presParOf" srcId="{070BDD3C-3F06-49E4-84EC-94121B31F6B6}" destId="{48AC573E-AC6C-4044-B186-83937C8E79DB}" srcOrd="5" destOrd="0" presId="urn:microsoft.com/office/officeart/2005/8/layout/list1"/>
    <dgm:cxn modelId="{E611DF3F-ED0D-4F11-9AC9-1BBFA5405B8A}" type="presParOf" srcId="{070BDD3C-3F06-49E4-84EC-94121B31F6B6}" destId="{C4DD579A-659E-491E-8CA4-81A26982F4F6}" srcOrd="6"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CDEBAC38-0E38-45F1-B291-CE4033FDFF58}" type="doc">
      <dgm:prSet loTypeId="urn:microsoft.com/office/officeart/2005/8/layout/list1" loCatId="list" qsTypeId="urn:microsoft.com/office/officeart/2005/8/quickstyle/simple1" qsCatId="simple" csTypeId="urn:microsoft.com/office/officeart/2005/8/colors/accent1_2" csCatId="accent1"/>
      <dgm:spPr/>
      <dgm:t>
        <a:bodyPr/>
        <a:lstStyle/>
        <a:p>
          <a:endParaRPr lang="en-US"/>
        </a:p>
      </dgm:t>
    </dgm:pt>
    <dgm:pt modelId="{2045CE65-D00E-418B-A374-3B9D55434520}">
      <dgm:prSet/>
      <dgm:spPr/>
      <dgm:t>
        <a:bodyPr/>
        <a:lstStyle/>
        <a:p>
          <a:r>
            <a:rPr lang="en-US"/>
            <a:t>Structural</a:t>
          </a:r>
        </a:p>
      </dgm:t>
    </dgm:pt>
    <dgm:pt modelId="{80370729-B538-476A-951A-76BDED341082}" type="parTrans" cxnId="{9B8B7BB2-A051-48A0-AE00-632CA271FA3C}">
      <dgm:prSet/>
      <dgm:spPr/>
      <dgm:t>
        <a:bodyPr/>
        <a:lstStyle/>
        <a:p>
          <a:endParaRPr lang="en-US"/>
        </a:p>
      </dgm:t>
    </dgm:pt>
    <dgm:pt modelId="{79A9E3F7-A349-496C-891F-238A9D25AAD5}" type="sibTrans" cxnId="{9B8B7BB2-A051-48A0-AE00-632CA271FA3C}">
      <dgm:prSet/>
      <dgm:spPr/>
      <dgm:t>
        <a:bodyPr/>
        <a:lstStyle/>
        <a:p>
          <a:endParaRPr lang="en-US"/>
        </a:p>
      </dgm:t>
    </dgm:pt>
    <dgm:pt modelId="{5446CC19-C16E-4F20-8974-EF5B2CAFE74D}">
      <dgm:prSet/>
      <dgm:spPr/>
      <dgm:t>
        <a:bodyPr/>
        <a:lstStyle/>
        <a:p>
          <a:r>
            <a:rPr lang="en-US"/>
            <a:t>Society is structured to perpetuate the idea that non-white people are criminal, pathological, or broken </a:t>
          </a:r>
        </a:p>
      </dgm:t>
    </dgm:pt>
    <dgm:pt modelId="{8E893CEB-57AB-4DD2-83AC-DE070F910BAF}" type="parTrans" cxnId="{08F05F2F-B0AF-4D80-B67E-92A858FF12CB}">
      <dgm:prSet/>
      <dgm:spPr/>
      <dgm:t>
        <a:bodyPr/>
        <a:lstStyle/>
        <a:p>
          <a:endParaRPr lang="en-US"/>
        </a:p>
      </dgm:t>
    </dgm:pt>
    <dgm:pt modelId="{A5FB1E6B-FA13-494A-AA9D-CCDFC1EA62A2}" type="sibTrans" cxnId="{08F05F2F-B0AF-4D80-B67E-92A858FF12CB}">
      <dgm:prSet/>
      <dgm:spPr/>
      <dgm:t>
        <a:bodyPr/>
        <a:lstStyle/>
        <a:p>
          <a:endParaRPr lang="en-US"/>
        </a:p>
      </dgm:t>
    </dgm:pt>
    <dgm:pt modelId="{C4C7C255-38EE-4EF4-9EA3-AF07B05668E8}">
      <dgm:prSet/>
      <dgm:spPr/>
      <dgm:t>
        <a:bodyPr/>
        <a:lstStyle/>
        <a:p>
          <a:r>
            <a:rPr lang="en-US"/>
            <a:t>Recycles historic racist ideologies in new packaging</a:t>
          </a:r>
        </a:p>
      </dgm:t>
    </dgm:pt>
    <dgm:pt modelId="{84006411-8464-46BF-95C4-B3A56FF581A0}" type="parTrans" cxnId="{EE245380-41A6-4618-96D9-991F1D646293}">
      <dgm:prSet/>
      <dgm:spPr/>
      <dgm:t>
        <a:bodyPr/>
        <a:lstStyle/>
        <a:p>
          <a:endParaRPr lang="en-US"/>
        </a:p>
      </dgm:t>
    </dgm:pt>
    <dgm:pt modelId="{B06BFEC8-C93E-42F8-B6DF-CE553DFB9E18}" type="sibTrans" cxnId="{EE245380-41A6-4618-96D9-991F1D646293}">
      <dgm:prSet/>
      <dgm:spPr/>
      <dgm:t>
        <a:bodyPr/>
        <a:lstStyle/>
        <a:p>
          <a:endParaRPr lang="en-US"/>
        </a:p>
      </dgm:t>
    </dgm:pt>
    <dgm:pt modelId="{AD36CE06-B390-4E13-8151-329A5D3FD2D4}">
      <dgm:prSet/>
      <dgm:spPr/>
      <dgm:t>
        <a:bodyPr/>
        <a:lstStyle/>
        <a:p>
          <a:r>
            <a:rPr lang="en-US"/>
            <a:t>Ex: Portrayal of people of color as criminals, undesirable characters, or villinas in movies</a:t>
          </a:r>
        </a:p>
      </dgm:t>
    </dgm:pt>
    <dgm:pt modelId="{97EF5EC4-9A3F-43C4-86DD-A8D03550C6B7}" type="parTrans" cxnId="{9DA8B8AE-3E15-4D4F-9E78-39557595C5A1}">
      <dgm:prSet/>
      <dgm:spPr/>
      <dgm:t>
        <a:bodyPr/>
        <a:lstStyle/>
        <a:p>
          <a:endParaRPr lang="en-US"/>
        </a:p>
      </dgm:t>
    </dgm:pt>
    <dgm:pt modelId="{7ACE7CDC-D319-4554-861F-4048BF690118}" type="sibTrans" cxnId="{9DA8B8AE-3E15-4D4F-9E78-39557595C5A1}">
      <dgm:prSet/>
      <dgm:spPr/>
      <dgm:t>
        <a:bodyPr/>
        <a:lstStyle/>
        <a:p>
          <a:endParaRPr lang="en-US"/>
        </a:p>
      </dgm:t>
    </dgm:pt>
    <dgm:pt modelId="{1EF325C3-4D9D-4E33-A1AD-1E82EE59929C}">
      <dgm:prSet/>
      <dgm:spPr/>
      <dgm:t>
        <a:bodyPr/>
        <a:lstStyle/>
        <a:p>
          <a:r>
            <a:rPr lang="en-US"/>
            <a:t>Whiteness, heterosexuality, and maleness used as the “norm” for benchmarks in many areas of life, including medicine, education, religion, politics, psychology, etc.. </a:t>
          </a:r>
        </a:p>
      </dgm:t>
    </dgm:pt>
    <dgm:pt modelId="{DBFBECEE-A646-4F98-AC4F-688B992A4F81}" type="parTrans" cxnId="{8E1A0ACD-C518-4ED9-A6AB-B4B4C70BE5EA}">
      <dgm:prSet/>
      <dgm:spPr/>
      <dgm:t>
        <a:bodyPr/>
        <a:lstStyle/>
        <a:p>
          <a:endParaRPr lang="en-US"/>
        </a:p>
      </dgm:t>
    </dgm:pt>
    <dgm:pt modelId="{6479EE7E-BB2C-431B-B849-A1E72A86FD8A}" type="sibTrans" cxnId="{8E1A0ACD-C518-4ED9-A6AB-B4B4C70BE5EA}">
      <dgm:prSet/>
      <dgm:spPr/>
      <dgm:t>
        <a:bodyPr/>
        <a:lstStyle/>
        <a:p>
          <a:endParaRPr lang="en-US"/>
        </a:p>
      </dgm:t>
    </dgm:pt>
    <dgm:pt modelId="{37C52DD7-4C20-4AC7-8193-BD69BC25230F}">
      <dgm:prSet/>
      <dgm:spPr/>
      <dgm:t>
        <a:bodyPr/>
        <a:lstStyle/>
        <a:p>
          <a:r>
            <a:rPr lang="en-US"/>
            <a:t>Cultural </a:t>
          </a:r>
        </a:p>
      </dgm:t>
    </dgm:pt>
    <dgm:pt modelId="{60967B34-72D2-406A-B489-7920C6643E02}" type="parTrans" cxnId="{C98AD6F3-9CBF-4E25-8846-55F22F7E1BF0}">
      <dgm:prSet/>
      <dgm:spPr/>
      <dgm:t>
        <a:bodyPr/>
        <a:lstStyle/>
        <a:p>
          <a:endParaRPr lang="en-US"/>
        </a:p>
      </dgm:t>
    </dgm:pt>
    <dgm:pt modelId="{9395C9AD-8F04-4347-80BF-9801AA309F00}" type="sibTrans" cxnId="{C98AD6F3-9CBF-4E25-8846-55F22F7E1BF0}">
      <dgm:prSet/>
      <dgm:spPr/>
      <dgm:t>
        <a:bodyPr/>
        <a:lstStyle/>
        <a:p>
          <a:endParaRPr lang="en-US"/>
        </a:p>
      </dgm:t>
    </dgm:pt>
    <dgm:pt modelId="{B3E70DE0-01DB-4A97-AE1C-EBA8D36E5AA3}">
      <dgm:prSet/>
      <dgm:spPr/>
      <dgm:t>
        <a:bodyPr/>
        <a:lstStyle/>
        <a:p>
          <a:r>
            <a:rPr lang="en-US"/>
            <a:t>Cultural images and messages that affirm the assumed superiority of  whites and the assumed inferiority of people of color</a:t>
          </a:r>
        </a:p>
      </dgm:t>
    </dgm:pt>
    <dgm:pt modelId="{018A2C8A-2419-4463-A111-4762F436D5A0}" type="parTrans" cxnId="{98DBB26C-E4DE-4B85-A746-E63F51861770}">
      <dgm:prSet/>
      <dgm:spPr/>
      <dgm:t>
        <a:bodyPr/>
        <a:lstStyle/>
        <a:p>
          <a:endParaRPr lang="en-US"/>
        </a:p>
      </dgm:t>
    </dgm:pt>
    <dgm:pt modelId="{99D24D56-BFE9-4B8A-B200-D01C244EA4DC}" type="sibTrans" cxnId="{98DBB26C-E4DE-4B85-A746-E63F51861770}">
      <dgm:prSet/>
      <dgm:spPr/>
      <dgm:t>
        <a:bodyPr/>
        <a:lstStyle/>
        <a:p>
          <a:endParaRPr lang="en-US"/>
        </a:p>
      </dgm:t>
    </dgm:pt>
    <dgm:pt modelId="{10BDC1A3-265E-45AA-8777-D838313A1DA5}">
      <dgm:prSet/>
      <dgm:spPr/>
      <dgm:t>
        <a:bodyPr/>
        <a:lstStyle/>
        <a:p>
          <a:r>
            <a:rPr lang="en-US"/>
            <a:t>Ex:  Minorities assimilating into the dominant culture for convivence or safety rather than keep their own identity</a:t>
          </a:r>
        </a:p>
      </dgm:t>
    </dgm:pt>
    <dgm:pt modelId="{13529E86-E017-49CA-9D5C-7EF0C707729D}" type="parTrans" cxnId="{E86C65E9-6385-4C30-B221-764D75921BBD}">
      <dgm:prSet/>
      <dgm:spPr/>
      <dgm:t>
        <a:bodyPr/>
        <a:lstStyle/>
        <a:p>
          <a:endParaRPr lang="en-US"/>
        </a:p>
      </dgm:t>
    </dgm:pt>
    <dgm:pt modelId="{8A2F7A11-BF2F-498E-884D-F7D17A36206F}" type="sibTrans" cxnId="{E86C65E9-6385-4C30-B221-764D75921BBD}">
      <dgm:prSet/>
      <dgm:spPr/>
      <dgm:t>
        <a:bodyPr/>
        <a:lstStyle/>
        <a:p>
          <a:endParaRPr lang="en-US"/>
        </a:p>
      </dgm:t>
    </dgm:pt>
    <dgm:pt modelId="{2A43CDAF-0BE7-474C-B0CB-3CCA4CCD4B8A}" type="pres">
      <dgm:prSet presAssocID="{CDEBAC38-0E38-45F1-B291-CE4033FDFF58}" presName="linear" presStyleCnt="0">
        <dgm:presLayoutVars>
          <dgm:dir/>
          <dgm:animLvl val="lvl"/>
          <dgm:resizeHandles val="exact"/>
        </dgm:presLayoutVars>
      </dgm:prSet>
      <dgm:spPr/>
    </dgm:pt>
    <dgm:pt modelId="{73B0A6AA-6DCC-4C34-99A2-C81B59B7AD10}" type="pres">
      <dgm:prSet presAssocID="{2045CE65-D00E-418B-A374-3B9D55434520}" presName="parentLin" presStyleCnt="0"/>
      <dgm:spPr/>
    </dgm:pt>
    <dgm:pt modelId="{3ADCDD67-8C74-44B5-9C3A-3415C9082473}" type="pres">
      <dgm:prSet presAssocID="{2045CE65-D00E-418B-A374-3B9D55434520}" presName="parentLeftMargin" presStyleLbl="node1" presStyleIdx="0" presStyleCnt="2"/>
      <dgm:spPr/>
    </dgm:pt>
    <dgm:pt modelId="{019C3E06-C721-4153-8EBA-AA7FF3E4B25B}" type="pres">
      <dgm:prSet presAssocID="{2045CE65-D00E-418B-A374-3B9D55434520}" presName="parentText" presStyleLbl="node1" presStyleIdx="0" presStyleCnt="2">
        <dgm:presLayoutVars>
          <dgm:chMax val="0"/>
          <dgm:bulletEnabled val="1"/>
        </dgm:presLayoutVars>
      </dgm:prSet>
      <dgm:spPr/>
    </dgm:pt>
    <dgm:pt modelId="{702CACDA-8CB9-461F-A506-120C49EF1AEA}" type="pres">
      <dgm:prSet presAssocID="{2045CE65-D00E-418B-A374-3B9D55434520}" presName="negativeSpace" presStyleCnt="0"/>
      <dgm:spPr/>
    </dgm:pt>
    <dgm:pt modelId="{7D776896-F9DD-40A7-9E82-478C98BD8301}" type="pres">
      <dgm:prSet presAssocID="{2045CE65-D00E-418B-A374-3B9D55434520}" presName="childText" presStyleLbl="conFgAcc1" presStyleIdx="0" presStyleCnt="2">
        <dgm:presLayoutVars>
          <dgm:bulletEnabled val="1"/>
        </dgm:presLayoutVars>
      </dgm:prSet>
      <dgm:spPr/>
    </dgm:pt>
    <dgm:pt modelId="{125EB506-75E2-48DD-BF60-FFCBB1FC1FC8}" type="pres">
      <dgm:prSet presAssocID="{79A9E3F7-A349-496C-891F-238A9D25AAD5}" presName="spaceBetweenRectangles" presStyleCnt="0"/>
      <dgm:spPr/>
    </dgm:pt>
    <dgm:pt modelId="{237FD6A8-64A0-4749-84E9-C30CB3B6F46C}" type="pres">
      <dgm:prSet presAssocID="{37C52DD7-4C20-4AC7-8193-BD69BC25230F}" presName="parentLin" presStyleCnt="0"/>
      <dgm:spPr/>
    </dgm:pt>
    <dgm:pt modelId="{716ED639-00EB-4774-93EF-63147B122516}" type="pres">
      <dgm:prSet presAssocID="{37C52DD7-4C20-4AC7-8193-BD69BC25230F}" presName="parentLeftMargin" presStyleLbl="node1" presStyleIdx="0" presStyleCnt="2"/>
      <dgm:spPr/>
    </dgm:pt>
    <dgm:pt modelId="{1E98120B-45F1-42DC-B25D-5AAFF130EB92}" type="pres">
      <dgm:prSet presAssocID="{37C52DD7-4C20-4AC7-8193-BD69BC25230F}" presName="parentText" presStyleLbl="node1" presStyleIdx="1" presStyleCnt="2">
        <dgm:presLayoutVars>
          <dgm:chMax val="0"/>
          <dgm:bulletEnabled val="1"/>
        </dgm:presLayoutVars>
      </dgm:prSet>
      <dgm:spPr/>
    </dgm:pt>
    <dgm:pt modelId="{46C6D238-6A7D-4F5E-B290-A86C399D8F2E}" type="pres">
      <dgm:prSet presAssocID="{37C52DD7-4C20-4AC7-8193-BD69BC25230F}" presName="negativeSpace" presStyleCnt="0"/>
      <dgm:spPr/>
    </dgm:pt>
    <dgm:pt modelId="{C25B0B4B-BC67-46AE-9AE9-6E59BB571665}" type="pres">
      <dgm:prSet presAssocID="{37C52DD7-4C20-4AC7-8193-BD69BC25230F}" presName="childText" presStyleLbl="conFgAcc1" presStyleIdx="1" presStyleCnt="2">
        <dgm:presLayoutVars>
          <dgm:bulletEnabled val="1"/>
        </dgm:presLayoutVars>
      </dgm:prSet>
      <dgm:spPr/>
    </dgm:pt>
  </dgm:ptLst>
  <dgm:cxnLst>
    <dgm:cxn modelId="{E3170C06-0DBE-4757-9D3D-31020BC40045}" type="presOf" srcId="{1EF325C3-4D9D-4E33-A1AD-1E82EE59929C}" destId="{7D776896-F9DD-40A7-9E82-478C98BD8301}" srcOrd="0" destOrd="3" presId="urn:microsoft.com/office/officeart/2005/8/layout/list1"/>
    <dgm:cxn modelId="{08F05F2F-B0AF-4D80-B67E-92A858FF12CB}" srcId="{2045CE65-D00E-418B-A374-3B9D55434520}" destId="{5446CC19-C16E-4F20-8974-EF5B2CAFE74D}" srcOrd="0" destOrd="0" parTransId="{8E893CEB-57AB-4DD2-83AC-DE070F910BAF}" sibTransId="{A5FB1E6B-FA13-494A-AA9D-CCDFC1EA62A2}"/>
    <dgm:cxn modelId="{58CCD363-8AF2-4288-9D10-FA2F4450BD75}" type="presOf" srcId="{37C52DD7-4C20-4AC7-8193-BD69BC25230F}" destId="{716ED639-00EB-4774-93EF-63147B122516}" srcOrd="0" destOrd="0" presId="urn:microsoft.com/office/officeart/2005/8/layout/list1"/>
    <dgm:cxn modelId="{ECCD9E66-6ADF-4791-AAE8-AAD355F9E954}" type="presOf" srcId="{C4C7C255-38EE-4EF4-9EA3-AF07B05668E8}" destId="{7D776896-F9DD-40A7-9E82-478C98BD8301}" srcOrd="0" destOrd="1" presId="urn:microsoft.com/office/officeart/2005/8/layout/list1"/>
    <dgm:cxn modelId="{15BD0249-25EC-4447-8E17-29108E6AB987}" type="presOf" srcId="{CDEBAC38-0E38-45F1-B291-CE4033FDFF58}" destId="{2A43CDAF-0BE7-474C-B0CB-3CCA4CCD4B8A}" srcOrd="0" destOrd="0" presId="urn:microsoft.com/office/officeart/2005/8/layout/list1"/>
    <dgm:cxn modelId="{98DBB26C-E4DE-4B85-A746-E63F51861770}" srcId="{37C52DD7-4C20-4AC7-8193-BD69BC25230F}" destId="{B3E70DE0-01DB-4A97-AE1C-EBA8D36E5AA3}" srcOrd="0" destOrd="0" parTransId="{018A2C8A-2419-4463-A111-4762F436D5A0}" sibTransId="{99D24D56-BFE9-4B8A-B200-D01C244EA4DC}"/>
    <dgm:cxn modelId="{EE245380-41A6-4618-96D9-991F1D646293}" srcId="{2045CE65-D00E-418B-A374-3B9D55434520}" destId="{C4C7C255-38EE-4EF4-9EA3-AF07B05668E8}" srcOrd="1" destOrd="0" parTransId="{84006411-8464-46BF-95C4-B3A56FF581A0}" sibTransId="{B06BFEC8-C93E-42F8-B6DF-CE553DFB9E18}"/>
    <dgm:cxn modelId="{702A4692-AA77-4994-BB85-BAE651C5A4CB}" type="presOf" srcId="{37C52DD7-4C20-4AC7-8193-BD69BC25230F}" destId="{1E98120B-45F1-42DC-B25D-5AAFF130EB92}" srcOrd="1" destOrd="0" presId="urn:microsoft.com/office/officeart/2005/8/layout/list1"/>
    <dgm:cxn modelId="{598B8992-BB02-4EAC-B1EE-81D3B044877F}" type="presOf" srcId="{10BDC1A3-265E-45AA-8777-D838313A1DA5}" destId="{C25B0B4B-BC67-46AE-9AE9-6E59BB571665}" srcOrd="0" destOrd="1" presId="urn:microsoft.com/office/officeart/2005/8/layout/list1"/>
    <dgm:cxn modelId="{79A8BB9E-93DC-4CCE-A2BB-27E0FE0360F4}" type="presOf" srcId="{5446CC19-C16E-4F20-8974-EF5B2CAFE74D}" destId="{7D776896-F9DD-40A7-9E82-478C98BD8301}" srcOrd="0" destOrd="0" presId="urn:microsoft.com/office/officeart/2005/8/layout/list1"/>
    <dgm:cxn modelId="{1034139F-F0F0-4488-9D30-ECB435F15991}" type="presOf" srcId="{2045CE65-D00E-418B-A374-3B9D55434520}" destId="{019C3E06-C721-4153-8EBA-AA7FF3E4B25B}" srcOrd="1" destOrd="0" presId="urn:microsoft.com/office/officeart/2005/8/layout/list1"/>
    <dgm:cxn modelId="{9DA8B8AE-3E15-4D4F-9E78-39557595C5A1}" srcId="{2045CE65-D00E-418B-A374-3B9D55434520}" destId="{AD36CE06-B390-4E13-8151-329A5D3FD2D4}" srcOrd="2" destOrd="0" parTransId="{97EF5EC4-9A3F-43C4-86DD-A8D03550C6B7}" sibTransId="{7ACE7CDC-D319-4554-861F-4048BF690118}"/>
    <dgm:cxn modelId="{791020AF-D663-48FB-A0F1-F2A2CB4A7FB9}" type="presOf" srcId="{2045CE65-D00E-418B-A374-3B9D55434520}" destId="{3ADCDD67-8C74-44B5-9C3A-3415C9082473}" srcOrd="0" destOrd="0" presId="urn:microsoft.com/office/officeart/2005/8/layout/list1"/>
    <dgm:cxn modelId="{39C45AB1-D488-483F-8A7C-1685F5D30422}" type="presOf" srcId="{AD36CE06-B390-4E13-8151-329A5D3FD2D4}" destId="{7D776896-F9DD-40A7-9E82-478C98BD8301}" srcOrd="0" destOrd="2" presId="urn:microsoft.com/office/officeart/2005/8/layout/list1"/>
    <dgm:cxn modelId="{9B8B7BB2-A051-48A0-AE00-632CA271FA3C}" srcId="{CDEBAC38-0E38-45F1-B291-CE4033FDFF58}" destId="{2045CE65-D00E-418B-A374-3B9D55434520}" srcOrd="0" destOrd="0" parTransId="{80370729-B538-476A-951A-76BDED341082}" sibTransId="{79A9E3F7-A349-496C-891F-238A9D25AAD5}"/>
    <dgm:cxn modelId="{8E1A0ACD-C518-4ED9-A6AB-B4B4C70BE5EA}" srcId="{2045CE65-D00E-418B-A374-3B9D55434520}" destId="{1EF325C3-4D9D-4E33-A1AD-1E82EE59929C}" srcOrd="3" destOrd="0" parTransId="{DBFBECEE-A646-4F98-AC4F-688B992A4F81}" sibTransId="{6479EE7E-BB2C-431B-B849-A1E72A86FD8A}"/>
    <dgm:cxn modelId="{D61C34D5-CF22-490F-8681-F4077B6FEEDC}" type="presOf" srcId="{B3E70DE0-01DB-4A97-AE1C-EBA8D36E5AA3}" destId="{C25B0B4B-BC67-46AE-9AE9-6E59BB571665}" srcOrd="0" destOrd="0" presId="urn:microsoft.com/office/officeart/2005/8/layout/list1"/>
    <dgm:cxn modelId="{E86C65E9-6385-4C30-B221-764D75921BBD}" srcId="{37C52DD7-4C20-4AC7-8193-BD69BC25230F}" destId="{10BDC1A3-265E-45AA-8777-D838313A1DA5}" srcOrd="1" destOrd="0" parTransId="{13529E86-E017-49CA-9D5C-7EF0C707729D}" sibTransId="{8A2F7A11-BF2F-498E-884D-F7D17A36206F}"/>
    <dgm:cxn modelId="{C98AD6F3-9CBF-4E25-8846-55F22F7E1BF0}" srcId="{CDEBAC38-0E38-45F1-B291-CE4033FDFF58}" destId="{37C52DD7-4C20-4AC7-8193-BD69BC25230F}" srcOrd="1" destOrd="0" parTransId="{60967B34-72D2-406A-B489-7920C6643E02}" sibTransId="{9395C9AD-8F04-4347-80BF-9801AA309F00}"/>
    <dgm:cxn modelId="{EFEAE833-5462-4E4F-832D-378E7EAAFD46}" type="presParOf" srcId="{2A43CDAF-0BE7-474C-B0CB-3CCA4CCD4B8A}" destId="{73B0A6AA-6DCC-4C34-99A2-C81B59B7AD10}" srcOrd="0" destOrd="0" presId="urn:microsoft.com/office/officeart/2005/8/layout/list1"/>
    <dgm:cxn modelId="{0946FE80-A02B-4E8A-B4D0-BCA1C49FD29C}" type="presParOf" srcId="{73B0A6AA-6DCC-4C34-99A2-C81B59B7AD10}" destId="{3ADCDD67-8C74-44B5-9C3A-3415C9082473}" srcOrd="0" destOrd="0" presId="urn:microsoft.com/office/officeart/2005/8/layout/list1"/>
    <dgm:cxn modelId="{FD387027-2733-4BBD-A959-A7517979E287}" type="presParOf" srcId="{73B0A6AA-6DCC-4C34-99A2-C81B59B7AD10}" destId="{019C3E06-C721-4153-8EBA-AA7FF3E4B25B}" srcOrd="1" destOrd="0" presId="urn:microsoft.com/office/officeart/2005/8/layout/list1"/>
    <dgm:cxn modelId="{AE63CE1B-F04F-4918-B6CB-DE2AA3B42272}" type="presParOf" srcId="{2A43CDAF-0BE7-474C-B0CB-3CCA4CCD4B8A}" destId="{702CACDA-8CB9-461F-A506-120C49EF1AEA}" srcOrd="1" destOrd="0" presId="urn:microsoft.com/office/officeart/2005/8/layout/list1"/>
    <dgm:cxn modelId="{D7FA7D17-CB4C-43E8-A86A-0F87F341A21A}" type="presParOf" srcId="{2A43CDAF-0BE7-474C-B0CB-3CCA4CCD4B8A}" destId="{7D776896-F9DD-40A7-9E82-478C98BD8301}" srcOrd="2" destOrd="0" presId="urn:microsoft.com/office/officeart/2005/8/layout/list1"/>
    <dgm:cxn modelId="{4FEDEFBD-10AC-4690-AD3C-2D38734B1C26}" type="presParOf" srcId="{2A43CDAF-0BE7-474C-B0CB-3CCA4CCD4B8A}" destId="{125EB506-75E2-48DD-BF60-FFCBB1FC1FC8}" srcOrd="3" destOrd="0" presId="urn:microsoft.com/office/officeart/2005/8/layout/list1"/>
    <dgm:cxn modelId="{A5BF880B-0754-4A94-B258-4765BF241C6A}" type="presParOf" srcId="{2A43CDAF-0BE7-474C-B0CB-3CCA4CCD4B8A}" destId="{237FD6A8-64A0-4749-84E9-C30CB3B6F46C}" srcOrd="4" destOrd="0" presId="urn:microsoft.com/office/officeart/2005/8/layout/list1"/>
    <dgm:cxn modelId="{C81E37E4-85CC-49D4-B142-F96B6A11838B}" type="presParOf" srcId="{237FD6A8-64A0-4749-84E9-C30CB3B6F46C}" destId="{716ED639-00EB-4774-93EF-63147B122516}" srcOrd="0" destOrd="0" presId="urn:microsoft.com/office/officeart/2005/8/layout/list1"/>
    <dgm:cxn modelId="{00D4E1A5-DBAF-4D61-B8BA-B3E1C51521E0}" type="presParOf" srcId="{237FD6A8-64A0-4749-84E9-C30CB3B6F46C}" destId="{1E98120B-45F1-42DC-B25D-5AAFF130EB92}" srcOrd="1" destOrd="0" presId="urn:microsoft.com/office/officeart/2005/8/layout/list1"/>
    <dgm:cxn modelId="{687E5EB8-AF58-499A-A278-40A3897C3519}" type="presParOf" srcId="{2A43CDAF-0BE7-474C-B0CB-3CCA4CCD4B8A}" destId="{46C6D238-6A7D-4F5E-B290-A86C399D8F2E}" srcOrd="5" destOrd="0" presId="urn:microsoft.com/office/officeart/2005/8/layout/list1"/>
    <dgm:cxn modelId="{EBDF9310-5335-402A-9F8E-538C3A3904DB}" type="presParOf" srcId="{2A43CDAF-0BE7-474C-B0CB-3CCA4CCD4B8A}" destId="{C25B0B4B-BC67-46AE-9AE9-6E59BB571665}" srcOrd="6"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21BCE829-064B-481E-ABE0-933F061AA434}"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en-US"/>
        </a:p>
      </dgm:t>
    </dgm:pt>
    <dgm:pt modelId="{BA8A934C-FE24-44B1-BA49-22E562179EDD}">
      <dgm:prSet custT="1"/>
      <dgm:spPr/>
      <dgm:t>
        <a:bodyPr/>
        <a:lstStyle/>
        <a:p>
          <a:r>
            <a:rPr lang="en-US" sz="1800"/>
            <a:t>Fear</a:t>
          </a:r>
        </a:p>
      </dgm:t>
    </dgm:pt>
    <dgm:pt modelId="{BD75DDED-BCB2-4BC6-A3E6-30FBCF96F81C}" type="parTrans" cxnId="{A7E8B218-F61F-48C1-8D84-EACB8B62395D}">
      <dgm:prSet/>
      <dgm:spPr/>
      <dgm:t>
        <a:bodyPr/>
        <a:lstStyle/>
        <a:p>
          <a:endParaRPr lang="en-US" sz="2000"/>
        </a:p>
      </dgm:t>
    </dgm:pt>
    <dgm:pt modelId="{F547D1F3-672C-4E6E-933C-FC979A22F8C5}" type="sibTrans" cxnId="{A7E8B218-F61F-48C1-8D84-EACB8B62395D}">
      <dgm:prSet/>
      <dgm:spPr/>
      <dgm:t>
        <a:bodyPr/>
        <a:lstStyle/>
        <a:p>
          <a:endParaRPr lang="en-US" sz="2000"/>
        </a:p>
      </dgm:t>
    </dgm:pt>
    <dgm:pt modelId="{9B6F28C5-BC10-42C0-A0A8-717D38732809}">
      <dgm:prSet custT="1"/>
      <dgm:spPr/>
      <dgm:t>
        <a:bodyPr/>
        <a:lstStyle/>
        <a:p>
          <a:r>
            <a:rPr lang="en-US" sz="1400"/>
            <a:t>People are often afraid of not being able to teach their children or of accidently teaching racist ideals</a:t>
          </a:r>
        </a:p>
      </dgm:t>
    </dgm:pt>
    <dgm:pt modelId="{31E441C3-C61F-4A5F-9131-8FBF6195D250}" type="parTrans" cxnId="{42672E86-DBE3-4220-97B0-CDD3CFA01973}">
      <dgm:prSet/>
      <dgm:spPr/>
      <dgm:t>
        <a:bodyPr/>
        <a:lstStyle/>
        <a:p>
          <a:endParaRPr lang="en-US" sz="2000"/>
        </a:p>
      </dgm:t>
    </dgm:pt>
    <dgm:pt modelId="{086C15F5-C6C3-4EDB-9EB3-E7E5D226A973}" type="sibTrans" cxnId="{42672E86-DBE3-4220-97B0-CDD3CFA01973}">
      <dgm:prSet/>
      <dgm:spPr/>
      <dgm:t>
        <a:bodyPr/>
        <a:lstStyle/>
        <a:p>
          <a:endParaRPr lang="en-US" sz="2000"/>
        </a:p>
      </dgm:t>
    </dgm:pt>
    <dgm:pt modelId="{05F9AEFA-6C0B-4D67-A64D-9FA0D67EDA1F}">
      <dgm:prSet custT="1"/>
      <dgm:spPr/>
      <dgm:t>
        <a:bodyPr/>
        <a:lstStyle/>
        <a:p>
          <a:r>
            <a:rPr lang="en-US" sz="1800"/>
            <a:t>Its uncomfortable</a:t>
          </a:r>
        </a:p>
      </dgm:t>
    </dgm:pt>
    <dgm:pt modelId="{9A3AFC84-3E99-44DE-84DF-4FA7A73B048D}" type="parTrans" cxnId="{9580A83C-77D5-4CC4-9A5A-00610375BC39}">
      <dgm:prSet/>
      <dgm:spPr/>
      <dgm:t>
        <a:bodyPr/>
        <a:lstStyle/>
        <a:p>
          <a:endParaRPr lang="en-US" sz="2000"/>
        </a:p>
      </dgm:t>
    </dgm:pt>
    <dgm:pt modelId="{BF7BBEFC-FEEF-419A-BA9A-969A29BE2145}" type="sibTrans" cxnId="{9580A83C-77D5-4CC4-9A5A-00610375BC39}">
      <dgm:prSet/>
      <dgm:spPr/>
      <dgm:t>
        <a:bodyPr/>
        <a:lstStyle/>
        <a:p>
          <a:endParaRPr lang="en-US" sz="2000"/>
        </a:p>
      </dgm:t>
    </dgm:pt>
    <dgm:pt modelId="{EE9F735C-82BE-409C-A6C0-EBDCB95EAA41}">
      <dgm:prSet custT="1"/>
      <dgm:spPr/>
      <dgm:t>
        <a:bodyPr/>
        <a:lstStyle/>
        <a:p>
          <a:r>
            <a:rPr lang="en-US" sz="1400"/>
            <a:t>Race is often a “taboo” topic, but the more it’s discussed the more it becomes normalized </a:t>
          </a:r>
        </a:p>
      </dgm:t>
    </dgm:pt>
    <dgm:pt modelId="{6BB50BDB-F3CF-4FA9-A932-4533FA800FF3}" type="parTrans" cxnId="{336DD741-DD90-46D1-8863-568D0DEB51E5}">
      <dgm:prSet/>
      <dgm:spPr/>
      <dgm:t>
        <a:bodyPr/>
        <a:lstStyle/>
        <a:p>
          <a:endParaRPr lang="en-US" sz="2000"/>
        </a:p>
      </dgm:t>
    </dgm:pt>
    <dgm:pt modelId="{8498101A-95E5-4B52-BAD9-7DFFD5C75392}" type="sibTrans" cxnId="{336DD741-DD90-46D1-8863-568D0DEB51E5}">
      <dgm:prSet/>
      <dgm:spPr/>
      <dgm:t>
        <a:bodyPr/>
        <a:lstStyle/>
        <a:p>
          <a:endParaRPr lang="en-US" sz="2000"/>
        </a:p>
      </dgm:t>
    </dgm:pt>
    <dgm:pt modelId="{2C3FA894-044A-4703-B4EF-354A123834AE}">
      <dgm:prSet custT="1"/>
      <dgm:spPr/>
      <dgm:t>
        <a:bodyPr/>
        <a:lstStyle/>
        <a:p>
          <a:r>
            <a:rPr lang="en-US" sz="1800"/>
            <a:t>If I talk about it, I’m creating the issue</a:t>
          </a:r>
        </a:p>
      </dgm:t>
    </dgm:pt>
    <dgm:pt modelId="{B7DAB4BC-FA17-4C21-AE97-B621C7EDE0D4}" type="parTrans" cxnId="{3381516D-D99D-44A5-BCD1-6D067F729748}">
      <dgm:prSet/>
      <dgm:spPr/>
      <dgm:t>
        <a:bodyPr/>
        <a:lstStyle/>
        <a:p>
          <a:endParaRPr lang="en-US" sz="2000"/>
        </a:p>
      </dgm:t>
    </dgm:pt>
    <dgm:pt modelId="{E86BD0F5-FECF-46C7-8F8C-422125FD5C4E}" type="sibTrans" cxnId="{3381516D-D99D-44A5-BCD1-6D067F729748}">
      <dgm:prSet/>
      <dgm:spPr/>
      <dgm:t>
        <a:bodyPr/>
        <a:lstStyle/>
        <a:p>
          <a:endParaRPr lang="en-US" sz="2000"/>
        </a:p>
      </dgm:t>
    </dgm:pt>
    <dgm:pt modelId="{6051A02C-539B-492C-B3DD-ECDA47CC9E2D}">
      <dgm:prSet custT="1"/>
      <dgm:spPr/>
      <dgm:t>
        <a:bodyPr/>
        <a:lstStyle/>
        <a:p>
          <a:r>
            <a:rPr lang="en-US" sz="1400"/>
            <a:t>Belief that children don’t see race unless it is pointed out. Well documented that children notice race from an early age and can pick up on social interactions related to race</a:t>
          </a:r>
        </a:p>
      </dgm:t>
    </dgm:pt>
    <dgm:pt modelId="{CBACE3A3-1D5D-4845-8838-D62C491F1715}" type="parTrans" cxnId="{95A24C18-5271-4387-9A02-0E6BA2D62480}">
      <dgm:prSet/>
      <dgm:spPr/>
      <dgm:t>
        <a:bodyPr/>
        <a:lstStyle/>
        <a:p>
          <a:endParaRPr lang="en-US" sz="2000"/>
        </a:p>
      </dgm:t>
    </dgm:pt>
    <dgm:pt modelId="{866FDFD7-F841-4236-B0CB-DC512FBC8FA2}" type="sibTrans" cxnId="{95A24C18-5271-4387-9A02-0E6BA2D62480}">
      <dgm:prSet/>
      <dgm:spPr/>
      <dgm:t>
        <a:bodyPr/>
        <a:lstStyle/>
        <a:p>
          <a:endParaRPr lang="en-US" sz="2000"/>
        </a:p>
      </dgm:t>
    </dgm:pt>
    <dgm:pt modelId="{0A80AFF3-A931-487E-A42F-2ADE21E10C23}">
      <dgm:prSet custT="1"/>
      <dgm:spPr/>
      <dgm:t>
        <a:bodyPr/>
        <a:lstStyle/>
        <a:p>
          <a:r>
            <a:rPr lang="en-US" sz="1800"/>
            <a:t>Belief that child isn’t old enough</a:t>
          </a:r>
        </a:p>
      </dgm:t>
    </dgm:pt>
    <dgm:pt modelId="{34E31FC0-D1F1-4FD7-9669-23E676042422}" type="parTrans" cxnId="{FB84DA98-C26B-4714-B93D-EE7C7412A693}">
      <dgm:prSet/>
      <dgm:spPr/>
      <dgm:t>
        <a:bodyPr/>
        <a:lstStyle/>
        <a:p>
          <a:endParaRPr lang="en-US" sz="2000"/>
        </a:p>
      </dgm:t>
    </dgm:pt>
    <dgm:pt modelId="{7E1944F5-5B2E-44A0-9A62-BD22B04C5B49}" type="sibTrans" cxnId="{FB84DA98-C26B-4714-B93D-EE7C7412A693}">
      <dgm:prSet/>
      <dgm:spPr/>
      <dgm:t>
        <a:bodyPr/>
        <a:lstStyle/>
        <a:p>
          <a:endParaRPr lang="en-US" sz="2000"/>
        </a:p>
      </dgm:t>
    </dgm:pt>
    <dgm:pt modelId="{D47856E4-ABE9-4174-B841-CFF9C68A8884}">
      <dgm:prSet custT="1"/>
      <dgm:spPr/>
      <dgm:t>
        <a:bodyPr/>
        <a:lstStyle/>
        <a:p>
          <a:r>
            <a:rPr lang="en-US" sz="1400"/>
            <a:t>Parents often delay conversations about race, though children can understand the concept as toddlers. This means that kids are drawing their own conclusions about race before parents can give them a framework.</a:t>
          </a:r>
        </a:p>
      </dgm:t>
    </dgm:pt>
    <dgm:pt modelId="{9263E824-5240-4CBA-8731-E300169F7B93}" type="parTrans" cxnId="{C742DF59-0B9B-43E8-B7D1-C195B727B1EF}">
      <dgm:prSet/>
      <dgm:spPr/>
      <dgm:t>
        <a:bodyPr/>
        <a:lstStyle/>
        <a:p>
          <a:endParaRPr lang="en-US" sz="2000"/>
        </a:p>
      </dgm:t>
    </dgm:pt>
    <dgm:pt modelId="{754EC84F-F0D8-4A54-9097-E79094FB9ACD}" type="sibTrans" cxnId="{C742DF59-0B9B-43E8-B7D1-C195B727B1EF}">
      <dgm:prSet/>
      <dgm:spPr/>
      <dgm:t>
        <a:bodyPr/>
        <a:lstStyle/>
        <a:p>
          <a:endParaRPr lang="en-US" sz="2000"/>
        </a:p>
      </dgm:t>
    </dgm:pt>
    <dgm:pt modelId="{5C95E0E6-BBE1-4255-83CA-1C67655A7FC2}">
      <dgm:prSet custT="1"/>
      <dgm:spPr/>
      <dgm:t>
        <a:bodyPr/>
        <a:lstStyle/>
        <a:p>
          <a:r>
            <a:rPr lang="en-US" sz="1800"/>
            <a:t>Part of dominant culture</a:t>
          </a:r>
        </a:p>
      </dgm:t>
    </dgm:pt>
    <dgm:pt modelId="{0A154C1C-EF8B-4E4B-8250-3BF7858D5D8D}" type="parTrans" cxnId="{37F9D10F-D100-4F30-81B0-A6EAB4F375B1}">
      <dgm:prSet/>
      <dgm:spPr/>
      <dgm:t>
        <a:bodyPr/>
        <a:lstStyle/>
        <a:p>
          <a:endParaRPr lang="en-US" sz="2000"/>
        </a:p>
      </dgm:t>
    </dgm:pt>
    <dgm:pt modelId="{27CE5FCB-4DE3-4C70-8D96-0AB121F505B4}" type="sibTrans" cxnId="{37F9D10F-D100-4F30-81B0-A6EAB4F375B1}">
      <dgm:prSet/>
      <dgm:spPr/>
      <dgm:t>
        <a:bodyPr/>
        <a:lstStyle/>
        <a:p>
          <a:endParaRPr lang="en-US" sz="2000"/>
        </a:p>
      </dgm:t>
    </dgm:pt>
    <dgm:pt modelId="{06EFE991-4483-419A-BD59-4C5D2ACA3613}">
      <dgm:prSet custT="1"/>
      <dgm:spPr/>
      <dgm:t>
        <a:bodyPr/>
        <a:lstStyle/>
        <a:p>
          <a:r>
            <a:rPr lang="en-US" sz="1400"/>
            <a:t>Race doesn’t feel like a relevant part of your life because you are part of and surrounded by the dominant culture</a:t>
          </a:r>
        </a:p>
      </dgm:t>
    </dgm:pt>
    <dgm:pt modelId="{5B68018C-7655-4E2C-95B5-A8E73091B235}" type="parTrans" cxnId="{36CE4C9E-1D57-41A8-9E74-ABDE9270C873}">
      <dgm:prSet/>
      <dgm:spPr/>
      <dgm:t>
        <a:bodyPr/>
        <a:lstStyle/>
        <a:p>
          <a:endParaRPr lang="en-US" sz="2000"/>
        </a:p>
      </dgm:t>
    </dgm:pt>
    <dgm:pt modelId="{7B83AD51-6F8F-4EC6-BCAA-071074112BF4}" type="sibTrans" cxnId="{36CE4C9E-1D57-41A8-9E74-ABDE9270C873}">
      <dgm:prSet/>
      <dgm:spPr/>
      <dgm:t>
        <a:bodyPr/>
        <a:lstStyle/>
        <a:p>
          <a:endParaRPr lang="en-US" sz="2000"/>
        </a:p>
      </dgm:t>
    </dgm:pt>
    <dgm:pt modelId="{8BD1BA40-CDC1-43F7-8D56-2E23BBA031BB}">
      <dgm:prSet custT="1"/>
      <dgm:spPr/>
      <dgm:t>
        <a:bodyPr/>
        <a:lstStyle/>
        <a:p>
          <a:r>
            <a:rPr lang="en-US" sz="1800" dirty="0"/>
            <a:t>You are part of a different </a:t>
          </a:r>
          <a:r>
            <a:rPr lang="en-US" sz="2000" dirty="0"/>
            <a:t>marginalized</a:t>
          </a:r>
          <a:r>
            <a:rPr lang="en-US" sz="1800" dirty="0"/>
            <a:t> group </a:t>
          </a:r>
        </a:p>
      </dgm:t>
    </dgm:pt>
    <dgm:pt modelId="{881C5C00-B387-4C73-8D5B-307CC2740BB7}" type="parTrans" cxnId="{F938A0A3-9526-428A-BBBE-5096DF1FD745}">
      <dgm:prSet/>
      <dgm:spPr/>
      <dgm:t>
        <a:bodyPr/>
        <a:lstStyle/>
        <a:p>
          <a:endParaRPr lang="en-US" sz="2000"/>
        </a:p>
      </dgm:t>
    </dgm:pt>
    <dgm:pt modelId="{9B77E8E1-DA1D-4863-B46B-3EED2FB66543}" type="sibTrans" cxnId="{F938A0A3-9526-428A-BBBE-5096DF1FD745}">
      <dgm:prSet/>
      <dgm:spPr/>
      <dgm:t>
        <a:bodyPr/>
        <a:lstStyle/>
        <a:p>
          <a:endParaRPr lang="en-US" sz="2000"/>
        </a:p>
      </dgm:t>
    </dgm:pt>
    <dgm:pt modelId="{453F9C0C-94B6-4339-98D1-9642FD50BCC2}">
      <dgm:prSet custT="1"/>
      <dgm:spPr/>
      <dgm:t>
        <a:bodyPr/>
        <a:lstStyle/>
        <a:p>
          <a:r>
            <a:rPr lang="en-US" sz="1400"/>
            <a:t>People who experience marginalization due to other areas in their life such as socioeconomic status, gender, or sexuality may not be aware of privileges they hold in other areas of life, such as race</a:t>
          </a:r>
        </a:p>
      </dgm:t>
    </dgm:pt>
    <dgm:pt modelId="{6B95C474-9B15-44D3-9B68-1B21CF32C3E8}" type="parTrans" cxnId="{35ED0041-FFE3-4656-B6E0-95CA9C1AE7F5}">
      <dgm:prSet/>
      <dgm:spPr/>
      <dgm:t>
        <a:bodyPr/>
        <a:lstStyle/>
        <a:p>
          <a:endParaRPr lang="en-US" sz="2000"/>
        </a:p>
      </dgm:t>
    </dgm:pt>
    <dgm:pt modelId="{4EF9BF7D-8CF7-4E23-9972-C37AD4889127}" type="sibTrans" cxnId="{35ED0041-FFE3-4656-B6E0-95CA9C1AE7F5}">
      <dgm:prSet/>
      <dgm:spPr/>
      <dgm:t>
        <a:bodyPr/>
        <a:lstStyle/>
        <a:p>
          <a:endParaRPr lang="en-US" sz="2000"/>
        </a:p>
      </dgm:t>
    </dgm:pt>
    <dgm:pt modelId="{01E1301A-88FC-48EF-8677-E9B45FFA280F}">
      <dgm:prSet custT="1"/>
      <dgm:spPr/>
      <dgm:t>
        <a:bodyPr/>
        <a:lstStyle/>
        <a:p>
          <a:r>
            <a:rPr lang="en-US" sz="1400"/>
            <a:t>Unfamiliar with intersectionality </a:t>
          </a:r>
        </a:p>
      </dgm:t>
    </dgm:pt>
    <dgm:pt modelId="{E0DB6F34-2D69-409B-BAA9-7356B30F2CCD}" type="parTrans" cxnId="{172D5CA6-7319-4DEC-8613-9F79F2AD5EDE}">
      <dgm:prSet/>
      <dgm:spPr/>
      <dgm:t>
        <a:bodyPr/>
        <a:lstStyle/>
        <a:p>
          <a:endParaRPr lang="en-US" sz="2000"/>
        </a:p>
      </dgm:t>
    </dgm:pt>
    <dgm:pt modelId="{67908297-900C-4172-B84D-674CEB75E8C2}" type="sibTrans" cxnId="{172D5CA6-7319-4DEC-8613-9F79F2AD5EDE}">
      <dgm:prSet/>
      <dgm:spPr/>
      <dgm:t>
        <a:bodyPr/>
        <a:lstStyle/>
        <a:p>
          <a:endParaRPr lang="en-US" sz="2000"/>
        </a:p>
      </dgm:t>
    </dgm:pt>
    <dgm:pt modelId="{62568322-1D1F-4DCC-998F-AC21FD7288F2}" type="pres">
      <dgm:prSet presAssocID="{21BCE829-064B-481E-ABE0-933F061AA434}" presName="linear" presStyleCnt="0">
        <dgm:presLayoutVars>
          <dgm:animLvl val="lvl"/>
          <dgm:resizeHandles val="exact"/>
        </dgm:presLayoutVars>
      </dgm:prSet>
      <dgm:spPr/>
    </dgm:pt>
    <dgm:pt modelId="{7E627131-81C3-4CE6-B296-804736F2512E}" type="pres">
      <dgm:prSet presAssocID="{BA8A934C-FE24-44B1-BA49-22E562179EDD}" presName="parentText" presStyleLbl="node1" presStyleIdx="0" presStyleCnt="6">
        <dgm:presLayoutVars>
          <dgm:chMax val="0"/>
          <dgm:bulletEnabled val="1"/>
        </dgm:presLayoutVars>
      </dgm:prSet>
      <dgm:spPr/>
    </dgm:pt>
    <dgm:pt modelId="{5D8D37E2-90D2-43C8-8405-8AD873A8CEC2}" type="pres">
      <dgm:prSet presAssocID="{BA8A934C-FE24-44B1-BA49-22E562179EDD}" presName="childText" presStyleLbl="revTx" presStyleIdx="0" presStyleCnt="6">
        <dgm:presLayoutVars>
          <dgm:bulletEnabled val="1"/>
        </dgm:presLayoutVars>
      </dgm:prSet>
      <dgm:spPr/>
    </dgm:pt>
    <dgm:pt modelId="{892CA9CE-94D4-460A-A0C7-8800B11F4102}" type="pres">
      <dgm:prSet presAssocID="{05F9AEFA-6C0B-4D67-A64D-9FA0D67EDA1F}" presName="parentText" presStyleLbl="node1" presStyleIdx="1" presStyleCnt="6">
        <dgm:presLayoutVars>
          <dgm:chMax val="0"/>
          <dgm:bulletEnabled val="1"/>
        </dgm:presLayoutVars>
      </dgm:prSet>
      <dgm:spPr/>
    </dgm:pt>
    <dgm:pt modelId="{0E8C36F9-59DE-4E93-8ADF-AC76DA109F26}" type="pres">
      <dgm:prSet presAssocID="{05F9AEFA-6C0B-4D67-A64D-9FA0D67EDA1F}" presName="childText" presStyleLbl="revTx" presStyleIdx="1" presStyleCnt="6">
        <dgm:presLayoutVars>
          <dgm:bulletEnabled val="1"/>
        </dgm:presLayoutVars>
      </dgm:prSet>
      <dgm:spPr/>
    </dgm:pt>
    <dgm:pt modelId="{D8CEFEB2-D9E3-43FA-9A52-C6E2C6ABC5B8}" type="pres">
      <dgm:prSet presAssocID="{2C3FA894-044A-4703-B4EF-354A123834AE}" presName="parentText" presStyleLbl="node1" presStyleIdx="2" presStyleCnt="6">
        <dgm:presLayoutVars>
          <dgm:chMax val="0"/>
          <dgm:bulletEnabled val="1"/>
        </dgm:presLayoutVars>
      </dgm:prSet>
      <dgm:spPr/>
    </dgm:pt>
    <dgm:pt modelId="{86BF355B-81C0-489B-B068-3BD21FE3F70E}" type="pres">
      <dgm:prSet presAssocID="{2C3FA894-044A-4703-B4EF-354A123834AE}" presName="childText" presStyleLbl="revTx" presStyleIdx="2" presStyleCnt="6">
        <dgm:presLayoutVars>
          <dgm:bulletEnabled val="1"/>
        </dgm:presLayoutVars>
      </dgm:prSet>
      <dgm:spPr/>
    </dgm:pt>
    <dgm:pt modelId="{674F945A-461D-4DA8-94B1-111EB3E9A760}" type="pres">
      <dgm:prSet presAssocID="{0A80AFF3-A931-487E-A42F-2ADE21E10C23}" presName="parentText" presStyleLbl="node1" presStyleIdx="3" presStyleCnt="6">
        <dgm:presLayoutVars>
          <dgm:chMax val="0"/>
          <dgm:bulletEnabled val="1"/>
        </dgm:presLayoutVars>
      </dgm:prSet>
      <dgm:spPr/>
    </dgm:pt>
    <dgm:pt modelId="{6CBB8742-8783-4F2C-B5ED-FB87B6F246BA}" type="pres">
      <dgm:prSet presAssocID="{0A80AFF3-A931-487E-A42F-2ADE21E10C23}" presName="childText" presStyleLbl="revTx" presStyleIdx="3" presStyleCnt="6">
        <dgm:presLayoutVars>
          <dgm:bulletEnabled val="1"/>
        </dgm:presLayoutVars>
      </dgm:prSet>
      <dgm:spPr/>
    </dgm:pt>
    <dgm:pt modelId="{12C5A651-3A06-47A8-B229-0039C79EE2A6}" type="pres">
      <dgm:prSet presAssocID="{5C95E0E6-BBE1-4255-83CA-1C67655A7FC2}" presName="parentText" presStyleLbl="node1" presStyleIdx="4" presStyleCnt="6">
        <dgm:presLayoutVars>
          <dgm:chMax val="0"/>
          <dgm:bulletEnabled val="1"/>
        </dgm:presLayoutVars>
      </dgm:prSet>
      <dgm:spPr/>
    </dgm:pt>
    <dgm:pt modelId="{45E0DC0B-34DD-432A-BA2B-F2D3912E9D45}" type="pres">
      <dgm:prSet presAssocID="{5C95E0E6-BBE1-4255-83CA-1C67655A7FC2}" presName="childText" presStyleLbl="revTx" presStyleIdx="4" presStyleCnt="6">
        <dgm:presLayoutVars>
          <dgm:bulletEnabled val="1"/>
        </dgm:presLayoutVars>
      </dgm:prSet>
      <dgm:spPr/>
    </dgm:pt>
    <dgm:pt modelId="{FD8AADAF-F121-4CCC-B25A-EFA993AC9E6B}" type="pres">
      <dgm:prSet presAssocID="{8BD1BA40-CDC1-43F7-8D56-2E23BBA031BB}" presName="parentText" presStyleLbl="node1" presStyleIdx="5" presStyleCnt="6">
        <dgm:presLayoutVars>
          <dgm:chMax val="0"/>
          <dgm:bulletEnabled val="1"/>
        </dgm:presLayoutVars>
      </dgm:prSet>
      <dgm:spPr/>
    </dgm:pt>
    <dgm:pt modelId="{99328D68-C714-4B54-AC1A-64A68ADE60C3}" type="pres">
      <dgm:prSet presAssocID="{8BD1BA40-CDC1-43F7-8D56-2E23BBA031BB}" presName="childText" presStyleLbl="revTx" presStyleIdx="5" presStyleCnt="6">
        <dgm:presLayoutVars>
          <dgm:bulletEnabled val="1"/>
        </dgm:presLayoutVars>
      </dgm:prSet>
      <dgm:spPr/>
    </dgm:pt>
  </dgm:ptLst>
  <dgm:cxnLst>
    <dgm:cxn modelId="{37F9D10F-D100-4F30-81B0-A6EAB4F375B1}" srcId="{21BCE829-064B-481E-ABE0-933F061AA434}" destId="{5C95E0E6-BBE1-4255-83CA-1C67655A7FC2}" srcOrd="4" destOrd="0" parTransId="{0A154C1C-EF8B-4E4B-8250-3BF7858D5D8D}" sibTransId="{27CE5FCB-4DE3-4C70-8D96-0AB121F505B4}"/>
    <dgm:cxn modelId="{95A24C18-5271-4387-9A02-0E6BA2D62480}" srcId="{2C3FA894-044A-4703-B4EF-354A123834AE}" destId="{6051A02C-539B-492C-B3DD-ECDA47CC9E2D}" srcOrd="0" destOrd="0" parTransId="{CBACE3A3-1D5D-4845-8838-D62C491F1715}" sibTransId="{866FDFD7-F841-4236-B0CB-DC512FBC8FA2}"/>
    <dgm:cxn modelId="{A7E8B218-F61F-48C1-8D84-EACB8B62395D}" srcId="{21BCE829-064B-481E-ABE0-933F061AA434}" destId="{BA8A934C-FE24-44B1-BA49-22E562179EDD}" srcOrd="0" destOrd="0" parTransId="{BD75DDED-BCB2-4BC6-A3E6-30FBCF96F81C}" sibTransId="{F547D1F3-672C-4E6E-933C-FC979A22F8C5}"/>
    <dgm:cxn modelId="{349C9422-EDFF-497B-9A4D-6C65B0D28B11}" type="presOf" srcId="{06EFE991-4483-419A-BD59-4C5D2ACA3613}" destId="{45E0DC0B-34DD-432A-BA2B-F2D3912E9D45}" srcOrd="0" destOrd="0" presId="urn:microsoft.com/office/officeart/2005/8/layout/vList2"/>
    <dgm:cxn modelId="{7752FD2B-E460-4C9A-8430-CE08BFDE3F6D}" type="presOf" srcId="{BA8A934C-FE24-44B1-BA49-22E562179EDD}" destId="{7E627131-81C3-4CE6-B296-804736F2512E}" srcOrd="0" destOrd="0" presId="urn:microsoft.com/office/officeart/2005/8/layout/vList2"/>
    <dgm:cxn modelId="{9580A83C-77D5-4CC4-9A5A-00610375BC39}" srcId="{21BCE829-064B-481E-ABE0-933F061AA434}" destId="{05F9AEFA-6C0B-4D67-A64D-9FA0D67EDA1F}" srcOrd="1" destOrd="0" parTransId="{9A3AFC84-3E99-44DE-84DF-4FA7A73B048D}" sibTransId="{BF7BBEFC-FEEF-419A-BA9A-969A29BE2145}"/>
    <dgm:cxn modelId="{35ED0041-FFE3-4656-B6E0-95CA9C1AE7F5}" srcId="{8BD1BA40-CDC1-43F7-8D56-2E23BBA031BB}" destId="{453F9C0C-94B6-4339-98D1-9642FD50BCC2}" srcOrd="0" destOrd="0" parTransId="{6B95C474-9B15-44D3-9B68-1B21CF32C3E8}" sibTransId="{4EF9BF7D-8CF7-4E23-9972-C37AD4889127}"/>
    <dgm:cxn modelId="{336DD741-DD90-46D1-8863-568D0DEB51E5}" srcId="{05F9AEFA-6C0B-4D67-A64D-9FA0D67EDA1F}" destId="{EE9F735C-82BE-409C-A6C0-EBDCB95EAA41}" srcOrd="0" destOrd="0" parTransId="{6BB50BDB-F3CF-4FA9-A932-4533FA800FF3}" sibTransId="{8498101A-95E5-4B52-BAD9-7DFFD5C75392}"/>
    <dgm:cxn modelId="{BD58AF42-744A-4E68-99E5-BCC78E51F824}" type="presOf" srcId="{D47856E4-ABE9-4174-B841-CFF9C68A8884}" destId="{6CBB8742-8783-4F2C-B5ED-FB87B6F246BA}" srcOrd="0" destOrd="0" presId="urn:microsoft.com/office/officeart/2005/8/layout/vList2"/>
    <dgm:cxn modelId="{B54FB945-DEE8-4627-8F7A-6570805C51C5}" type="presOf" srcId="{6051A02C-539B-492C-B3DD-ECDA47CC9E2D}" destId="{86BF355B-81C0-489B-B068-3BD21FE3F70E}" srcOrd="0" destOrd="0" presId="urn:microsoft.com/office/officeart/2005/8/layout/vList2"/>
    <dgm:cxn modelId="{3381516D-D99D-44A5-BCD1-6D067F729748}" srcId="{21BCE829-064B-481E-ABE0-933F061AA434}" destId="{2C3FA894-044A-4703-B4EF-354A123834AE}" srcOrd="2" destOrd="0" parTransId="{B7DAB4BC-FA17-4C21-AE97-B621C7EDE0D4}" sibTransId="{E86BD0F5-FECF-46C7-8F8C-422125FD5C4E}"/>
    <dgm:cxn modelId="{292CF553-2799-4257-85CC-6EB957F9451C}" type="presOf" srcId="{0A80AFF3-A931-487E-A42F-2ADE21E10C23}" destId="{674F945A-461D-4DA8-94B1-111EB3E9A760}" srcOrd="0" destOrd="0" presId="urn:microsoft.com/office/officeart/2005/8/layout/vList2"/>
    <dgm:cxn modelId="{973B4B54-DE49-4845-AEB3-16F4884A4B6F}" type="presOf" srcId="{EE9F735C-82BE-409C-A6C0-EBDCB95EAA41}" destId="{0E8C36F9-59DE-4E93-8ADF-AC76DA109F26}" srcOrd="0" destOrd="0" presId="urn:microsoft.com/office/officeart/2005/8/layout/vList2"/>
    <dgm:cxn modelId="{C742DF59-0B9B-43E8-B7D1-C195B727B1EF}" srcId="{0A80AFF3-A931-487E-A42F-2ADE21E10C23}" destId="{D47856E4-ABE9-4174-B841-CFF9C68A8884}" srcOrd="0" destOrd="0" parTransId="{9263E824-5240-4CBA-8731-E300169F7B93}" sibTransId="{754EC84F-F0D8-4A54-9097-E79094FB9ACD}"/>
    <dgm:cxn modelId="{03ED245A-69B7-4F76-A38A-D93963DD7607}" type="presOf" srcId="{21BCE829-064B-481E-ABE0-933F061AA434}" destId="{62568322-1D1F-4DCC-998F-AC21FD7288F2}" srcOrd="0" destOrd="0" presId="urn:microsoft.com/office/officeart/2005/8/layout/vList2"/>
    <dgm:cxn modelId="{AE4E9A7D-F5AB-4FA7-9873-EEC5BF6DD63C}" type="presOf" srcId="{01E1301A-88FC-48EF-8677-E9B45FFA280F}" destId="{99328D68-C714-4B54-AC1A-64A68ADE60C3}" srcOrd="0" destOrd="1" presId="urn:microsoft.com/office/officeart/2005/8/layout/vList2"/>
    <dgm:cxn modelId="{A0771380-31A8-405C-8E1C-6383EC01595D}" type="presOf" srcId="{453F9C0C-94B6-4339-98D1-9642FD50BCC2}" destId="{99328D68-C714-4B54-AC1A-64A68ADE60C3}" srcOrd="0" destOrd="0" presId="urn:microsoft.com/office/officeart/2005/8/layout/vList2"/>
    <dgm:cxn modelId="{42672E86-DBE3-4220-97B0-CDD3CFA01973}" srcId="{BA8A934C-FE24-44B1-BA49-22E562179EDD}" destId="{9B6F28C5-BC10-42C0-A0A8-717D38732809}" srcOrd="0" destOrd="0" parTransId="{31E441C3-C61F-4A5F-9131-8FBF6195D250}" sibTransId="{086C15F5-C6C3-4EDB-9EB3-E7E5D226A973}"/>
    <dgm:cxn modelId="{FB84DA98-C26B-4714-B93D-EE7C7412A693}" srcId="{21BCE829-064B-481E-ABE0-933F061AA434}" destId="{0A80AFF3-A931-487E-A42F-2ADE21E10C23}" srcOrd="3" destOrd="0" parTransId="{34E31FC0-D1F1-4FD7-9669-23E676042422}" sibTransId="{7E1944F5-5B2E-44A0-9A62-BD22B04C5B49}"/>
    <dgm:cxn modelId="{36CE4C9E-1D57-41A8-9E74-ABDE9270C873}" srcId="{5C95E0E6-BBE1-4255-83CA-1C67655A7FC2}" destId="{06EFE991-4483-419A-BD59-4C5D2ACA3613}" srcOrd="0" destOrd="0" parTransId="{5B68018C-7655-4E2C-95B5-A8E73091B235}" sibTransId="{7B83AD51-6F8F-4EC6-BCAA-071074112BF4}"/>
    <dgm:cxn modelId="{DBD39B9E-B9BC-4564-A10C-CA23C0D11EBE}" type="presOf" srcId="{9B6F28C5-BC10-42C0-A0A8-717D38732809}" destId="{5D8D37E2-90D2-43C8-8405-8AD873A8CEC2}" srcOrd="0" destOrd="0" presId="urn:microsoft.com/office/officeart/2005/8/layout/vList2"/>
    <dgm:cxn modelId="{F938A0A3-9526-428A-BBBE-5096DF1FD745}" srcId="{21BCE829-064B-481E-ABE0-933F061AA434}" destId="{8BD1BA40-CDC1-43F7-8D56-2E23BBA031BB}" srcOrd="5" destOrd="0" parTransId="{881C5C00-B387-4C73-8D5B-307CC2740BB7}" sibTransId="{9B77E8E1-DA1D-4863-B46B-3EED2FB66543}"/>
    <dgm:cxn modelId="{172D5CA6-7319-4DEC-8613-9F79F2AD5EDE}" srcId="{8BD1BA40-CDC1-43F7-8D56-2E23BBA031BB}" destId="{01E1301A-88FC-48EF-8677-E9B45FFA280F}" srcOrd="1" destOrd="0" parTransId="{E0DB6F34-2D69-409B-BAA9-7356B30F2CCD}" sibTransId="{67908297-900C-4172-B84D-674CEB75E8C2}"/>
    <dgm:cxn modelId="{5007A7C9-C70A-4742-AF80-DF7B4A713F0E}" type="presOf" srcId="{5C95E0E6-BBE1-4255-83CA-1C67655A7FC2}" destId="{12C5A651-3A06-47A8-B229-0039C79EE2A6}" srcOrd="0" destOrd="0" presId="urn:microsoft.com/office/officeart/2005/8/layout/vList2"/>
    <dgm:cxn modelId="{80F22AF2-1C39-4BAB-910D-DD40259CBD3B}" type="presOf" srcId="{05F9AEFA-6C0B-4D67-A64D-9FA0D67EDA1F}" destId="{892CA9CE-94D4-460A-A0C7-8800B11F4102}" srcOrd="0" destOrd="0" presId="urn:microsoft.com/office/officeart/2005/8/layout/vList2"/>
    <dgm:cxn modelId="{34DB20F8-E85E-4F21-B4D8-84B15F2FB28B}" type="presOf" srcId="{8BD1BA40-CDC1-43F7-8D56-2E23BBA031BB}" destId="{FD8AADAF-F121-4CCC-B25A-EFA993AC9E6B}" srcOrd="0" destOrd="0" presId="urn:microsoft.com/office/officeart/2005/8/layout/vList2"/>
    <dgm:cxn modelId="{C996A8FF-E9EE-490D-B2FC-472F975E6901}" type="presOf" srcId="{2C3FA894-044A-4703-B4EF-354A123834AE}" destId="{D8CEFEB2-D9E3-43FA-9A52-C6E2C6ABC5B8}" srcOrd="0" destOrd="0" presId="urn:microsoft.com/office/officeart/2005/8/layout/vList2"/>
    <dgm:cxn modelId="{67D36A65-06FF-44E9-A643-4014DC4097C9}" type="presParOf" srcId="{62568322-1D1F-4DCC-998F-AC21FD7288F2}" destId="{7E627131-81C3-4CE6-B296-804736F2512E}" srcOrd="0" destOrd="0" presId="urn:microsoft.com/office/officeart/2005/8/layout/vList2"/>
    <dgm:cxn modelId="{171A7327-486D-4665-9206-DFA6035580A6}" type="presParOf" srcId="{62568322-1D1F-4DCC-998F-AC21FD7288F2}" destId="{5D8D37E2-90D2-43C8-8405-8AD873A8CEC2}" srcOrd="1" destOrd="0" presId="urn:microsoft.com/office/officeart/2005/8/layout/vList2"/>
    <dgm:cxn modelId="{9D20A371-ACA0-4F70-81EF-DDA8773C26F6}" type="presParOf" srcId="{62568322-1D1F-4DCC-998F-AC21FD7288F2}" destId="{892CA9CE-94D4-460A-A0C7-8800B11F4102}" srcOrd="2" destOrd="0" presId="urn:microsoft.com/office/officeart/2005/8/layout/vList2"/>
    <dgm:cxn modelId="{DE33EA98-ACAE-4BCD-8263-76766B627DF5}" type="presParOf" srcId="{62568322-1D1F-4DCC-998F-AC21FD7288F2}" destId="{0E8C36F9-59DE-4E93-8ADF-AC76DA109F26}" srcOrd="3" destOrd="0" presId="urn:microsoft.com/office/officeart/2005/8/layout/vList2"/>
    <dgm:cxn modelId="{84117700-9682-4AEC-B127-43AD1E88C416}" type="presParOf" srcId="{62568322-1D1F-4DCC-998F-AC21FD7288F2}" destId="{D8CEFEB2-D9E3-43FA-9A52-C6E2C6ABC5B8}" srcOrd="4" destOrd="0" presId="urn:microsoft.com/office/officeart/2005/8/layout/vList2"/>
    <dgm:cxn modelId="{DDD3BAA6-6842-4183-8D71-4752DA274623}" type="presParOf" srcId="{62568322-1D1F-4DCC-998F-AC21FD7288F2}" destId="{86BF355B-81C0-489B-B068-3BD21FE3F70E}" srcOrd="5" destOrd="0" presId="urn:microsoft.com/office/officeart/2005/8/layout/vList2"/>
    <dgm:cxn modelId="{B625C624-6681-4A36-8AAD-EAD8722C9E10}" type="presParOf" srcId="{62568322-1D1F-4DCC-998F-AC21FD7288F2}" destId="{674F945A-461D-4DA8-94B1-111EB3E9A760}" srcOrd="6" destOrd="0" presId="urn:microsoft.com/office/officeart/2005/8/layout/vList2"/>
    <dgm:cxn modelId="{DC48746F-7BF7-4268-9B80-9F5060AE48AD}" type="presParOf" srcId="{62568322-1D1F-4DCC-998F-AC21FD7288F2}" destId="{6CBB8742-8783-4F2C-B5ED-FB87B6F246BA}" srcOrd="7" destOrd="0" presId="urn:microsoft.com/office/officeart/2005/8/layout/vList2"/>
    <dgm:cxn modelId="{F4623F26-CC66-405F-86C3-D47BD082E407}" type="presParOf" srcId="{62568322-1D1F-4DCC-998F-AC21FD7288F2}" destId="{12C5A651-3A06-47A8-B229-0039C79EE2A6}" srcOrd="8" destOrd="0" presId="urn:microsoft.com/office/officeart/2005/8/layout/vList2"/>
    <dgm:cxn modelId="{DEFA9912-CFB3-45FC-A44E-AE1ADF0B34A6}" type="presParOf" srcId="{62568322-1D1F-4DCC-998F-AC21FD7288F2}" destId="{45E0DC0B-34DD-432A-BA2B-F2D3912E9D45}" srcOrd="9" destOrd="0" presId="urn:microsoft.com/office/officeart/2005/8/layout/vList2"/>
    <dgm:cxn modelId="{D2C5A29F-1F07-4B19-8A77-C90DA697734C}" type="presParOf" srcId="{62568322-1D1F-4DCC-998F-AC21FD7288F2}" destId="{FD8AADAF-F121-4CCC-B25A-EFA993AC9E6B}" srcOrd="10" destOrd="0" presId="urn:microsoft.com/office/officeart/2005/8/layout/vList2"/>
    <dgm:cxn modelId="{A718E9D2-F69A-444E-8B50-61F6AFF46F2E}" type="presParOf" srcId="{62568322-1D1F-4DCC-998F-AC21FD7288F2}" destId="{99328D68-C714-4B54-AC1A-64A68ADE60C3}" srcOrd="11"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6252FBF0-B69A-4B96-8C8C-B43A31FA16F4}">
      <dsp:nvSpPr>
        <dsp:cNvPr id="0" name=""/>
        <dsp:cNvSpPr/>
      </dsp:nvSpPr>
      <dsp:spPr>
        <a:xfrm>
          <a:off x="1854462" y="2522270"/>
          <a:ext cx="1645463" cy="1645463"/>
        </a:xfrm>
        <a:prstGeom prst="ellipse">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8415" tIns="18415" rIns="18415" bIns="18415" numCol="1" spcCol="1270" anchor="ctr" anchorCtr="0">
          <a:noAutofit/>
        </a:bodyPr>
        <a:lstStyle/>
        <a:p>
          <a:pPr marL="0" lvl="0" indent="0" algn="ctr" defTabSz="1289050">
            <a:lnSpc>
              <a:spcPct val="90000"/>
            </a:lnSpc>
            <a:spcBef>
              <a:spcPct val="0"/>
            </a:spcBef>
            <a:spcAft>
              <a:spcPct val="35000"/>
            </a:spcAft>
            <a:buNone/>
          </a:pPr>
          <a:r>
            <a:rPr lang="en-US" sz="2900" kern="1200" dirty="0"/>
            <a:t>Racism</a:t>
          </a:r>
        </a:p>
      </dsp:txBody>
      <dsp:txXfrm>
        <a:off x="2095434" y="2763242"/>
        <a:ext cx="1163519" cy="1163519"/>
      </dsp:txXfrm>
    </dsp:sp>
    <dsp:sp modelId="{4629B503-6ED3-45F0-883C-D5A271D0A07F}">
      <dsp:nvSpPr>
        <dsp:cNvPr id="0" name=""/>
        <dsp:cNvSpPr/>
      </dsp:nvSpPr>
      <dsp:spPr>
        <a:xfrm rot="12900036">
          <a:off x="736226" y="2214826"/>
          <a:ext cx="1323617" cy="468957"/>
        </a:xfrm>
        <a:prstGeom prst="lef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8C0FCE6E-5B14-4D2D-9D27-1E6579964B86}">
      <dsp:nvSpPr>
        <dsp:cNvPr id="0" name=""/>
        <dsp:cNvSpPr/>
      </dsp:nvSpPr>
      <dsp:spPr>
        <a:xfrm>
          <a:off x="-4032" y="1444425"/>
          <a:ext cx="1719900" cy="1250552"/>
        </a:xfrm>
        <a:prstGeom prst="roundRect">
          <a:avLst>
            <a:gd name="adj" fmla="val 10000"/>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8100" tIns="38100" rIns="38100" bIns="38100" numCol="1" spcCol="1270" anchor="ctr" anchorCtr="0">
          <a:noAutofit/>
        </a:bodyPr>
        <a:lstStyle/>
        <a:p>
          <a:pPr marL="0" lvl="0" indent="0" algn="ctr" defTabSz="889000">
            <a:lnSpc>
              <a:spcPct val="90000"/>
            </a:lnSpc>
            <a:spcBef>
              <a:spcPct val="0"/>
            </a:spcBef>
            <a:spcAft>
              <a:spcPct val="35000"/>
            </a:spcAft>
            <a:buNone/>
          </a:pPr>
          <a:r>
            <a:rPr lang="en-US" sz="2000" kern="1200" dirty="0"/>
            <a:t>Discrimination</a:t>
          </a:r>
        </a:p>
        <a:p>
          <a:pPr marL="0" lvl="0" indent="0" algn="ctr" defTabSz="889000">
            <a:lnSpc>
              <a:spcPct val="90000"/>
            </a:lnSpc>
            <a:spcBef>
              <a:spcPct val="0"/>
            </a:spcBef>
            <a:spcAft>
              <a:spcPct val="35000"/>
            </a:spcAft>
            <a:buNone/>
          </a:pPr>
          <a:r>
            <a:rPr lang="en-US" sz="2000" kern="1200" dirty="0"/>
            <a:t>(Action)</a:t>
          </a:r>
        </a:p>
      </dsp:txBody>
      <dsp:txXfrm>
        <a:off x="32595" y="1481052"/>
        <a:ext cx="1646646" cy="1177298"/>
      </dsp:txXfrm>
    </dsp:sp>
    <dsp:sp modelId="{E046B46E-49BF-4E67-9AED-3B0598C9D906}">
      <dsp:nvSpPr>
        <dsp:cNvPr id="0" name=""/>
        <dsp:cNvSpPr/>
      </dsp:nvSpPr>
      <dsp:spPr>
        <a:xfrm rot="16200000">
          <a:off x="2015385" y="1548947"/>
          <a:ext cx="1323617" cy="468957"/>
        </a:xfrm>
        <a:prstGeom prst="lef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AB551B15-5F8C-414A-BD71-5BD80A3E5489}">
      <dsp:nvSpPr>
        <dsp:cNvPr id="0" name=""/>
        <dsp:cNvSpPr/>
      </dsp:nvSpPr>
      <dsp:spPr>
        <a:xfrm>
          <a:off x="1895599" y="496340"/>
          <a:ext cx="1563190" cy="1250552"/>
        </a:xfrm>
        <a:prstGeom prst="roundRect">
          <a:avLst>
            <a:gd name="adj" fmla="val 10000"/>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marL="0" lvl="0" indent="0" algn="ctr" defTabSz="977900">
            <a:lnSpc>
              <a:spcPct val="90000"/>
            </a:lnSpc>
            <a:spcBef>
              <a:spcPct val="0"/>
            </a:spcBef>
            <a:spcAft>
              <a:spcPct val="35000"/>
            </a:spcAft>
            <a:buNone/>
          </a:pPr>
          <a:r>
            <a:rPr lang="en-US" sz="2200" kern="1200" dirty="0"/>
            <a:t>Stereotypes</a:t>
          </a:r>
        </a:p>
        <a:p>
          <a:pPr marL="0" lvl="0" indent="0" algn="ctr" defTabSz="977900">
            <a:lnSpc>
              <a:spcPct val="90000"/>
            </a:lnSpc>
            <a:spcBef>
              <a:spcPct val="0"/>
            </a:spcBef>
            <a:spcAft>
              <a:spcPct val="35000"/>
            </a:spcAft>
            <a:buNone/>
          </a:pPr>
          <a:r>
            <a:rPr lang="en-US" sz="2200" kern="1200" dirty="0"/>
            <a:t>(Cognitions)</a:t>
          </a:r>
        </a:p>
      </dsp:txBody>
      <dsp:txXfrm>
        <a:off x="1932226" y="532967"/>
        <a:ext cx="1489936" cy="1177298"/>
      </dsp:txXfrm>
    </dsp:sp>
    <dsp:sp modelId="{C53579AF-E675-4D27-9C54-0C738EBFF62A}">
      <dsp:nvSpPr>
        <dsp:cNvPr id="0" name=""/>
        <dsp:cNvSpPr/>
      </dsp:nvSpPr>
      <dsp:spPr>
        <a:xfrm rot="19500000">
          <a:off x="3294554" y="2214840"/>
          <a:ext cx="1323617" cy="468957"/>
        </a:xfrm>
        <a:prstGeom prst="leftArrow">
          <a:avLst>
            <a:gd name="adj1" fmla="val 60000"/>
            <a:gd name="adj2" fmla="val 50000"/>
          </a:avLst>
        </a:prstGeom>
        <a:solidFill>
          <a:schemeClr val="accent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sp>
    <dsp:sp modelId="{736239BA-0B44-4304-AE72-B5B24203B4BC}">
      <dsp:nvSpPr>
        <dsp:cNvPr id="0" name=""/>
        <dsp:cNvSpPr/>
      </dsp:nvSpPr>
      <dsp:spPr>
        <a:xfrm>
          <a:off x="3779573" y="1434040"/>
          <a:ext cx="1437822" cy="1271361"/>
        </a:xfrm>
        <a:prstGeom prst="roundRect">
          <a:avLst>
            <a:gd name="adj" fmla="val 10000"/>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5720" tIns="45720" rIns="45720" bIns="45720" numCol="1" spcCol="1270" anchor="ctr" anchorCtr="0">
          <a:noAutofit/>
        </a:bodyPr>
        <a:lstStyle/>
        <a:p>
          <a:pPr marL="0" lvl="0" indent="0" algn="ctr" defTabSz="1066800">
            <a:lnSpc>
              <a:spcPct val="90000"/>
            </a:lnSpc>
            <a:spcBef>
              <a:spcPct val="0"/>
            </a:spcBef>
            <a:spcAft>
              <a:spcPct val="35000"/>
            </a:spcAft>
            <a:buNone/>
          </a:pPr>
          <a:r>
            <a:rPr lang="en-US" sz="2400" kern="1200" dirty="0"/>
            <a:t>Prejudice</a:t>
          </a:r>
        </a:p>
        <a:p>
          <a:pPr marL="0" lvl="0" indent="0" algn="ctr" defTabSz="1066800">
            <a:lnSpc>
              <a:spcPct val="90000"/>
            </a:lnSpc>
            <a:spcBef>
              <a:spcPct val="0"/>
            </a:spcBef>
            <a:spcAft>
              <a:spcPct val="35000"/>
            </a:spcAft>
            <a:buNone/>
          </a:pPr>
          <a:r>
            <a:rPr lang="en-US" sz="2400" kern="1200" dirty="0"/>
            <a:t>(Feelings/  Attitudes)</a:t>
          </a:r>
        </a:p>
      </dsp:txBody>
      <dsp:txXfrm>
        <a:off x="3816810" y="1471277"/>
        <a:ext cx="1363348" cy="1196887"/>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20DE5BA-3341-400D-BC72-AD26C02F6E34}">
      <dsp:nvSpPr>
        <dsp:cNvPr id="0" name=""/>
        <dsp:cNvSpPr/>
      </dsp:nvSpPr>
      <dsp:spPr>
        <a:xfrm>
          <a:off x="0" y="315600"/>
          <a:ext cx="9872871" cy="1299375"/>
        </a:xfrm>
        <a:prstGeom prst="rect">
          <a:avLst/>
        </a:prstGeom>
        <a:solidFill>
          <a:schemeClr val="lt1">
            <a:alpha val="90000"/>
            <a:hueOff val="0"/>
            <a:satOff val="0"/>
            <a:lumOff val="0"/>
            <a:alphaOff val="0"/>
          </a:schemeClr>
        </a:solidFill>
        <a:ln w="1905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66244" tIns="312420" rIns="766244" bIns="106680" numCol="1" spcCol="1270" anchor="t" anchorCtr="0">
          <a:noAutofit/>
        </a:bodyPr>
        <a:lstStyle/>
        <a:p>
          <a:pPr marL="114300" lvl="1" indent="-114300" algn="l" defTabSz="666750">
            <a:lnSpc>
              <a:spcPct val="90000"/>
            </a:lnSpc>
            <a:spcBef>
              <a:spcPct val="0"/>
            </a:spcBef>
            <a:spcAft>
              <a:spcPct val="15000"/>
            </a:spcAft>
            <a:buChar char="•"/>
          </a:pPr>
          <a:r>
            <a:rPr lang="en-US" sz="1500" kern="1200"/>
            <a:t>Privately held beliefs, attitudes, actions of individuals that support or perpetuate racism in intentional or unintentional ways</a:t>
          </a:r>
        </a:p>
        <a:p>
          <a:pPr marL="114300" lvl="1" indent="-114300" algn="l" defTabSz="666750">
            <a:lnSpc>
              <a:spcPct val="90000"/>
            </a:lnSpc>
            <a:spcBef>
              <a:spcPct val="0"/>
            </a:spcBef>
            <a:spcAft>
              <a:spcPct val="15000"/>
            </a:spcAft>
            <a:buChar char="•"/>
          </a:pPr>
          <a:r>
            <a:rPr lang="en-US" sz="1500" kern="1200"/>
            <a:t>Ex: Making a racist statement or using as racial slur; Believing whites to be superior over other groups of people</a:t>
          </a:r>
        </a:p>
      </dsp:txBody>
      <dsp:txXfrm>
        <a:off x="0" y="315600"/>
        <a:ext cx="9872871" cy="1299375"/>
      </dsp:txXfrm>
    </dsp:sp>
    <dsp:sp modelId="{88FF0087-B890-409C-923F-0FEB8586695D}">
      <dsp:nvSpPr>
        <dsp:cNvPr id="0" name=""/>
        <dsp:cNvSpPr/>
      </dsp:nvSpPr>
      <dsp:spPr>
        <a:xfrm>
          <a:off x="493643" y="94200"/>
          <a:ext cx="6911009" cy="442800"/>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61220" tIns="0" rIns="261220" bIns="0" numCol="1" spcCol="1270" anchor="ctr" anchorCtr="0">
          <a:noAutofit/>
        </a:bodyPr>
        <a:lstStyle/>
        <a:p>
          <a:pPr marL="0" lvl="0" indent="0" algn="l" defTabSz="666750">
            <a:lnSpc>
              <a:spcPct val="90000"/>
            </a:lnSpc>
            <a:spcBef>
              <a:spcPct val="0"/>
            </a:spcBef>
            <a:spcAft>
              <a:spcPct val="35000"/>
            </a:spcAft>
            <a:buNone/>
          </a:pPr>
          <a:r>
            <a:rPr lang="en-US" sz="1500" kern="1200"/>
            <a:t>Individual racism</a:t>
          </a:r>
        </a:p>
      </dsp:txBody>
      <dsp:txXfrm>
        <a:off x="515259" y="115816"/>
        <a:ext cx="6867777" cy="399568"/>
      </dsp:txXfrm>
    </dsp:sp>
    <dsp:sp modelId="{3565D734-C879-4E02-AB70-B0E305533819}">
      <dsp:nvSpPr>
        <dsp:cNvPr id="0" name=""/>
        <dsp:cNvSpPr/>
      </dsp:nvSpPr>
      <dsp:spPr>
        <a:xfrm>
          <a:off x="0" y="1917375"/>
          <a:ext cx="9872871" cy="1086750"/>
        </a:xfrm>
        <a:prstGeom prst="rect">
          <a:avLst/>
        </a:prstGeom>
        <a:solidFill>
          <a:schemeClr val="lt1">
            <a:alpha val="90000"/>
            <a:hueOff val="0"/>
            <a:satOff val="0"/>
            <a:lumOff val="0"/>
            <a:alphaOff val="0"/>
          </a:schemeClr>
        </a:solidFill>
        <a:ln w="1905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66244" tIns="312420" rIns="766244" bIns="106680" numCol="1" spcCol="1270" anchor="t" anchorCtr="0">
          <a:noAutofit/>
        </a:bodyPr>
        <a:lstStyle/>
        <a:p>
          <a:pPr marL="114300" lvl="1" indent="-114300" algn="l" defTabSz="666750">
            <a:lnSpc>
              <a:spcPct val="90000"/>
            </a:lnSpc>
            <a:spcBef>
              <a:spcPct val="0"/>
            </a:spcBef>
            <a:spcAft>
              <a:spcPct val="15000"/>
            </a:spcAft>
            <a:buChar char="•"/>
          </a:pPr>
          <a:r>
            <a:rPr lang="en-US" sz="1500" kern="1200"/>
            <a:t>Happens when people act on their individual racism. </a:t>
          </a:r>
        </a:p>
        <a:p>
          <a:pPr marL="114300" lvl="1" indent="-114300" algn="l" defTabSz="666750">
            <a:lnSpc>
              <a:spcPct val="90000"/>
            </a:lnSpc>
            <a:spcBef>
              <a:spcPct val="0"/>
            </a:spcBef>
            <a:spcAft>
              <a:spcPct val="15000"/>
            </a:spcAft>
            <a:buChar char="•"/>
          </a:pPr>
          <a:r>
            <a:rPr lang="en-US" sz="1500" kern="1200"/>
            <a:t>Ex: Following an African American person around a store because you believe black people steal; Starting or joining an organization that celebrates white superiority. </a:t>
          </a:r>
        </a:p>
      </dsp:txBody>
      <dsp:txXfrm>
        <a:off x="0" y="1917375"/>
        <a:ext cx="9872871" cy="1086750"/>
      </dsp:txXfrm>
    </dsp:sp>
    <dsp:sp modelId="{588C188C-F751-4483-8CBF-C074CA48AA3E}">
      <dsp:nvSpPr>
        <dsp:cNvPr id="0" name=""/>
        <dsp:cNvSpPr/>
      </dsp:nvSpPr>
      <dsp:spPr>
        <a:xfrm>
          <a:off x="493643" y="1695975"/>
          <a:ext cx="6911009" cy="442800"/>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61220" tIns="0" rIns="261220" bIns="0" numCol="1" spcCol="1270" anchor="ctr" anchorCtr="0">
          <a:noAutofit/>
        </a:bodyPr>
        <a:lstStyle/>
        <a:p>
          <a:pPr marL="0" lvl="0" indent="0" algn="l" defTabSz="666750">
            <a:lnSpc>
              <a:spcPct val="90000"/>
            </a:lnSpc>
            <a:spcBef>
              <a:spcPct val="0"/>
            </a:spcBef>
            <a:spcAft>
              <a:spcPct val="35000"/>
            </a:spcAft>
            <a:buNone/>
          </a:pPr>
          <a:r>
            <a:rPr lang="en-US" sz="1500" kern="1200"/>
            <a:t>Interpersonal racism </a:t>
          </a:r>
        </a:p>
      </dsp:txBody>
      <dsp:txXfrm>
        <a:off x="515259" y="1717591"/>
        <a:ext cx="6867777" cy="399568"/>
      </dsp:txXfrm>
    </dsp:sp>
    <dsp:sp modelId="{5EE29ED3-756B-480B-ACF8-8B8F82446FC7}">
      <dsp:nvSpPr>
        <dsp:cNvPr id="0" name=""/>
        <dsp:cNvSpPr/>
      </dsp:nvSpPr>
      <dsp:spPr>
        <a:xfrm>
          <a:off x="0" y="3306525"/>
          <a:ext cx="9872871" cy="637875"/>
        </a:xfrm>
        <a:prstGeom prst="rect">
          <a:avLst/>
        </a:prstGeom>
        <a:solidFill>
          <a:schemeClr val="lt1">
            <a:alpha val="90000"/>
            <a:hueOff val="0"/>
            <a:satOff val="0"/>
            <a:lumOff val="0"/>
            <a:alphaOff val="0"/>
          </a:schemeClr>
        </a:solidFill>
        <a:ln w="1905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66244" tIns="312420" rIns="766244" bIns="106680" numCol="1" spcCol="1270" anchor="t" anchorCtr="0">
          <a:noAutofit/>
        </a:bodyPr>
        <a:lstStyle/>
        <a:p>
          <a:pPr marL="114300" lvl="1" indent="-114300" algn="l" defTabSz="666750">
            <a:lnSpc>
              <a:spcPct val="90000"/>
            </a:lnSpc>
            <a:spcBef>
              <a:spcPct val="0"/>
            </a:spcBef>
            <a:spcAft>
              <a:spcPct val="15000"/>
            </a:spcAft>
            <a:buChar char="•"/>
          </a:pPr>
          <a:r>
            <a:rPr lang="en-US" sz="1500" kern="1200"/>
            <a:t>Focus on negative engagements between individuals  </a:t>
          </a:r>
        </a:p>
      </dsp:txBody>
      <dsp:txXfrm>
        <a:off x="0" y="3306525"/>
        <a:ext cx="9872871" cy="637875"/>
      </dsp:txXfrm>
    </dsp:sp>
    <dsp:sp modelId="{9E750E30-C37A-4819-A0A0-29E395661431}">
      <dsp:nvSpPr>
        <dsp:cNvPr id="0" name=""/>
        <dsp:cNvSpPr/>
      </dsp:nvSpPr>
      <dsp:spPr>
        <a:xfrm>
          <a:off x="493643" y="3085125"/>
          <a:ext cx="6911009" cy="442800"/>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61220" tIns="0" rIns="261220" bIns="0" numCol="1" spcCol="1270" anchor="ctr" anchorCtr="0">
          <a:noAutofit/>
        </a:bodyPr>
        <a:lstStyle/>
        <a:p>
          <a:pPr marL="0" lvl="0" indent="0" algn="l" defTabSz="666750">
            <a:lnSpc>
              <a:spcPct val="90000"/>
            </a:lnSpc>
            <a:spcBef>
              <a:spcPct val="0"/>
            </a:spcBef>
            <a:spcAft>
              <a:spcPct val="35000"/>
            </a:spcAft>
            <a:buNone/>
          </a:pPr>
          <a:r>
            <a:rPr lang="en-US" sz="1500" kern="1200"/>
            <a:t>Most recognized forms of racism</a:t>
          </a:r>
        </a:p>
      </dsp:txBody>
      <dsp:txXfrm>
        <a:off x="515259" y="3106741"/>
        <a:ext cx="6867777" cy="399568"/>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F086C79-0751-4218-B6DE-69F65C430569}">
      <dsp:nvSpPr>
        <dsp:cNvPr id="0" name=""/>
        <dsp:cNvSpPr/>
      </dsp:nvSpPr>
      <dsp:spPr>
        <a:xfrm>
          <a:off x="0" y="312637"/>
          <a:ext cx="10515600" cy="1512000"/>
        </a:xfrm>
        <a:prstGeom prst="rect">
          <a:avLst/>
        </a:prstGeom>
        <a:solidFill>
          <a:schemeClr val="lt1">
            <a:alpha val="90000"/>
            <a:hueOff val="0"/>
            <a:satOff val="0"/>
            <a:lumOff val="0"/>
            <a:alphaOff val="0"/>
          </a:schemeClr>
        </a:solidFill>
        <a:ln w="1905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16127" tIns="312420" rIns="816127" bIns="106680" numCol="1" spcCol="1270" anchor="t" anchorCtr="0">
          <a:noAutofit/>
        </a:bodyPr>
        <a:lstStyle/>
        <a:p>
          <a:pPr marL="114300" lvl="1" indent="-114300" algn="l" defTabSz="666750">
            <a:lnSpc>
              <a:spcPct val="90000"/>
            </a:lnSpc>
            <a:spcBef>
              <a:spcPct val="0"/>
            </a:spcBef>
            <a:spcAft>
              <a:spcPct val="15000"/>
            </a:spcAft>
            <a:buChar char="•"/>
          </a:pPr>
          <a:r>
            <a:rPr lang="en-US" sz="1500" kern="1200"/>
            <a:t>Occurs when a racial group oppressed by racism supports the supremacy and dominance of the dominant group by maintaining or participating in the set of attitudes, behaviors, social structures, and ideologies that uphold the dominant group’s power </a:t>
          </a:r>
        </a:p>
        <a:p>
          <a:pPr marL="114300" lvl="1" indent="-114300" algn="l" defTabSz="666750">
            <a:lnSpc>
              <a:spcPct val="90000"/>
            </a:lnSpc>
            <a:spcBef>
              <a:spcPct val="0"/>
            </a:spcBef>
            <a:spcAft>
              <a:spcPct val="15000"/>
            </a:spcAft>
            <a:buChar char="•"/>
          </a:pPr>
          <a:r>
            <a:rPr lang="en-US" sz="1500" kern="1200"/>
            <a:t>Ex: A person of color making a racist joke to make white peers feel comfortable; Group believing that their status in life is based on being born into their racial group and that they cannot or should not expect better</a:t>
          </a:r>
        </a:p>
      </dsp:txBody>
      <dsp:txXfrm>
        <a:off x="0" y="312637"/>
        <a:ext cx="10515600" cy="1512000"/>
      </dsp:txXfrm>
    </dsp:sp>
    <dsp:sp modelId="{64496119-1D5D-4C18-A0C7-2AEB5715EFA0}">
      <dsp:nvSpPr>
        <dsp:cNvPr id="0" name=""/>
        <dsp:cNvSpPr/>
      </dsp:nvSpPr>
      <dsp:spPr>
        <a:xfrm>
          <a:off x="525780" y="91237"/>
          <a:ext cx="7360920" cy="442800"/>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78225" tIns="0" rIns="278225" bIns="0" numCol="1" spcCol="1270" anchor="ctr" anchorCtr="0">
          <a:noAutofit/>
        </a:bodyPr>
        <a:lstStyle/>
        <a:p>
          <a:pPr marL="0" lvl="0" indent="0" algn="l" defTabSz="666750">
            <a:lnSpc>
              <a:spcPct val="90000"/>
            </a:lnSpc>
            <a:spcBef>
              <a:spcPct val="0"/>
            </a:spcBef>
            <a:spcAft>
              <a:spcPct val="35000"/>
            </a:spcAft>
            <a:buNone/>
          </a:pPr>
          <a:r>
            <a:rPr lang="en-US" sz="1500" kern="1200"/>
            <a:t>Internalized racism </a:t>
          </a:r>
        </a:p>
      </dsp:txBody>
      <dsp:txXfrm>
        <a:off x="547396" y="112853"/>
        <a:ext cx="7317688" cy="399568"/>
      </dsp:txXfrm>
    </dsp:sp>
    <dsp:sp modelId="{C4DD579A-659E-491E-8CA4-81A26982F4F6}">
      <dsp:nvSpPr>
        <dsp:cNvPr id="0" name=""/>
        <dsp:cNvSpPr/>
      </dsp:nvSpPr>
      <dsp:spPr>
        <a:xfrm>
          <a:off x="0" y="2127037"/>
          <a:ext cx="10515600" cy="2268000"/>
        </a:xfrm>
        <a:prstGeom prst="rect">
          <a:avLst/>
        </a:prstGeom>
        <a:solidFill>
          <a:schemeClr val="lt1">
            <a:alpha val="90000"/>
            <a:hueOff val="0"/>
            <a:satOff val="0"/>
            <a:lumOff val="0"/>
            <a:alphaOff val="0"/>
          </a:schemeClr>
        </a:solidFill>
        <a:ln w="1905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16127" tIns="312420" rIns="816127" bIns="106680" numCol="1" spcCol="1270" anchor="t" anchorCtr="0">
          <a:noAutofit/>
        </a:bodyPr>
        <a:lstStyle/>
        <a:p>
          <a:pPr marL="114300" lvl="1" indent="-114300" algn="l" defTabSz="666750">
            <a:lnSpc>
              <a:spcPct val="90000"/>
            </a:lnSpc>
            <a:spcBef>
              <a:spcPct val="0"/>
            </a:spcBef>
            <a:spcAft>
              <a:spcPct val="15000"/>
            </a:spcAft>
            <a:buChar char="•"/>
          </a:pPr>
          <a:r>
            <a:rPr lang="en-US" sz="1500" kern="1200"/>
            <a:t>Also called systemic racism</a:t>
          </a:r>
        </a:p>
        <a:p>
          <a:pPr marL="114300" lvl="1" indent="-114300" algn="l" defTabSz="666750">
            <a:lnSpc>
              <a:spcPct val="90000"/>
            </a:lnSpc>
            <a:spcBef>
              <a:spcPct val="0"/>
            </a:spcBef>
            <a:spcAft>
              <a:spcPct val="15000"/>
            </a:spcAft>
            <a:buChar char="•"/>
          </a:pPr>
          <a:r>
            <a:rPr lang="en-US" sz="1500" kern="1200"/>
            <a:t>Influence how society functions for people based on race</a:t>
          </a:r>
        </a:p>
        <a:p>
          <a:pPr marL="114300" lvl="1" indent="-114300" algn="l" defTabSz="666750">
            <a:lnSpc>
              <a:spcPct val="90000"/>
            </a:lnSpc>
            <a:spcBef>
              <a:spcPct val="0"/>
            </a:spcBef>
            <a:spcAft>
              <a:spcPct val="15000"/>
            </a:spcAft>
            <a:buChar char="•"/>
          </a:pPr>
          <a:r>
            <a:rPr lang="en-US" sz="1500" kern="1200"/>
            <a:t>Result of present and historic policies and practices that, when carried out, create inequitable outcomes for different racial groups. </a:t>
          </a:r>
        </a:p>
        <a:p>
          <a:pPr marL="114300" lvl="1" indent="-114300" algn="l" defTabSz="666750">
            <a:lnSpc>
              <a:spcPct val="90000"/>
            </a:lnSpc>
            <a:spcBef>
              <a:spcPct val="0"/>
            </a:spcBef>
            <a:spcAft>
              <a:spcPct val="15000"/>
            </a:spcAft>
            <a:buChar char="•"/>
          </a:pPr>
          <a:r>
            <a:rPr lang="en-US" sz="1500" kern="1200"/>
            <a:t>Policies and practices may not mention certain racial groups, but provide advantages for white groups and disproportionately impact non-white group negatively</a:t>
          </a:r>
        </a:p>
        <a:p>
          <a:pPr marL="114300" lvl="1" indent="-114300" algn="l" defTabSz="666750">
            <a:lnSpc>
              <a:spcPct val="90000"/>
            </a:lnSpc>
            <a:spcBef>
              <a:spcPct val="0"/>
            </a:spcBef>
            <a:spcAft>
              <a:spcPct val="15000"/>
            </a:spcAft>
            <a:buChar char="•"/>
          </a:pPr>
          <a:r>
            <a:rPr lang="en-US" sz="1500" kern="1200"/>
            <a:t>Ex: Hazardous waste sites located in communities where the majority of residents are people of color; Moving or closing polling places in predominately Black communities </a:t>
          </a:r>
        </a:p>
      </dsp:txBody>
      <dsp:txXfrm>
        <a:off x="0" y="2127037"/>
        <a:ext cx="10515600" cy="2268000"/>
      </dsp:txXfrm>
    </dsp:sp>
    <dsp:sp modelId="{044F09B7-1437-48B3-A613-67B672F24342}">
      <dsp:nvSpPr>
        <dsp:cNvPr id="0" name=""/>
        <dsp:cNvSpPr/>
      </dsp:nvSpPr>
      <dsp:spPr>
        <a:xfrm>
          <a:off x="525780" y="1905637"/>
          <a:ext cx="7360920" cy="442800"/>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78225" tIns="0" rIns="278225" bIns="0" numCol="1" spcCol="1270" anchor="ctr" anchorCtr="0">
          <a:noAutofit/>
        </a:bodyPr>
        <a:lstStyle/>
        <a:p>
          <a:pPr marL="0" lvl="0" indent="0" algn="l" defTabSz="666750">
            <a:lnSpc>
              <a:spcPct val="90000"/>
            </a:lnSpc>
            <a:spcBef>
              <a:spcPct val="0"/>
            </a:spcBef>
            <a:spcAft>
              <a:spcPct val="35000"/>
            </a:spcAft>
            <a:buNone/>
          </a:pPr>
          <a:r>
            <a:rPr lang="en-US" sz="1500" kern="1200"/>
            <a:t>Institutional</a:t>
          </a:r>
        </a:p>
      </dsp:txBody>
      <dsp:txXfrm>
        <a:off x="547396" y="1927253"/>
        <a:ext cx="7317688" cy="399568"/>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D776896-F9DD-40A7-9E82-478C98BD8301}">
      <dsp:nvSpPr>
        <dsp:cNvPr id="0" name=""/>
        <dsp:cNvSpPr/>
      </dsp:nvSpPr>
      <dsp:spPr>
        <a:xfrm>
          <a:off x="0" y="325500"/>
          <a:ext cx="9872871" cy="1915200"/>
        </a:xfrm>
        <a:prstGeom prst="rect">
          <a:avLst/>
        </a:prstGeom>
        <a:solidFill>
          <a:schemeClr val="lt1">
            <a:alpha val="90000"/>
            <a:hueOff val="0"/>
            <a:satOff val="0"/>
            <a:lumOff val="0"/>
            <a:alphaOff val="0"/>
          </a:schemeClr>
        </a:solidFill>
        <a:ln w="1905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66244" tIns="333248" rIns="766244" bIns="113792" numCol="1" spcCol="1270" anchor="t" anchorCtr="0">
          <a:noAutofit/>
        </a:bodyPr>
        <a:lstStyle/>
        <a:p>
          <a:pPr marL="171450" lvl="1" indent="-171450" algn="l" defTabSz="711200">
            <a:lnSpc>
              <a:spcPct val="90000"/>
            </a:lnSpc>
            <a:spcBef>
              <a:spcPct val="0"/>
            </a:spcBef>
            <a:spcAft>
              <a:spcPct val="15000"/>
            </a:spcAft>
            <a:buChar char="•"/>
          </a:pPr>
          <a:r>
            <a:rPr lang="en-US" sz="1600" kern="1200"/>
            <a:t>Society is structured to perpetuate the idea that non-white people are criminal, pathological, or broken </a:t>
          </a:r>
        </a:p>
        <a:p>
          <a:pPr marL="171450" lvl="1" indent="-171450" algn="l" defTabSz="711200">
            <a:lnSpc>
              <a:spcPct val="90000"/>
            </a:lnSpc>
            <a:spcBef>
              <a:spcPct val="0"/>
            </a:spcBef>
            <a:spcAft>
              <a:spcPct val="15000"/>
            </a:spcAft>
            <a:buChar char="•"/>
          </a:pPr>
          <a:r>
            <a:rPr lang="en-US" sz="1600" kern="1200"/>
            <a:t>Recycles historic racist ideologies in new packaging</a:t>
          </a:r>
        </a:p>
        <a:p>
          <a:pPr marL="171450" lvl="1" indent="-171450" algn="l" defTabSz="711200">
            <a:lnSpc>
              <a:spcPct val="90000"/>
            </a:lnSpc>
            <a:spcBef>
              <a:spcPct val="0"/>
            </a:spcBef>
            <a:spcAft>
              <a:spcPct val="15000"/>
            </a:spcAft>
            <a:buChar char="•"/>
          </a:pPr>
          <a:r>
            <a:rPr lang="en-US" sz="1600" kern="1200"/>
            <a:t>Ex: Portrayal of people of color as criminals, undesirable characters, or villinas in movies</a:t>
          </a:r>
        </a:p>
        <a:p>
          <a:pPr marL="171450" lvl="1" indent="-171450" algn="l" defTabSz="711200">
            <a:lnSpc>
              <a:spcPct val="90000"/>
            </a:lnSpc>
            <a:spcBef>
              <a:spcPct val="0"/>
            </a:spcBef>
            <a:spcAft>
              <a:spcPct val="15000"/>
            </a:spcAft>
            <a:buChar char="•"/>
          </a:pPr>
          <a:r>
            <a:rPr lang="en-US" sz="1600" kern="1200"/>
            <a:t>Whiteness, heterosexuality, and maleness used as the “norm” for benchmarks in many areas of life, including medicine, education, religion, politics, psychology, etc.. </a:t>
          </a:r>
        </a:p>
      </dsp:txBody>
      <dsp:txXfrm>
        <a:off x="0" y="325500"/>
        <a:ext cx="9872871" cy="1915200"/>
      </dsp:txXfrm>
    </dsp:sp>
    <dsp:sp modelId="{019C3E06-C721-4153-8EBA-AA7FF3E4B25B}">
      <dsp:nvSpPr>
        <dsp:cNvPr id="0" name=""/>
        <dsp:cNvSpPr/>
      </dsp:nvSpPr>
      <dsp:spPr>
        <a:xfrm>
          <a:off x="493643" y="89340"/>
          <a:ext cx="6911009" cy="472320"/>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61220" tIns="0" rIns="261220" bIns="0" numCol="1" spcCol="1270" anchor="ctr" anchorCtr="0">
          <a:noAutofit/>
        </a:bodyPr>
        <a:lstStyle/>
        <a:p>
          <a:pPr marL="0" lvl="0" indent="0" algn="l" defTabSz="711200">
            <a:lnSpc>
              <a:spcPct val="90000"/>
            </a:lnSpc>
            <a:spcBef>
              <a:spcPct val="0"/>
            </a:spcBef>
            <a:spcAft>
              <a:spcPct val="35000"/>
            </a:spcAft>
            <a:buNone/>
          </a:pPr>
          <a:r>
            <a:rPr lang="en-US" sz="1600" kern="1200"/>
            <a:t>Structural</a:t>
          </a:r>
        </a:p>
      </dsp:txBody>
      <dsp:txXfrm>
        <a:off x="516700" y="112397"/>
        <a:ext cx="6864895" cy="426206"/>
      </dsp:txXfrm>
    </dsp:sp>
    <dsp:sp modelId="{C25B0B4B-BC67-46AE-9AE9-6E59BB571665}">
      <dsp:nvSpPr>
        <dsp:cNvPr id="0" name=""/>
        <dsp:cNvSpPr/>
      </dsp:nvSpPr>
      <dsp:spPr>
        <a:xfrm>
          <a:off x="0" y="2563260"/>
          <a:ext cx="9872871" cy="1386000"/>
        </a:xfrm>
        <a:prstGeom prst="rect">
          <a:avLst/>
        </a:prstGeom>
        <a:solidFill>
          <a:schemeClr val="lt1">
            <a:alpha val="90000"/>
            <a:hueOff val="0"/>
            <a:satOff val="0"/>
            <a:lumOff val="0"/>
            <a:alphaOff val="0"/>
          </a:schemeClr>
        </a:solidFill>
        <a:ln w="1905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766244" tIns="333248" rIns="766244" bIns="113792" numCol="1" spcCol="1270" anchor="t" anchorCtr="0">
          <a:noAutofit/>
        </a:bodyPr>
        <a:lstStyle/>
        <a:p>
          <a:pPr marL="171450" lvl="1" indent="-171450" algn="l" defTabSz="711200">
            <a:lnSpc>
              <a:spcPct val="90000"/>
            </a:lnSpc>
            <a:spcBef>
              <a:spcPct val="0"/>
            </a:spcBef>
            <a:spcAft>
              <a:spcPct val="15000"/>
            </a:spcAft>
            <a:buChar char="•"/>
          </a:pPr>
          <a:r>
            <a:rPr lang="en-US" sz="1600" kern="1200"/>
            <a:t>Cultural images and messages that affirm the assumed superiority of  whites and the assumed inferiority of people of color</a:t>
          </a:r>
        </a:p>
        <a:p>
          <a:pPr marL="171450" lvl="1" indent="-171450" algn="l" defTabSz="711200">
            <a:lnSpc>
              <a:spcPct val="90000"/>
            </a:lnSpc>
            <a:spcBef>
              <a:spcPct val="0"/>
            </a:spcBef>
            <a:spcAft>
              <a:spcPct val="15000"/>
            </a:spcAft>
            <a:buChar char="•"/>
          </a:pPr>
          <a:r>
            <a:rPr lang="en-US" sz="1600" kern="1200"/>
            <a:t>Ex:  Minorities assimilating into the dominant culture for convivence or safety rather than keep their own identity</a:t>
          </a:r>
        </a:p>
      </dsp:txBody>
      <dsp:txXfrm>
        <a:off x="0" y="2563260"/>
        <a:ext cx="9872871" cy="1386000"/>
      </dsp:txXfrm>
    </dsp:sp>
    <dsp:sp modelId="{1E98120B-45F1-42DC-B25D-5AAFF130EB92}">
      <dsp:nvSpPr>
        <dsp:cNvPr id="0" name=""/>
        <dsp:cNvSpPr/>
      </dsp:nvSpPr>
      <dsp:spPr>
        <a:xfrm>
          <a:off x="493643" y="2327100"/>
          <a:ext cx="6911009" cy="472320"/>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61220" tIns="0" rIns="261220" bIns="0" numCol="1" spcCol="1270" anchor="ctr" anchorCtr="0">
          <a:noAutofit/>
        </a:bodyPr>
        <a:lstStyle/>
        <a:p>
          <a:pPr marL="0" lvl="0" indent="0" algn="l" defTabSz="711200">
            <a:lnSpc>
              <a:spcPct val="90000"/>
            </a:lnSpc>
            <a:spcBef>
              <a:spcPct val="0"/>
            </a:spcBef>
            <a:spcAft>
              <a:spcPct val="35000"/>
            </a:spcAft>
            <a:buNone/>
          </a:pPr>
          <a:r>
            <a:rPr lang="en-US" sz="1600" kern="1200"/>
            <a:t>Cultural </a:t>
          </a:r>
        </a:p>
      </dsp:txBody>
      <dsp:txXfrm>
        <a:off x="516700" y="2350157"/>
        <a:ext cx="6864895" cy="426206"/>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E627131-81C3-4CE6-B296-804736F2512E}">
      <dsp:nvSpPr>
        <dsp:cNvPr id="0" name=""/>
        <dsp:cNvSpPr/>
      </dsp:nvSpPr>
      <dsp:spPr>
        <a:xfrm>
          <a:off x="0" y="467"/>
          <a:ext cx="10515600" cy="463774"/>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en-US" sz="1800" kern="1200"/>
            <a:t>Fear</a:t>
          </a:r>
        </a:p>
      </dsp:txBody>
      <dsp:txXfrm>
        <a:off x="22640" y="23107"/>
        <a:ext cx="10470320" cy="418494"/>
      </dsp:txXfrm>
    </dsp:sp>
    <dsp:sp modelId="{5D8D37E2-90D2-43C8-8405-8AD873A8CEC2}">
      <dsp:nvSpPr>
        <dsp:cNvPr id="0" name=""/>
        <dsp:cNvSpPr/>
      </dsp:nvSpPr>
      <dsp:spPr>
        <a:xfrm>
          <a:off x="0" y="464241"/>
          <a:ext cx="10515600" cy="22809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17780" rIns="99568" bIns="17780" numCol="1" spcCol="1270" anchor="t" anchorCtr="0">
          <a:noAutofit/>
        </a:bodyPr>
        <a:lstStyle/>
        <a:p>
          <a:pPr marL="114300" lvl="1" indent="-114300" algn="l" defTabSz="622300">
            <a:lnSpc>
              <a:spcPct val="90000"/>
            </a:lnSpc>
            <a:spcBef>
              <a:spcPct val="0"/>
            </a:spcBef>
            <a:spcAft>
              <a:spcPct val="20000"/>
            </a:spcAft>
            <a:buChar char="•"/>
          </a:pPr>
          <a:r>
            <a:rPr lang="en-US" sz="1400" kern="1200"/>
            <a:t>People are often afraid of not being able to teach their children or of accidently teaching racist ideals</a:t>
          </a:r>
        </a:p>
      </dsp:txBody>
      <dsp:txXfrm>
        <a:off x="0" y="464241"/>
        <a:ext cx="10515600" cy="228099"/>
      </dsp:txXfrm>
    </dsp:sp>
    <dsp:sp modelId="{892CA9CE-94D4-460A-A0C7-8800B11F4102}">
      <dsp:nvSpPr>
        <dsp:cNvPr id="0" name=""/>
        <dsp:cNvSpPr/>
      </dsp:nvSpPr>
      <dsp:spPr>
        <a:xfrm>
          <a:off x="0" y="692341"/>
          <a:ext cx="10515600" cy="463774"/>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en-US" sz="1800" kern="1200"/>
            <a:t>Its uncomfortable</a:t>
          </a:r>
        </a:p>
      </dsp:txBody>
      <dsp:txXfrm>
        <a:off x="22640" y="714981"/>
        <a:ext cx="10470320" cy="418494"/>
      </dsp:txXfrm>
    </dsp:sp>
    <dsp:sp modelId="{0E8C36F9-59DE-4E93-8ADF-AC76DA109F26}">
      <dsp:nvSpPr>
        <dsp:cNvPr id="0" name=""/>
        <dsp:cNvSpPr/>
      </dsp:nvSpPr>
      <dsp:spPr>
        <a:xfrm>
          <a:off x="0" y="1156115"/>
          <a:ext cx="10515600" cy="22809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17780" rIns="99568" bIns="17780" numCol="1" spcCol="1270" anchor="t" anchorCtr="0">
          <a:noAutofit/>
        </a:bodyPr>
        <a:lstStyle/>
        <a:p>
          <a:pPr marL="114300" lvl="1" indent="-114300" algn="l" defTabSz="622300">
            <a:lnSpc>
              <a:spcPct val="90000"/>
            </a:lnSpc>
            <a:spcBef>
              <a:spcPct val="0"/>
            </a:spcBef>
            <a:spcAft>
              <a:spcPct val="20000"/>
            </a:spcAft>
            <a:buChar char="•"/>
          </a:pPr>
          <a:r>
            <a:rPr lang="en-US" sz="1400" kern="1200"/>
            <a:t>Race is often a “taboo” topic, but the more it’s discussed the more it becomes normalized </a:t>
          </a:r>
        </a:p>
      </dsp:txBody>
      <dsp:txXfrm>
        <a:off x="0" y="1156115"/>
        <a:ext cx="10515600" cy="228099"/>
      </dsp:txXfrm>
    </dsp:sp>
    <dsp:sp modelId="{D8CEFEB2-D9E3-43FA-9A52-C6E2C6ABC5B8}">
      <dsp:nvSpPr>
        <dsp:cNvPr id="0" name=""/>
        <dsp:cNvSpPr/>
      </dsp:nvSpPr>
      <dsp:spPr>
        <a:xfrm>
          <a:off x="0" y="1384214"/>
          <a:ext cx="10515600" cy="463774"/>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en-US" sz="1800" kern="1200"/>
            <a:t>If I talk about it, I’m creating the issue</a:t>
          </a:r>
        </a:p>
      </dsp:txBody>
      <dsp:txXfrm>
        <a:off x="22640" y="1406854"/>
        <a:ext cx="10470320" cy="418494"/>
      </dsp:txXfrm>
    </dsp:sp>
    <dsp:sp modelId="{86BF355B-81C0-489B-B068-3BD21FE3F70E}">
      <dsp:nvSpPr>
        <dsp:cNvPr id="0" name=""/>
        <dsp:cNvSpPr/>
      </dsp:nvSpPr>
      <dsp:spPr>
        <a:xfrm>
          <a:off x="0" y="1847988"/>
          <a:ext cx="10515600" cy="42578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17780" rIns="99568" bIns="17780" numCol="1" spcCol="1270" anchor="t" anchorCtr="0">
          <a:noAutofit/>
        </a:bodyPr>
        <a:lstStyle/>
        <a:p>
          <a:pPr marL="114300" lvl="1" indent="-114300" algn="l" defTabSz="622300">
            <a:lnSpc>
              <a:spcPct val="90000"/>
            </a:lnSpc>
            <a:spcBef>
              <a:spcPct val="0"/>
            </a:spcBef>
            <a:spcAft>
              <a:spcPct val="20000"/>
            </a:spcAft>
            <a:buChar char="•"/>
          </a:pPr>
          <a:r>
            <a:rPr lang="en-US" sz="1400" kern="1200"/>
            <a:t>Belief that children don’t see race unless it is pointed out. Well documented that children notice race from an early age and can pick up on social interactions related to race</a:t>
          </a:r>
        </a:p>
      </dsp:txBody>
      <dsp:txXfrm>
        <a:off x="0" y="1847988"/>
        <a:ext cx="10515600" cy="425785"/>
      </dsp:txXfrm>
    </dsp:sp>
    <dsp:sp modelId="{674F945A-461D-4DA8-94B1-111EB3E9A760}">
      <dsp:nvSpPr>
        <dsp:cNvPr id="0" name=""/>
        <dsp:cNvSpPr/>
      </dsp:nvSpPr>
      <dsp:spPr>
        <a:xfrm>
          <a:off x="0" y="2273774"/>
          <a:ext cx="10515600" cy="463774"/>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en-US" sz="1800" kern="1200"/>
            <a:t>Belief that child isn’t old enough</a:t>
          </a:r>
        </a:p>
      </dsp:txBody>
      <dsp:txXfrm>
        <a:off x="22640" y="2296414"/>
        <a:ext cx="10470320" cy="418494"/>
      </dsp:txXfrm>
    </dsp:sp>
    <dsp:sp modelId="{6CBB8742-8783-4F2C-B5ED-FB87B6F246BA}">
      <dsp:nvSpPr>
        <dsp:cNvPr id="0" name=""/>
        <dsp:cNvSpPr/>
      </dsp:nvSpPr>
      <dsp:spPr>
        <a:xfrm>
          <a:off x="0" y="2737548"/>
          <a:ext cx="10515600" cy="42578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17780" rIns="99568" bIns="17780" numCol="1" spcCol="1270" anchor="t" anchorCtr="0">
          <a:noAutofit/>
        </a:bodyPr>
        <a:lstStyle/>
        <a:p>
          <a:pPr marL="114300" lvl="1" indent="-114300" algn="l" defTabSz="622300">
            <a:lnSpc>
              <a:spcPct val="90000"/>
            </a:lnSpc>
            <a:spcBef>
              <a:spcPct val="0"/>
            </a:spcBef>
            <a:spcAft>
              <a:spcPct val="20000"/>
            </a:spcAft>
            <a:buChar char="•"/>
          </a:pPr>
          <a:r>
            <a:rPr lang="en-US" sz="1400" kern="1200"/>
            <a:t>Parents often delay conversations about race, though children can understand the concept as toddlers. This means that kids are drawing their own conclusions about race before parents can give them a framework.</a:t>
          </a:r>
        </a:p>
      </dsp:txBody>
      <dsp:txXfrm>
        <a:off x="0" y="2737548"/>
        <a:ext cx="10515600" cy="425785"/>
      </dsp:txXfrm>
    </dsp:sp>
    <dsp:sp modelId="{12C5A651-3A06-47A8-B229-0039C79EE2A6}">
      <dsp:nvSpPr>
        <dsp:cNvPr id="0" name=""/>
        <dsp:cNvSpPr/>
      </dsp:nvSpPr>
      <dsp:spPr>
        <a:xfrm>
          <a:off x="0" y="3163333"/>
          <a:ext cx="10515600" cy="463774"/>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en-US" sz="1800" kern="1200"/>
            <a:t>Part of dominant culture</a:t>
          </a:r>
        </a:p>
      </dsp:txBody>
      <dsp:txXfrm>
        <a:off x="22640" y="3185973"/>
        <a:ext cx="10470320" cy="418494"/>
      </dsp:txXfrm>
    </dsp:sp>
    <dsp:sp modelId="{45E0DC0B-34DD-432A-BA2B-F2D3912E9D45}">
      <dsp:nvSpPr>
        <dsp:cNvPr id="0" name=""/>
        <dsp:cNvSpPr/>
      </dsp:nvSpPr>
      <dsp:spPr>
        <a:xfrm>
          <a:off x="0" y="3627107"/>
          <a:ext cx="10515600" cy="22809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17780" rIns="99568" bIns="17780" numCol="1" spcCol="1270" anchor="t" anchorCtr="0">
          <a:noAutofit/>
        </a:bodyPr>
        <a:lstStyle/>
        <a:p>
          <a:pPr marL="114300" lvl="1" indent="-114300" algn="l" defTabSz="622300">
            <a:lnSpc>
              <a:spcPct val="90000"/>
            </a:lnSpc>
            <a:spcBef>
              <a:spcPct val="0"/>
            </a:spcBef>
            <a:spcAft>
              <a:spcPct val="20000"/>
            </a:spcAft>
            <a:buChar char="•"/>
          </a:pPr>
          <a:r>
            <a:rPr lang="en-US" sz="1400" kern="1200"/>
            <a:t>Race doesn’t feel like a relevant part of your life because you are part of and surrounded by the dominant culture</a:t>
          </a:r>
        </a:p>
      </dsp:txBody>
      <dsp:txXfrm>
        <a:off x="0" y="3627107"/>
        <a:ext cx="10515600" cy="228099"/>
      </dsp:txXfrm>
    </dsp:sp>
    <dsp:sp modelId="{FD8AADAF-F121-4CCC-B25A-EFA993AC9E6B}">
      <dsp:nvSpPr>
        <dsp:cNvPr id="0" name=""/>
        <dsp:cNvSpPr/>
      </dsp:nvSpPr>
      <dsp:spPr>
        <a:xfrm>
          <a:off x="0" y="3855207"/>
          <a:ext cx="10515600" cy="463774"/>
        </a:xfrm>
        <a:prstGeom prst="roundRect">
          <a:avLst/>
        </a:prstGeom>
        <a:solidFill>
          <a:schemeClr val="accent1">
            <a:hueOff val="0"/>
            <a:satOff val="0"/>
            <a:lumOff val="0"/>
            <a:alphaOff val="0"/>
          </a:schemeClr>
        </a:solidFill>
        <a:ln w="1905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en-US" sz="1800" kern="1200" dirty="0"/>
            <a:t>You are part of a different </a:t>
          </a:r>
          <a:r>
            <a:rPr lang="en-US" sz="2000" kern="1200" dirty="0"/>
            <a:t>marginalized</a:t>
          </a:r>
          <a:r>
            <a:rPr lang="en-US" sz="1800" kern="1200" dirty="0"/>
            <a:t> group </a:t>
          </a:r>
        </a:p>
      </dsp:txBody>
      <dsp:txXfrm>
        <a:off x="22640" y="3877847"/>
        <a:ext cx="10470320" cy="418494"/>
      </dsp:txXfrm>
    </dsp:sp>
    <dsp:sp modelId="{99328D68-C714-4B54-AC1A-64A68ADE60C3}">
      <dsp:nvSpPr>
        <dsp:cNvPr id="0" name=""/>
        <dsp:cNvSpPr/>
      </dsp:nvSpPr>
      <dsp:spPr>
        <a:xfrm>
          <a:off x="0" y="4318981"/>
          <a:ext cx="10515600" cy="669091"/>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33870" tIns="17780" rIns="99568" bIns="17780" numCol="1" spcCol="1270" anchor="t" anchorCtr="0">
          <a:noAutofit/>
        </a:bodyPr>
        <a:lstStyle/>
        <a:p>
          <a:pPr marL="114300" lvl="1" indent="-114300" algn="l" defTabSz="622300">
            <a:lnSpc>
              <a:spcPct val="90000"/>
            </a:lnSpc>
            <a:spcBef>
              <a:spcPct val="0"/>
            </a:spcBef>
            <a:spcAft>
              <a:spcPct val="20000"/>
            </a:spcAft>
            <a:buChar char="•"/>
          </a:pPr>
          <a:r>
            <a:rPr lang="en-US" sz="1400" kern="1200"/>
            <a:t>People who experience marginalization due to other areas in their life such as socioeconomic status, gender, or sexuality may not be aware of privileges they hold in other areas of life, such as race</a:t>
          </a:r>
        </a:p>
        <a:p>
          <a:pPr marL="114300" lvl="1" indent="-114300" algn="l" defTabSz="622300">
            <a:lnSpc>
              <a:spcPct val="90000"/>
            </a:lnSpc>
            <a:spcBef>
              <a:spcPct val="0"/>
            </a:spcBef>
            <a:spcAft>
              <a:spcPct val="20000"/>
            </a:spcAft>
            <a:buChar char="•"/>
          </a:pPr>
          <a:r>
            <a:rPr lang="en-US" sz="1400" kern="1200"/>
            <a:t>Unfamiliar with intersectionality </a:t>
          </a:r>
        </a:p>
      </dsp:txBody>
      <dsp:txXfrm>
        <a:off x="0" y="4318981"/>
        <a:ext cx="10515600" cy="669091"/>
      </dsp:txXfrm>
    </dsp:sp>
  </dsp:spTree>
</dsp:drawing>
</file>

<file path=ppt/diagrams/layout1.xml><?xml version="1.0" encoding="utf-8"?>
<dgm:layoutDef xmlns:dgm="http://schemas.openxmlformats.org/drawingml/2006/diagram" xmlns:a="http://schemas.openxmlformats.org/drawingml/2006/main" uniqueId="urn:microsoft.com/office/officeart/2005/8/layout/radial4">
  <dgm:title val=""/>
  <dgm:desc val=""/>
  <dgm:catLst>
    <dgm:cat type="relationship" pri="190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t modelId="11"/>
        <dgm:pt modelId="12"/>
      </dgm:ptLst>
      <dgm:cxnLst>
        <dgm:cxn modelId="2" srcId="0" destId="1" srcOrd="0" destOrd="0"/>
        <dgm:cxn modelId="15" srcId="1" destId="11" srcOrd="0" destOrd="0"/>
        <dgm:cxn modelId="16" srcId="1" destId="12" srcOrd="1"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0"/>
              <dgm:param type="spanAng" val="360"/>
              <dgm:param type="ctrShpMap" val="fNode"/>
            </dgm:alg>
          </dgm:if>
          <dgm:else name="Name4">
            <dgm:choose name="Name5">
              <dgm:if name="Name6" axis="ch ch" ptType="node node" st="1 1" cnt="1 0" func="cnt" op="lte" val="3">
                <dgm:alg type="cycle">
                  <dgm:param type="stAng" val="-55"/>
                  <dgm:param type="spanAng" val="110"/>
                  <dgm:param type="ctrShpMap" val="fNode"/>
                </dgm:alg>
              </dgm:if>
              <dgm:else name="Name7">
                <dgm:choose name="Name8">
                  <dgm:if name="Name9" axis="ch ch" ptType="node node" st="1 1" cnt="1 0" func="cnt" op="equ" val="4">
                    <dgm:alg type="cycle">
                      <dgm:param type="stAng" val="-75"/>
                      <dgm:param type="spanAng" val="150"/>
                      <dgm:param type="ctrShpMap" val="fNode"/>
                    </dgm:alg>
                  </dgm:if>
                  <dgm:else name="Name10">
                    <dgm:alg type="cycle">
                      <dgm:param type="stAng" val="-90"/>
                      <dgm:param type="spanAng" val="180"/>
                      <dgm:param type="ctrShpMap" val="fNode"/>
                    </dgm:alg>
                  </dgm:else>
                </dgm:choose>
              </dgm:else>
            </dgm:choose>
          </dgm:else>
        </dgm:choose>
      </dgm:if>
      <dgm:else name="Name11">
        <dgm:choose name="Name12">
          <dgm:if name="Name13" axis="ch ch" ptType="node node" st="1 1" cnt="1 0" func="cnt" op="lte" val="1">
            <dgm:alg type="cycle">
              <dgm:param type="stAng" val="0"/>
              <dgm:param type="spanAng" val="-360"/>
              <dgm:param type="ctrShpMap" val="fNode"/>
            </dgm:alg>
          </dgm:if>
          <dgm:else name="Name14">
            <dgm:choose name="Name15">
              <dgm:if name="Name16" axis="ch ch" ptType="node node" st="1 1" cnt="1 0" func="cnt" op="lte" val="3">
                <dgm:alg type="cycle">
                  <dgm:param type="stAng" val="55"/>
                  <dgm:param type="spanAng" val="-110"/>
                  <dgm:param type="ctrShpMap" val="fNode"/>
                </dgm:alg>
              </dgm:if>
              <dgm:else name="Name17">
                <dgm:choose name="Name18">
                  <dgm:if name="Name19" axis="ch ch" ptType="node node" st="1 1" cnt="1 0" func="cnt" op="equ" val="4">
                    <dgm:alg type="cycle">
                      <dgm:param type="stAng" val="75"/>
                      <dgm:param type="spanAng" val="-150"/>
                      <dgm:param type="ctrShpMap" val="fNode"/>
                    </dgm:alg>
                  </dgm:if>
                  <dgm:else name="Name20">
                    <dgm:alg type="cycle">
                      <dgm:param type="stAng" val="90"/>
                      <dgm:param type="spanAng" val="-180"/>
                      <dgm:param type="ctrShpMap" val="fNode"/>
                    </dgm:alg>
                  </dgm:else>
                </dgm:choose>
              </dgm:else>
            </dgm:choose>
          </dgm:else>
        </dgm:choose>
      </dgm:else>
    </dgm:choose>
    <dgm:shape xmlns:r="http://schemas.openxmlformats.org/officeDocument/2006/relationships" r:blip="">
      <dgm:adjLst/>
    </dgm:shape>
    <dgm:presOf/>
    <dgm:constrLst>
      <dgm:constr type="w" for="ch" forName="centerShape" refType="w"/>
      <dgm:constr type="w" for="ch" forName="node" refType="w" refFor="ch" refForName="centerShape" fact="0.95"/>
      <dgm:constr type="h" for="ch" forName="parTrans" refType="w" refFor="ch" refForName="centerShape" fact="0.285"/>
      <dgm:constr type="sp" refType="w" refFor="ch" refForName="centerShape" op="equ" fact="0.23"/>
      <dgm:constr type="sibSp" refType="w" refFor="ch" refForName="node" fact="0.1"/>
      <dgm:constr type="primFontSz" for="ch" forName="node" op="equ"/>
    </dgm:constrLst>
    <dgm:choose name="Name21">
      <dgm:if name="Name22" axis="ch ch" ptType="node node" st="1 1" cnt="1 0" func="cnt" op="lte" val="5">
        <dgm:ruleLst>
          <dgm:rule type="w" for="ch" forName="centerShape" val="NaN" fact="0.27" max="NaN"/>
        </dgm:ruleLst>
      </dgm:if>
      <dgm:else name="Name23">
        <dgm:ruleLst>
          <dgm:rule type="w" for="ch" forName="centerShape" val="NaN" fact="0.27" max="NaN"/>
          <dgm:rule type="w" for="ch" forName="node" val="NaN" fact="0.7" max="NaN"/>
        </dgm:ruleLst>
      </dgm:else>
    </dgm:choose>
    <dgm:forEach name="Name24" axis="ch" ptType="node" cnt="1">
      <dgm:layoutNode name="centerShape" styleLbl="node0">
        <dgm:alg type="tx"/>
        <dgm:shape xmlns:r="http://schemas.openxmlformats.org/officeDocument/2006/relationships" type="ellipse" r:blip="">
          <dgm:adjLst/>
        </dgm:shape>
        <dgm:presOf axis="self"/>
        <dgm:constrLst>
          <dgm:constr type="tMarg" refType="primFontSz" fact="0.05"/>
          <dgm:constr type="bMarg" refType="primFontSz" fact="0.05"/>
          <dgm:constr type="lMarg" refType="primFontSz" fact="0.05"/>
          <dgm:constr type="rMarg" refType="primFontSz" fact="0.05"/>
          <dgm:constr type="primFontSz" val="65"/>
          <dgm:constr type="h" refType="w"/>
        </dgm:constrLst>
        <dgm:ruleLst>
          <dgm:rule type="primFontSz" val="5" fact="NaN" max="NaN"/>
        </dgm:ruleLst>
      </dgm:layoutNode>
      <dgm:forEach name="Name25" axis="ch">
        <dgm:forEach name="Name26" axis="self" ptType="parTrans">
          <dgm:layoutNode name="parTrans" styleLbl="bgSibTrans2D1">
            <dgm:alg type="conn">
              <dgm:param type="begPts" val="auto"/>
              <dgm:param type="endPts" val="ctr"/>
              <dgm:param type="endSty" val="noArr"/>
              <dgm:param type="begSty" val="arr"/>
            </dgm:alg>
            <dgm:shape xmlns:r="http://schemas.openxmlformats.org/officeDocument/2006/relationships" type="conn" r:blip="">
              <dgm:adjLst/>
            </dgm:shape>
            <dgm:presOf axis="self"/>
            <dgm:constrLst>
              <dgm:constr type="begPad" refType="connDist" fact="0.055"/>
              <dgm:constr type="endPad"/>
            </dgm:constrLst>
            <dgm:ruleLst/>
          </dgm:layoutNode>
        </dgm:forEach>
        <dgm:forEach name="Name27" axis="self" ptType="node">
          <dgm:layoutNode name="node" styleLbl="node1">
            <dgm:varLst>
              <dgm:bulletEnabled val="1"/>
            </dgm:varLst>
            <dgm:alg type="tx"/>
            <dgm:shape xmlns:r="http://schemas.openxmlformats.org/officeDocument/2006/relationships" type="roundRect" r:blip="">
              <dgm:adjLst>
                <dgm:adj idx="1" val="0.1"/>
              </dgm:adjLst>
            </dgm:shape>
            <dgm:presOf axis="desOrSelf" ptType="node"/>
            <dgm:constrLst>
              <dgm:constr type="primFontSz" val="65"/>
              <dgm:constr type="h" refType="w" fact="0.8"/>
              <dgm:constr type="tMarg" refType="primFontSz" fact="0.15"/>
              <dgm:constr type="bMarg" refType="primFontSz" fact="0.15"/>
              <dgm:constr type="lMarg" refType="primFontSz" fact="0.15"/>
              <dgm:constr type="rMarg" refType="primFontSz" fact="0.15"/>
            </dgm:constrLst>
            <dgm:ruleLst>
              <dgm:rule type="primFontSz" val="5" fact="NaN" max="NaN"/>
            </dgm:ruleLst>
          </dgm:layoutNode>
        </dgm:forEach>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a:spLocks noChangeAspect="1"/>
          </p:cNvSpPr>
          <p:nvPr/>
        </p:nvSpPr>
        <p:spPr>
          <a:xfrm>
            <a:off x="231140" y="243840"/>
            <a:ext cx="11724640" cy="6377939"/>
          </a:xfrm>
          <a:prstGeom prst="rect">
            <a:avLst/>
          </a:prstGeom>
          <a:solidFill>
            <a:schemeClr val="accent1"/>
          </a:solidFill>
          <a:ln w="12700">
            <a:solidFill>
              <a:srgbClr val="FFFFFF"/>
            </a:solid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109980" y="882376"/>
            <a:ext cx="9966960" cy="2926080"/>
          </a:xfrm>
        </p:spPr>
        <p:txBody>
          <a:bodyPr anchor="b">
            <a:normAutofit/>
          </a:bodyPr>
          <a:lstStyle>
            <a:lvl1pPr algn="ctr">
              <a:lnSpc>
                <a:spcPct val="85000"/>
              </a:lnSpc>
              <a:defRPr sz="7200" b="1" cap="all" baseline="0">
                <a:solidFill>
                  <a:srgbClr val="FFFFFF"/>
                </a:solidFill>
              </a:defRPr>
            </a:lvl1pPr>
          </a:lstStyle>
          <a:p>
            <a:r>
              <a:rPr lang="en-US"/>
              <a:t>Click to edit Master title style</a:t>
            </a:r>
            <a:endParaRPr lang="en-US" dirty="0"/>
          </a:p>
        </p:txBody>
      </p:sp>
      <p:sp>
        <p:nvSpPr>
          <p:cNvPr id="3" name="Subtitle 2"/>
          <p:cNvSpPr>
            <a:spLocks noGrp="1"/>
          </p:cNvSpPr>
          <p:nvPr>
            <p:ph type="subTitle" idx="1"/>
          </p:nvPr>
        </p:nvSpPr>
        <p:spPr>
          <a:xfrm>
            <a:off x="1709530" y="3869634"/>
            <a:ext cx="8767860" cy="1388165"/>
          </a:xfrm>
        </p:spPr>
        <p:txBody>
          <a:bodyPr>
            <a:normAutofit/>
          </a:bodyPr>
          <a:lstStyle>
            <a:lvl1pPr marL="0" indent="0" algn="ctr">
              <a:buNone/>
              <a:defRPr sz="2200">
                <a:solidFill>
                  <a:srgbClr val="FFFFFF"/>
                </a:solidFill>
              </a:defRPr>
            </a:lvl1pPr>
            <a:lvl2pPr marL="457200" indent="0" algn="ctr">
              <a:buNone/>
              <a:defRPr sz="2200"/>
            </a:lvl2pPr>
            <a:lvl3pPr marL="914400" indent="0" algn="ctr">
              <a:buNone/>
              <a:defRPr sz="22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lvl1pPr>
              <a:defRPr>
                <a:solidFill>
                  <a:srgbClr val="FFFFFF"/>
                </a:solidFill>
              </a:defRPr>
            </a:lvl1pPr>
          </a:lstStyle>
          <a:p>
            <a:fld id="{D0AD3DF3-3281-4F50-8621-22CA261460F2}" type="datetimeFigureOut">
              <a:rPr lang="en-US" smtClean="0"/>
              <a:t>4/21/2022</a:t>
            </a:fld>
            <a:endParaRPr lang="en-US"/>
          </a:p>
        </p:txBody>
      </p:sp>
      <p:sp>
        <p:nvSpPr>
          <p:cNvPr id="5" name="Footer Placeholder 4"/>
          <p:cNvSpPr>
            <a:spLocks noGrp="1"/>
          </p:cNvSpPr>
          <p:nvPr>
            <p:ph type="ftr" sz="quarter" idx="11"/>
          </p:nvPr>
        </p:nvSpPr>
        <p:spPr/>
        <p:txBody>
          <a:bodyPr/>
          <a:lstStyle>
            <a:lvl1pPr>
              <a:defRPr>
                <a:solidFill>
                  <a:srgbClr val="FFFFFF"/>
                </a:solidFill>
              </a:defRPr>
            </a:lvl1pPr>
          </a:lstStyle>
          <a:p>
            <a:endParaRPr lang="en-US"/>
          </a:p>
        </p:txBody>
      </p:sp>
      <p:sp>
        <p:nvSpPr>
          <p:cNvPr id="6" name="Slide Number Placeholder 5"/>
          <p:cNvSpPr>
            <a:spLocks noGrp="1"/>
          </p:cNvSpPr>
          <p:nvPr>
            <p:ph type="sldNum" sz="quarter" idx="12"/>
          </p:nvPr>
        </p:nvSpPr>
        <p:spPr/>
        <p:txBody>
          <a:bodyPr/>
          <a:lstStyle>
            <a:lvl1pPr>
              <a:defRPr>
                <a:solidFill>
                  <a:srgbClr val="FFFFFF"/>
                </a:solidFill>
              </a:defRPr>
            </a:lvl1pPr>
          </a:lstStyle>
          <a:p>
            <a:fld id="{DEFB07A3-18EA-416E-9DC9-9C802B998DC0}" type="slidenum">
              <a:rPr lang="en-US" smtClean="0"/>
              <a:t>‹#›</a:t>
            </a:fld>
            <a:endParaRPr lang="en-US"/>
          </a:p>
        </p:txBody>
      </p:sp>
      <p:cxnSp>
        <p:nvCxnSpPr>
          <p:cNvPr id="8" name="Straight Connector 7"/>
          <p:cNvCxnSpPr/>
          <p:nvPr/>
        </p:nvCxnSpPr>
        <p:spPr>
          <a:xfrm>
            <a:off x="1978660" y="3733800"/>
            <a:ext cx="8229601" cy="0"/>
          </a:xfrm>
          <a:prstGeom prst="line">
            <a:avLst/>
          </a:prstGeom>
          <a:ln>
            <a:solidFill>
              <a:srgbClr val="FFFFFF"/>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96276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0AD3DF3-3281-4F50-8621-22CA261460F2}" type="datetimeFigureOut">
              <a:rPr lang="en-US" smtClean="0"/>
              <a:t>4/21/2022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FB07A3-18EA-416E-9DC9-9C802B998DC0}" type="slidenum">
              <a:rPr lang="en-US" smtClean="0"/>
              <a:t>‹#›</a:t>
            </a:fld>
            <a:endParaRPr lang="en-US"/>
          </a:p>
        </p:txBody>
      </p:sp>
    </p:spTree>
    <p:extLst>
      <p:ext uri="{BB962C8B-B14F-4D97-AF65-F5344CB8AC3E}">
        <p14:creationId xmlns:p14="http://schemas.microsoft.com/office/powerpoint/2010/main" val="22457769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762000"/>
            <a:ext cx="2324100" cy="541020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1143000" y="762000"/>
            <a:ext cx="7429500" cy="54102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0AD3DF3-3281-4F50-8621-22CA261460F2}" type="datetimeFigureOut">
              <a:rPr lang="en-US" smtClean="0"/>
              <a:t>4/21/2022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FB07A3-18EA-416E-9DC9-9C802B998DC0}" type="slidenum">
              <a:rPr lang="en-US" smtClean="0"/>
              <a:t>‹#›</a:t>
            </a:fld>
            <a:endParaRPr lang="en-US"/>
          </a:p>
        </p:txBody>
      </p:sp>
    </p:spTree>
    <p:extLst>
      <p:ext uri="{BB962C8B-B14F-4D97-AF65-F5344CB8AC3E}">
        <p14:creationId xmlns:p14="http://schemas.microsoft.com/office/powerpoint/2010/main" val="15344966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D0AD3DF3-3281-4F50-8621-22CA261460F2}" type="datetimeFigureOut">
              <a:rPr lang="en-US" smtClean="0"/>
              <a:t>4/21/2022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FB07A3-18EA-416E-9DC9-9C802B998DC0}" type="slidenum">
              <a:rPr lang="en-US" smtClean="0"/>
              <a:t>‹#›</a:t>
            </a:fld>
            <a:endParaRPr lang="en-US"/>
          </a:p>
        </p:txBody>
      </p:sp>
    </p:spTree>
    <p:extLst>
      <p:ext uri="{BB962C8B-B14F-4D97-AF65-F5344CB8AC3E}">
        <p14:creationId xmlns:p14="http://schemas.microsoft.com/office/powerpoint/2010/main" val="134329482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106424" y="1173575"/>
            <a:ext cx="9966960" cy="2926080"/>
          </a:xfrm>
        </p:spPr>
        <p:txBody>
          <a:bodyPr anchor="b">
            <a:noAutofit/>
          </a:bodyPr>
          <a:lstStyle>
            <a:lvl1pPr algn="ctr">
              <a:lnSpc>
                <a:spcPct val="85000"/>
              </a:lnSpc>
              <a:defRPr sz="7200" b="0" cap="all" baseline="0"/>
            </a:lvl1pPr>
          </a:lstStyle>
          <a:p>
            <a:r>
              <a:rPr lang="en-US"/>
              <a:t>Click to edit Master title style</a:t>
            </a:r>
            <a:endParaRPr lang="en-US" dirty="0"/>
          </a:p>
        </p:txBody>
      </p:sp>
      <p:sp>
        <p:nvSpPr>
          <p:cNvPr id="3" name="Text Placeholder 2"/>
          <p:cNvSpPr>
            <a:spLocks noGrp="1"/>
          </p:cNvSpPr>
          <p:nvPr>
            <p:ph type="body" idx="1"/>
          </p:nvPr>
        </p:nvSpPr>
        <p:spPr>
          <a:xfrm>
            <a:off x="1709928" y="4154520"/>
            <a:ext cx="8769096" cy="1363806"/>
          </a:xfrm>
        </p:spPr>
        <p:txBody>
          <a:bodyPr anchor="t">
            <a:normAutofit/>
          </a:bodyPr>
          <a:lstStyle>
            <a:lvl1pPr marL="0" indent="0" algn="ctr">
              <a:buNone/>
              <a:defRPr sz="2200">
                <a:solidFill>
                  <a:schemeClr val="accent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D0AD3DF3-3281-4F50-8621-22CA261460F2}" type="datetimeFigureOut">
              <a:rPr lang="en-US" smtClean="0"/>
              <a:t>4/21/2022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FB07A3-18EA-416E-9DC9-9C802B998DC0}" type="slidenum">
              <a:rPr lang="en-US" smtClean="0"/>
              <a:t>‹#›</a:t>
            </a:fld>
            <a:endParaRPr lang="en-US"/>
          </a:p>
        </p:txBody>
      </p:sp>
      <p:cxnSp>
        <p:nvCxnSpPr>
          <p:cNvPr id="7" name="Straight Connector 6"/>
          <p:cNvCxnSpPr/>
          <p:nvPr/>
        </p:nvCxnSpPr>
        <p:spPr>
          <a:xfrm>
            <a:off x="1981200" y="4020408"/>
            <a:ext cx="8229601" cy="0"/>
          </a:xfrm>
          <a:prstGeom prst="line">
            <a:avLst/>
          </a:prstGeom>
          <a:ln>
            <a:solidFill>
              <a:schemeClr val="accent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633155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143000" y="2057399"/>
            <a:ext cx="4754880" cy="4023360"/>
          </a:xfrm>
        </p:spPr>
        <p:txBody>
          <a:bodyPr/>
          <a:lstStyle>
            <a:lvl1pPr>
              <a:defRPr sz="22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267612" y="2057400"/>
            <a:ext cx="4754880" cy="4023360"/>
          </a:xfrm>
        </p:spPr>
        <p:txBody>
          <a:bodyPr/>
          <a:lstStyle>
            <a:lvl1pPr>
              <a:defRPr sz="22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D0AD3DF3-3281-4F50-8621-22CA261460F2}" type="datetimeFigureOut">
              <a:rPr lang="en-US" smtClean="0"/>
              <a:t>4/21/2022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FB07A3-18EA-416E-9DC9-9C802B998DC0}" type="slidenum">
              <a:rPr lang="en-US" smtClean="0"/>
              <a:t>‹#›</a:t>
            </a:fld>
            <a:endParaRPr lang="en-US"/>
          </a:p>
        </p:txBody>
      </p:sp>
    </p:spTree>
    <p:extLst>
      <p:ext uri="{BB962C8B-B14F-4D97-AF65-F5344CB8AC3E}">
        <p14:creationId xmlns:p14="http://schemas.microsoft.com/office/powerpoint/2010/main" val="3888110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a:t>Click to edit Master title style</a:t>
            </a:r>
            <a:endParaRPr lang="en-US" dirty="0"/>
          </a:p>
        </p:txBody>
      </p:sp>
      <p:sp>
        <p:nvSpPr>
          <p:cNvPr id="3" name="Text Placeholder 2"/>
          <p:cNvSpPr>
            <a:spLocks noGrp="1"/>
          </p:cNvSpPr>
          <p:nvPr>
            <p:ph type="body" idx="1"/>
          </p:nvPr>
        </p:nvSpPr>
        <p:spPr>
          <a:xfrm>
            <a:off x="1143000" y="2001511"/>
            <a:ext cx="4754880" cy="777240"/>
          </a:xfrm>
        </p:spPr>
        <p:txBody>
          <a:bodyPr anchor="ctr"/>
          <a:lstStyle>
            <a:lvl1pPr marL="0" indent="0">
              <a:spcBef>
                <a:spcPts val="0"/>
              </a:spcBef>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143000" y="2721483"/>
            <a:ext cx="4754880" cy="3383280"/>
          </a:xfrm>
        </p:spPr>
        <p:txBody>
          <a:bodyPr/>
          <a:lstStyle>
            <a:lvl1pPr>
              <a:defRPr sz="22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269173" y="1999032"/>
            <a:ext cx="4754880" cy="777240"/>
          </a:xfrm>
        </p:spPr>
        <p:txBody>
          <a:bodyPr anchor="ctr"/>
          <a:lstStyle>
            <a:lvl1pPr marL="0" indent="0">
              <a:spcBef>
                <a:spcPts val="0"/>
              </a:spcBef>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269173" y="2719322"/>
            <a:ext cx="4754880" cy="3383280"/>
          </a:xfrm>
        </p:spPr>
        <p:txBody>
          <a:bodyPr/>
          <a:lstStyle>
            <a:lvl1pPr>
              <a:defRPr sz="22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D0AD3DF3-3281-4F50-8621-22CA261460F2}" type="datetimeFigureOut">
              <a:rPr lang="en-US" smtClean="0"/>
              <a:t>4/21/2022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EFB07A3-18EA-416E-9DC9-9C802B998DC0}" type="slidenum">
              <a:rPr lang="en-US" smtClean="0"/>
              <a:t>‹#›</a:t>
            </a:fld>
            <a:endParaRPr lang="en-US"/>
          </a:p>
        </p:txBody>
      </p:sp>
    </p:spTree>
    <p:extLst>
      <p:ext uri="{BB962C8B-B14F-4D97-AF65-F5344CB8AC3E}">
        <p14:creationId xmlns:p14="http://schemas.microsoft.com/office/powerpoint/2010/main" val="97272107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D0AD3DF3-3281-4F50-8621-22CA261460F2}" type="datetimeFigureOut">
              <a:rPr lang="en-US" smtClean="0"/>
              <a:t>4/21/2022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EFB07A3-18EA-416E-9DC9-9C802B998DC0}" type="slidenum">
              <a:rPr lang="en-US" smtClean="0"/>
              <a:t>‹#›</a:t>
            </a:fld>
            <a:endParaRPr lang="en-US"/>
          </a:p>
        </p:txBody>
      </p:sp>
    </p:spTree>
    <p:extLst>
      <p:ext uri="{BB962C8B-B14F-4D97-AF65-F5344CB8AC3E}">
        <p14:creationId xmlns:p14="http://schemas.microsoft.com/office/powerpoint/2010/main" val="41314751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0AD3DF3-3281-4F50-8621-22CA261460F2}" type="datetimeFigureOut">
              <a:rPr lang="en-US" smtClean="0"/>
              <a:t>4/21/2022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EFB07A3-18EA-416E-9DC9-9C802B998DC0}" type="slidenum">
              <a:rPr lang="en-US" smtClean="0"/>
              <a:t>‹#›</a:t>
            </a:fld>
            <a:endParaRPr lang="en-US"/>
          </a:p>
        </p:txBody>
      </p:sp>
    </p:spTree>
    <p:extLst>
      <p:ext uri="{BB962C8B-B14F-4D97-AF65-F5344CB8AC3E}">
        <p14:creationId xmlns:p14="http://schemas.microsoft.com/office/powerpoint/2010/main" val="268204434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43000" y="1097280"/>
            <a:ext cx="3931920" cy="1737360"/>
          </a:xfrm>
        </p:spPr>
        <p:txBody>
          <a:bodyPr anchor="b">
            <a:noAutofit/>
          </a:bodyPr>
          <a:lstStyle>
            <a:lvl1pPr>
              <a:lnSpc>
                <a:spcPct val="90000"/>
              </a:lnSpc>
              <a:defRPr sz="4000" b="0"/>
            </a:lvl1pPr>
          </a:lstStyle>
          <a:p>
            <a:r>
              <a:rPr lang="en-US"/>
              <a:t>Click to edit Master title style</a:t>
            </a:r>
            <a:endParaRPr lang="en-US" dirty="0"/>
          </a:p>
        </p:txBody>
      </p:sp>
      <p:sp>
        <p:nvSpPr>
          <p:cNvPr id="3" name="Content Placeholder 2"/>
          <p:cNvSpPr>
            <a:spLocks noGrp="1"/>
          </p:cNvSpPr>
          <p:nvPr>
            <p:ph idx="1"/>
          </p:nvPr>
        </p:nvSpPr>
        <p:spPr>
          <a:xfrm>
            <a:off x="5852159" y="1097280"/>
            <a:ext cx="5212080" cy="466344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43000" y="2834640"/>
            <a:ext cx="3931920" cy="3017520"/>
          </a:xfrm>
        </p:spPr>
        <p:txBody>
          <a:bodyPr>
            <a:normAutofit/>
          </a:bodyPr>
          <a:lstStyle>
            <a:lvl1pPr marL="0" indent="0">
              <a:lnSpc>
                <a:spcPct val="100000"/>
              </a:lnSpc>
              <a:spcBef>
                <a:spcPts val="1000"/>
              </a:spcBef>
              <a:buNone/>
              <a:defRPr sz="17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D0AD3DF3-3281-4F50-8621-22CA261460F2}" type="datetimeFigureOut">
              <a:rPr lang="en-US" smtClean="0"/>
              <a:t>4/21/2022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FB07A3-18EA-416E-9DC9-9C802B998DC0}" type="slidenum">
              <a:rPr lang="en-US" smtClean="0"/>
              <a:t>‹#›</a:t>
            </a:fld>
            <a:endParaRPr lang="en-US"/>
          </a:p>
        </p:txBody>
      </p:sp>
    </p:spTree>
    <p:extLst>
      <p:ext uri="{BB962C8B-B14F-4D97-AF65-F5344CB8AC3E}">
        <p14:creationId xmlns:p14="http://schemas.microsoft.com/office/powerpoint/2010/main" val="292027284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43000" y="1097280"/>
            <a:ext cx="3931920" cy="1737360"/>
          </a:xfrm>
        </p:spPr>
        <p:txBody>
          <a:bodyPr anchor="b">
            <a:noAutofit/>
          </a:bodyPr>
          <a:lstStyle>
            <a:lvl1pPr>
              <a:lnSpc>
                <a:spcPct val="90000"/>
              </a:lnSpc>
              <a:defRPr sz="40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5413248" y="1069847"/>
            <a:ext cx="6099048" cy="4800600"/>
          </a:xfrm>
        </p:spPr>
        <p:txBody>
          <a:bodyPr lIns="274320" tIns="182880" anchor="t">
            <a:normAutofit/>
          </a:bodyPr>
          <a:lstStyle>
            <a:lvl1pPr marL="0" indent="0">
              <a:buNone/>
              <a:defRPr sz="28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43000" y="2834640"/>
            <a:ext cx="3931920" cy="2880360"/>
          </a:xfrm>
        </p:spPr>
        <p:txBody>
          <a:bodyPr>
            <a:normAutofit/>
          </a:bodyPr>
          <a:lstStyle>
            <a:lvl1pPr marL="0" indent="0">
              <a:lnSpc>
                <a:spcPct val="100000"/>
              </a:lnSpc>
              <a:spcBef>
                <a:spcPts val="1000"/>
              </a:spcBef>
              <a:buNone/>
              <a:defRPr sz="17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D0AD3DF3-3281-4F50-8621-22CA261460F2}" type="datetimeFigureOut">
              <a:rPr lang="en-US" smtClean="0"/>
              <a:t>4/21/2022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FB07A3-18EA-416E-9DC9-9C802B998DC0}" type="slidenum">
              <a:rPr lang="en-US" smtClean="0"/>
              <a:t>‹#›</a:t>
            </a:fld>
            <a:endParaRPr lang="en-US"/>
          </a:p>
        </p:txBody>
      </p:sp>
    </p:spTree>
    <p:extLst>
      <p:ext uri="{BB962C8B-B14F-4D97-AF65-F5344CB8AC3E}">
        <p14:creationId xmlns:p14="http://schemas.microsoft.com/office/powerpoint/2010/main" val="335346150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1"/>
        </a:solidFill>
        <a:effectLst/>
      </p:bgPr>
    </p:bg>
    <p:spTree>
      <p:nvGrpSpPr>
        <p:cNvPr id="1" name=""/>
        <p:cNvGrpSpPr/>
        <p:nvPr/>
      </p:nvGrpSpPr>
      <p:grpSpPr>
        <a:xfrm>
          <a:off x="0" y="0"/>
          <a:ext cx="0" cy="0"/>
          <a:chOff x="0" y="0"/>
          <a:chExt cx="0" cy="0"/>
        </a:xfrm>
      </p:grpSpPr>
      <p:sp>
        <p:nvSpPr>
          <p:cNvPr id="7" name="Rectangle 6"/>
          <p:cNvSpPr>
            <a:spLocks noChangeAspect="1"/>
          </p:cNvSpPr>
          <p:nvPr/>
        </p:nvSpPr>
        <p:spPr>
          <a:xfrm>
            <a:off x="231140" y="243840"/>
            <a:ext cx="11724640" cy="6377939"/>
          </a:xfrm>
          <a:prstGeom prst="rect">
            <a:avLst/>
          </a:prstGeom>
          <a:solidFill>
            <a:schemeClr val="bg1"/>
          </a:solidFill>
          <a:ln w="12700">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143000" y="609600"/>
            <a:ext cx="9875520" cy="1356360"/>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1143000" y="2057400"/>
            <a:ext cx="9872871" cy="4038600"/>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142996" y="6223828"/>
            <a:ext cx="2329074" cy="365125"/>
          </a:xfrm>
          <a:prstGeom prst="rect">
            <a:avLst/>
          </a:prstGeom>
        </p:spPr>
        <p:txBody>
          <a:bodyPr vert="horz" lIns="91440" tIns="45720" rIns="91440" bIns="45720" rtlCol="0" anchor="ctr"/>
          <a:lstStyle>
            <a:lvl1pPr algn="l">
              <a:defRPr sz="1200">
                <a:solidFill>
                  <a:schemeClr val="accent1"/>
                </a:solidFill>
              </a:defRPr>
            </a:lvl1pPr>
          </a:lstStyle>
          <a:p>
            <a:fld id="{D0AD3DF3-3281-4F50-8621-22CA261460F2}" type="datetimeFigureOut">
              <a:rPr lang="en-US" smtClean="0"/>
              <a:t>4/21/2022</a:t>
            </a:fld>
            <a:endParaRPr lang="en-US"/>
          </a:p>
        </p:txBody>
      </p:sp>
      <p:sp>
        <p:nvSpPr>
          <p:cNvPr id="5" name="Footer Placeholder 4"/>
          <p:cNvSpPr>
            <a:spLocks noGrp="1"/>
          </p:cNvSpPr>
          <p:nvPr>
            <p:ph type="ftr" sz="quarter" idx="3"/>
          </p:nvPr>
        </p:nvSpPr>
        <p:spPr>
          <a:xfrm>
            <a:off x="3949148" y="6223828"/>
            <a:ext cx="4717774" cy="365125"/>
          </a:xfrm>
          <a:prstGeom prst="rect">
            <a:avLst/>
          </a:prstGeom>
        </p:spPr>
        <p:txBody>
          <a:bodyPr vert="horz" lIns="91440" tIns="45720" rIns="91440" bIns="45720" rtlCol="0" anchor="ctr"/>
          <a:lstStyle>
            <a:lvl1pPr algn="ctr">
              <a:defRPr sz="1200">
                <a:solidFill>
                  <a:schemeClr val="accent1"/>
                </a:solidFill>
              </a:defRPr>
            </a:lvl1pPr>
          </a:lstStyle>
          <a:p>
            <a:endParaRPr lang="en-US"/>
          </a:p>
        </p:txBody>
      </p:sp>
      <p:sp>
        <p:nvSpPr>
          <p:cNvPr id="6" name="Slide Number Placeholder 5"/>
          <p:cNvSpPr>
            <a:spLocks noGrp="1"/>
          </p:cNvSpPr>
          <p:nvPr>
            <p:ph type="sldNum" sz="quarter" idx="4"/>
          </p:nvPr>
        </p:nvSpPr>
        <p:spPr>
          <a:xfrm>
            <a:off x="9329530" y="6223828"/>
            <a:ext cx="1706217" cy="365125"/>
          </a:xfrm>
          <a:prstGeom prst="rect">
            <a:avLst/>
          </a:prstGeom>
        </p:spPr>
        <p:txBody>
          <a:bodyPr vert="horz" lIns="91440" tIns="45720" rIns="91440" bIns="45720" rtlCol="0" anchor="ctr"/>
          <a:lstStyle>
            <a:lvl1pPr algn="r">
              <a:defRPr sz="1200">
                <a:solidFill>
                  <a:schemeClr val="accent1"/>
                </a:solidFill>
              </a:defRPr>
            </a:lvl1pPr>
          </a:lstStyle>
          <a:p>
            <a:fld id="{DEFB07A3-18EA-416E-9DC9-9C802B998DC0}" type="slidenum">
              <a:rPr lang="en-US" smtClean="0"/>
              <a:t>‹#›</a:t>
            </a:fld>
            <a:endParaRPr lang="en-US"/>
          </a:p>
        </p:txBody>
      </p:sp>
    </p:spTree>
    <p:extLst>
      <p:ext uri="{BB962C8B-B14F-4D97-AF65-F5344CB8AC3E}">
        <p14:creationId xmlns:p14="http://schemas.microsoft.com/office/powerpoint/2010/main" val="380771416"/>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914400" rtl="0" eaLnBrk="1" latinLnBrk="0" hangingPunct="1">
        <a:lnSpc>
          <a:spcPct val="90000"/>
        </a:lnSpc>
        <a:spcBef>
          <a:spcPct val="0"/>
        </a:spcBef>
        <a:buNone/>
        <a:defRPr sz="4400" kern="1200">
          <a:solidFill>
            <a:schemeClr val="accent1"/>
          </a:solidFill>
          <a:latin typeface="+mj-lt"/>
          <a:ea typeface="+mj-ea"/>
          <a:cs typeface="+mj-cs"/>
        </a:defRPr>
      </a:lvl1pPr>
    </p:titleStyle>
    <p:bodyStyle>
      <a:lvl1pPr marL="228600" indent="-182880" algn="l" defTabSz="914400" rtl="0" eaLnBrk="1" latinLnBrk="0" hangingPunct="1">
        <a:lnSpc>
          <a:spcPct val="90000"/>
        </a:lnSpc>
        <a:spcBef>
          <a:spcPts val="1400"/>
        </a:spcBef>
        <a:buClr>
          <a:schemeClr val="accent1"/>
        </a:buClr>
        <a:buSzPct val="80000"/>
        <a:buFont typeface="Corbel" pitchFamily="34" charset="0"/>
        <a:buChar char="•"/>
        <a:defRPr sz="2200" kern="1200">
          <a:solidFill>
            <a:schemeClr val="accent1"/>
          </a:solidFill>
          <a:latin typeface="+mn-lt"/>
          <a:ea typeface="+mn-ea"/>
          <a:cs typeface="+mn-cs"/>
        </a:defRPr>
      </a:lvl1pPr>
      <a:lvl2pPr marL="457200" indent="-182880" algn="l" defTabSz="914400" rtl="0" eaLnBrk="1" latinLnBrk="0" hangingPunct="1">
        <a:lnSpc>
          <a:spcPct val="90000"/>
        </a:lnSpc>
        <a:spcBef>
          <a:spcPts val="200"/>
        </a:spcBef>
        <a:spcAft>
          <a:spcPts val="400"/>
        </a:spcAft>
        <a:buClr>
          <a:schemeClr val="accent1"/>
        </a:buClr>
        <a:buSzPct val="80000"/>
        <a:buFont typeface="Corbel" pitchFamily="34" charset="0"/>
        <a:buChar char="•"/>
        <a:defRPr sz="2000" kern="1200">
          <a:solidFill>
            <a:schemeClr val="accent1"/>
          </a:solidFill>
          <a:latin typeface="+mn-lt"/>
          <a:ea typeface="+mn-ea"/>
          <a:cs typeface="+mn-cs"/>
        </a:defRPr>
      </a:lvl2pPr>
      <a:lvl3pPr marL="731520" indent="-182880" algn="l" defTabSz="914400" rtl="0" eaLnBrk="1" latinLnBrk="0" hangingPunct="1">
        <a:lnSpc>
          <a:spcPct val="90000"/>
        </a:lnSpc>
        <a:spcBef>
          <a:spcPts val="200"/>
        </a:spcBef>
        <a:spcAft>
          <a:spcPts val="400"/>
        </a:spcAft>
        <a:buClr>
          <a:schemeClr val="accent1"/>
        </a:buClr>
        <a:buSzPct val="80000"/>
        <a:buFont typeface="Corbel" pitchFamily="34" charset="0"/>
        <a:buChar char="•"/>
        <a:defRPr sz="1800" kern="1200">
          <a:solidFill>
            <a:schemeClr val="accent1"/>
          </a:solidFill>
          <a:latin typeface="+mn-lt"/>
          <a:ea typeface="+mn-ea"/>
          <a:cs typeface="+mn-cs"/>
        </a:defRPr>
      </a:lvl3pPr>
      <a:lvl4pPr marL="1005840" indent="-182880" algn="l" defTabSz="914400" rtl="0" eaLnBrk="1" latinLnBrk="0" hangingPunct="1">
        <a:lnSpc>
          <a:spcPct val="90000"/>
        </a:lnSpc>
        <a:spcBef>
          <a:spcPts val="200"/>
        </a:spcBef>
        <a:spcAft>
          <a:spcPts val="400"/>
        </a:spcAft>
        <a:buClr>
          <a:schemeClr val="accent1"/>
        </a:buClr>
        <a:buSzPct val="80000"/>
        <a:buFont typeface="Corbel" pitchFamily="34" charset="0"/>
        <a:buChar char="•"/>
        <a:defRPr sz="1600" kern="1200">
          <a:solidFill>
            <a:schemeClr val="accent1"/>
          </a:solidFill>
          <a:latin typeface="+mn-lt"/>
          <a:ea typeface="+mn-ea"/>
          <a:cs typeface="+mn-cs"/>
        </a:defRPr>
      </a:lvl4pPr>
      <a:lvl5pPr marL="1280160" indent="-182880" algn="l" defTabSz="914400" rtl="0" eaLnBrk="1" latinLnBrk="0" hangingPunct="1">
        <a:lnSpc>
          <a:spcPct val="90000"/>
        </a:lnSpc>
        <a:spcBef>
          <a:spcPts val="200"/>
        </a:spcBef>
        <a:spcAft>
          <a:spcPts val="400"/>
        </a:spcAft>
        <a:buClr>
          <a:schemeClr val="accent1"/>
        </a:buClr>
        <a:buSzPct val="80000"/>
        <a:buFont typeface="Corbel" pitchFamily="34" charset="0"/>
        <a:buChar char="•"/>
        <a:defRPr sz="1600" kern="1200">
          <a:solidFill>
            <a:schemeClr val="accent1"/>
          </a:solidFill>
          <a:latin typeface="+mn-lt"/>
          <a:ea typeface="+mn-ea"/>
          <a:cs typeface="+mn-cs"/>
        </a:defRPr>
      </a:lvl5pPr>
      <a:lvl6pPr marL="1600000" indent="-228600" algn="l" defTabSz="914400" rtl="0" eaLnBrk="1" latinLnBrk="0" hangingPunct="1">
        <a:lnSpc>
          <a:spcPct val="90000"/>
        </a:lnSpc>
        <a:spcBef>
          <a:spcPts val="200"/>
        </a:spcBef>
        <a:spcAft>
          <a:spcPts val="400"/>
        </a:spcAft>
        <a:buClr>
          <a:schemeClr val="accent1"/>
        </a:buClr>
        <a:buSzPct val="80000"/>
        <a:buFont typeface="Corbel" pitchFamily="34" charset="0"/>
        <a:buChar char="•"/>
        <a:defRPr sz="1600" kern="1200">
          <a:solidFill>
            <a:schemeClr val="accent1"/>
          </a:solidFill>
          <a:latin typeface="+mn-lt"/>
          <a:ea typeface="+mn-ea"/>
          <a:cs typeface="+mn-cs"/>
        </a:defRPr>
      </a:lvl6pPr>
      <a:lvl7pPr marL="1900000" indent="-228600" algn="l" defTabSz="914400" rtl="0" eaLnBrk="1" latinLnBrk="0" hangingPunct="1">
        <a:lnSpc>
          <a:spcPct val="90000"/>
        </a:lnSpc>
        <a:spcBef>
          <a:spcPts val="200"/>
        </a:spcBef>
        <a:spcAft>
          <a:spcPts val="400"/>
        </a:spcAft>
        <a:buClr>
          <a:schemeClr val="accent1"/>
        </a:buClr>
        <a:buSzPct val="80000"/>
        <a:buFont typeface="Corbel" pitchFamily="34" charset="0"/>
        <a:buChar char="•"/>
        <a:defRPr sz="1600" kern="1200">
          <a:solidFill>
            <a:schemeClr val="accent1"/>
          </a:solidFill>
          <a:latin typeface="+mn-lt"/>
          <a:ea typeface="+mn-ea"/>
          <a:cs typeface="+mn-cs"/>
        </a:defRPr>
      </a:lvl7pPr>
      <a:lvl8pPr marL="2200000" indent="-228600" algn="l" defTabSz="914400" rtl="0" eaLnBrk="1" latinLnBrk="0" hangingPunct="1">
        <a:lnSpc>
          <a:spcPct val="90000"/>
        </a:lnSpc>
        <a:spcBef>
          <a:spcPts val="200"/>
        </a:spcBef>
        <a:spcAft>
          <a:spcPts val="400"/>
        </a:spcAft>
        <a:buClr>
          <a:schemeClr val="accent1"/>
        </a:buClr>
        <a:buSzPct val="80000"/>
        <a:buFont typeface="Corbel" pitchFamily="34" charset="0"/>
        <a:buChar char="•"/>
        <a:defRPr sz="1600" kern="1200">
          <a:solidFill>
            <a:schemeClr val="accent1"/>
          </a:solidFill>
          <a:latin typeface="+mn-lt"/>
          <a:ea typeface="+mn-ea"/>
          <a:cs typeface="+mn-cs"/>
        </a:defRPr>
      </a:lvl8pPr>
      <a:lvl9pPr marL="2500000" indent="-228600" algn="l" defTabSz="914400" rtl="0" eaLnBrk="1" latinLnBrk="0" hangingPunct="1">
        <a:lnSpc>
          <a:spcPct val="90000"/>
        </a:lnSpc>
        <a:spcBef>
          <a:spcPts val="200"/>
        </a:spcBef>
        <a:spcAft>
          <a:spcPts val="400"/>
        </a:spcAft>
        <a:buClr>
          <a:schemeClr val="accent1"/>
        </a:buClr>
        <a:buSzPct val="80000"/>
        <a:buFont typeface="Corbel" pitchFamily="34" charset="0"/>
        <a:buChar char="•"/>
        <a:defRPr sz="1600" kern="1200">
          <a:solidFill>
            <a:schemeClr val="accent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8.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8" Type="http://schemas.openxmlformats.org/officeDocument/2006/relationships/hyperlink" Target="https://open.maricopa.edu/culturepsychology/chapter/stereotypes-prejudice-and-discrimination/" TargetMode="External"/><Relationship Id="rId3" Type="http://schemas.openxmlformats.org/officeDocument/2006/relationships/hyperlink" Target="https://ideas.ted.com/theres-a-right-way-to-talk-about-racism-with-kids-and-most-white-parents-in-the-us-arent-doing-it/" TargetMode="External"/><Relationship Id="rId7" Type="http://schemas.openxmlformats.org/officeDocument/2006/relationships/hyperlink" Target="https://www.illinoiscivics.org/resources/anti-racism-for-parents/" TargetMode="External"/><Relationship Id="rId2" Type="http://schemas.openxmlformats.org/officeDocument/2006/relationships/hyperlink" Target="https://www.healthychildren.org/English/healthy-living/emotional-wellness/Building-Resilience/Pages/Talking-to-Children-About-Racial-Bias.aspx" TargetMode="External"/><Relationship Id="rId1" Type="http://schemas.openxmlformats.org/officeDocument/2006/relationships/slideLayout" Target="../slideLayouts/slideLayout2.xml"/><Relationship Id="rId6" Type="http://schemas.openxmlformats.org/officeDocument/2006/relationships/hyperlink" Target="https://theconversation.com/how-young-children-can-develop-racial-biases-and-what-that-means-93150" TargetMode="External"/><Relationship Id="rId5" Type="http://schemas.openxmlformats.org/officeDocument/2006/relationships/hyperlink" Target="https://fosteringperspectives.org/fpv20n1/Deese.htm" TargetMode="External"/><Relationship Id="rId4" Type="http://schemas.openxmlformats.org/officeDocument/2006/relationships/hyperlink" Target="https://www.huffpost.com/entry/explaining-white-privilege-to-a-broke-white-person_b_5269255" TargetMode="External"/></Relationships>
</file>

<file path=ppt/slides/_rels/slide21.xml.rels><?xml version="1.0" encoding="UTF-8" standalone="yes"?>
<Relationships xmlns="http://schemas.openxmlformats.org/package/2006/relationships"><Relationship Id="rId3" Type="http://schemas.openxmlformats.org/officeDocument/2006/relationships/hyperlink" Target="https://www.thoughtco.com/what-is-racism-2834955" TargetMode="External"/><Relationship Id="rId2" Type="http://schemas.openxmlformats.org/officeDocument/2006/relationships/hyperlink" Target="https://www.washingtonpost.com/lifestyle/2020/06/25/what-white-parents-get-wrong-about-raising-antiracist-kids-how-get-it-right/" TargetMode="External"/><Relationship Id="rId1" Type="http://schemas.openxmlformats.org/officeDocument/2006/relationships/slideLayout" Target="../slideLayouts/slideLayout2.xml"/><Relationship Id="rId6" Type="http://schemas.openxmlformats.org/officeDocument/2006/relationships/hyperlink" Target="https://www.apa.org/monitor/2021/06/anti-racist-children" TargetMode="External"/><Relationship Id="rId5" Type="http://schemas.openxmlformats.org/officeDocument/2006/relationships/hyperlink" Target="https://time.com/the-realities-of-raising-a-kid-of-a-different-race/" TargetMode="External"/><Relationship Id="rId4" Type="http://schemas.openxmlformats.org/officeDocument/2006/relationships/hyperlink" Target="https://www.apa.org/news/press/releases/2020/08/children-notice-race"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7" name="Rectangle 6">
            <a:extLst>
              <a:ext uri="{FF2B5EF4-FFF2-40B4-BE49-F238E27FC236}">
                <a16:creationId xmlns:a16="http://schemas.microsoft.com/office/drawing/2014/main" id="{00F30BB5-7BA0-4D79-B51D-809B0D796A1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1"/>
            <a:ext cx="12192000" cy="6858000"/>
          </a:xfrm>
          <a:prstGeom prst="rect">
            <a:avLst/>
          </a:prstGeom>
          <a:ln w="12700">
            <a:noFill/>
          </a:ln>
        </p:spPr>
        <p:style>
          <a:lnRef idx="2">
            <a:schemeClr val="accent1">
              <a:shade val="50000"/>
            </a:schemeClr>
          </a:lnRef>
          <a:fillRef idx="1">
            <a:schemeClr val="accent1"/>
          </a:fillRef>
          <a:effectRef idx="0">
            <a:schemeClr val="accent1"/>
          </a:effectRef>
          <a:fontRef idx="minor">
            <a:schemeClr val="lt1"/>
          </a:fontRef>
        </p:style>
      </p:sp>
      <p:sp>
        <p:nvSpPr>
          <p:cNvPr id="2" name="Title 1">
            <a:extLst>
              <a:ext uri="{FF2B5EF4-FFF2-40B4-BE49-F238E27FC236}">
                <a16:creationId xmlns:a16="http://schemas.microsoft.com/office/drawing/2014/main" id="{87025D57-636A-4188-924F-871D93BA0993}"/>
              </a:ext>
            </a:extLst>
          </p:cNvPr>
          <p:cNvSpPr>
            <a:spLocks noGrp="1"/>
          </p:cNvSpPr>
          <p:nvPr>
            <p:ph type="ctrTitle"/>
          </p:nvPr>
        </p:nvSpPr>
        <p:spPr>
          <a:xfrm>
            <a:off x="4783287" y="821636"/>
            <a:ext cx="6758457" cy="5197425"/>
          </a:xfrm>
        </p:spPr>
        <p:txBody>
          <a:bodyPr anchor="ctr">
            <a:normAutofit/>
          </a:bodyPr>
          <a:lstStyle/>
          <a:p>
            <a:pPr algn="l"/>
            <a:r>
              <a:rPr lang="en-US" sz="5400">
                <a:solidFill>
                  <a:schemeClr val="tx1"/>
                </a:solidFill>
              </a:rPr>
              <a:t>Raising Antiracist Children</a:t>
            </a:r>
          </a:p>
        </p:txBody>
      </p:sp>
      <p:sp>
        <p:nvSpPr>
          <p:cNvPr id="9" name="Rectangle 8">
            <a:extLst>
              <a:ext uri="{FF2B5EF4-FFF2-40B4-BE49-F238E27FC236}">
                <a16:creationId xmlns:a16="http://schemas.microsoft.com/office/drawing/2014/main" id="{44F561C9-F335-45B4-A0DC-68F94609989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4139821" cy="6858000"/>
          </a:xfrm>
          <a:prstGeom prst="rect">
            <a:avLst/>
          </a:prstGeom>
          <a:solidFill>
            <a:schemeClr val="accent1"/>
          </a:solidFill>
          <a:ln w="12700" cmpd="sng">
            <a:noFill/>
          </a:ln>
        </p:spPr>
        <p:style>
          <a:lnRef idx="2">
            <a:schemeClr val="accent1">
              <a:shade val="50000"/>
            </a:schemeClr>
          </a:lnRef>
          <a:fillRef idx="1">
            <a:schemeClr val="accent1"/>
          </a:fillRef>
          <a:effectRef idx="0">
            <a:schemeClr val="accent1"/>
          </a:effectRef>
          <a:fontRef idx="minor">
            <a:schemeClr val="lt1"/>
          </a:fontRef>
        </p:style>
        <p:txBody>
          <a:bodyPr/>
          <a:lstStyle/>
          <a:p>
            <a:endParaRPr lang="en-US" dirty="0"/>
          </a:p>
        </p:txBody>
      </p:sp>
    </p:spTree>
    <p:extLst>
      <p:ext uri="{BB962C8B-B14F-4D97-AF65-F5344CB8AC3E}">
        <p14:creationId xmlns:p14="http://schemas.microsoft.com/office/powerpoint/2010/main" val="14210287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500"/>
                                  </p:stCondLst>
                                  <p:iterate>
                                    <p:tmPct val="10000"/>
                                  </p:iterate>
                                  <p:childTnLst>
                                    <p:set>
                                      <p:cBhvr>
                                        <p:cTn id="6" dur="1" fill="hold">
                                          <p:stCondLst>
                                            <p:cond delay="0"/>
                                          </p:stCondLst>
                                        </p:cTn>
                                        <p:tgtEl>
                                          <p:spTgt spid="2"/>
                                        </p:tgtEl>
                                        <p:attrNameLst>
                                          <p:attrName>style.visibility</p:attrName>
                                        </p:attrNameLst>
                                      </p:cBhvr>
                                      <p:to>
                                        <p:strVal val="visible"/>
                                      </p:to>
                                    </p:set>
                                    <p:animEffect transition="in" filter="fade">
                                      <p:cBhvr>
                                        <p:cTn id="7" dur="7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3F4AF6-3C79-4337-9904-1F858162C8BD}"/>
              </a:ext>
            </a:extLst>
          </p:cNvPr>
          <p:cNvSpPr>
            <a:spLocks noGrp="1"/>
          </p:cNvSpPr>
          <p:nvPr>
            <p:ph type="title"/>
          </p:nvPr>
        </p:nvSpPr>
        <p:spPr/>
        <p:txBody>
          <a:bodyPr/>
          <a:lstStyle/>
          <a:p>
            <a:r>
              <a:rPr lang="en-US" dirty="0"/>
              <a:t>Race in early childhood</a:t>
            </a:r>
          </a:p>
        </p:txBody>
      </p:sp>
      <p:sp>
        <p:nvSpPr>
          <p:cNvPr id="3" name="Content Placeholder 2">
            <a:extLst>
              <a:ext uri="{FF2B5EF4-FFF2-40B4-BE49-F238E27FC236}">
                <a16:creationId xmlns:a16="http://schemas.microsoft.com/office/drawing/2014/main" id="{7C6F9A32-4179-4A10-943F-589A1010978E}"/>
              </a:ext>
            </a:extLst>
          </p:cNvPr>
          <p:cNvSpPr>
            <a:spLocks noGrp="1"/>
          </p:cNvSpPr>
          <p:nvPr>
            <p:ph idx="1"/>
          </p:nvPr>
        </p:nvSpPr>
        <p:spPr/>
        <p:txBody>
          <a:bodyPr>
            <a:normAutofit fontScale="92500"/>
          </a:bodyPr>
          <a:lstStyle/>
          <a:p>
            <a:r>
              <a:rPr lang="en-US" dirty="0"/>
              <a:t>Children begin learning about race from the moment we are born</a:t>
            </a:r>
          </a:p>
          <a:p>
            <a:r>
              <a:rPr lang="en-US" dirty="0"/>
              <a:t>Children are not colorblind</a:t>
            </a:r>
          </a:p>
          <a:p>
            <a:pPr lvl="1"/>
            <a:r>
              <a:rPr lang="en-US" dirty="0"/>
              <a:t>They observe race as a social category</a:t>
            </a:r>
          </a:p>
          <a:p>
            <a:pPr lvl="1"/>
            <a:r>
              <a:rPr lang="en-US" dirty="0"/>
              <a:t>Happens at home, in school, and in the media</a:t>
            </a:r>
          </a:p>
          <a:p>
            <a:r>
              <a:rPr lang="en-US" dirty="0"/>
              <a:t>The way they are exposed to race will inform how they react to racial differences later in life</a:t>
            </a:r>
          </a:p>
          <a:p>
            <a:r>
              <a:rPr lang="en-US" dirty="0"/>
              <a:t>Children may show racial prejudice even when parents show no overt racial prejudice</a:t>
            </a:r>
          </a:p>
          <a:p>
            <a:r>
              <a:rPr lang="en-US" dirty="0"/>
              <a:t>Young children are aware of visual differences in people and experience “stranger anxiety” for those that appear different than people they are regularly surrounded by</a:t>
            </a:r>
          </a:p>
          <a:p>
            <a:pPr lvl="1"/>
            <a:r>
              <a:rPr lang="en-US" dirty="0"/>
              <a:t>This is not an inherently racist attitude, but primes children for exclusionary behavior and racial bias</a:t>
            </a:r>
          </a:p>
        </p:txBody>
      </p:sp>
    </p:spTree>
    <p:extLst>
      <p:ext uri="{BB962C8B-B14F-4D97-AF65-F5344CB8AC3E}">
        <p14:creationId xmlns:p14="http://schemas.microsoft.com/office/powerpoint/2010/main" val="78054954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3F4AF6-3C79-4337-9904-1F858162C8BD}"/>
              </a:ext>
            </a:extLst>
          </p:cNvPr>
          <p:cNvSpPr>
            <a:spLocks noGrp="1"/>
          </p:cNvSpPr>
          <p:nvPr>
            <p:ph type="title"/>
          </p:nvPr>
        </p:nvSpPr>
        <p:spPr>
          <a:xfrm>
            <a:off x="1134397" y="334328"/>
            <a:ext cx="9875520" cy="1356360"/>
          </a:xfrm>
        </p:spPr>
        <p:txBody>
          <a:bodyPr/>
          <a:lstStyle/>
          <a:p>
            <a:r>
              <a:rPr lang="en-US" dirty="0"/>
              <a:t>Race in early childhood</a:t>
            </a:r>
          </a:p>
        </p:txBody>
      </p:sp>
      <p:sp>
        <p:nvSpPr>
          <p:cNvPr id="3" name="Content Placeholder 2">
            <a:extLst>
              <a:ext uri="{FF2B5EF4-FFF2-40B4-BE49-F238E27FC236}">
                <a16:creationId xmlns:a16="http://schemas.microsoft.com/office/drawing/2014/main" id="{7C6F9A32-4179-4A10-943F-589A1010978E}"/>
              </a:ext>
            </a:extLst>
          </p:cNvPr>
          <p:cNvSpPr>
            <a:spLocks noGrp="1"/>
          </p:cNvSpPr>
          <p:nvPr>
            <p:ph idx="1"/>
          </p:nvPr>
        </p:nvSpPr>
        <p:spPr>
          <a:xfrm>
            <a:off x="1430594" y="1361872"/>
            <a:ext cx="9923206" cy="4815091"/>
          </a:xfrm>
          <a:noFill/>
        </p:spPr>
        <p:txBody>
          <a:bodyPr>
            <a:normAutofit fontScale="92500" lnSpcReduction="10000"/>
          </a:bodyPr>
          <a:lstStyle/>
          <a:p>
            <a:pPr lvl="1"/>
            <a:r>
              <a:rPr lang="en-US" dirty="0"/>
              <a:t>Able to show preference for members of own racial groups</a:t>
            </a:r>
          </a:p>
          <a:p>
            <a:pPr lvl="1"/>
            <a:r>
              <a:rPr lang="en-US" dirty="0"/>
              <a:t>More likely to follow gaze of own racial groups in uncertain situations</a:t>
            </a:r>
          </a:p>
          <a:p>
            <a:pPr lvl="1"/>
            <a:r>
              <a:rPr lang="en-US" dirty="0"/>
              <a:t>Associate face of their own race with happy music</a:t>
            </a:r>
          </a:p>
          <a:p>
            <a:pPr lvl="1"/>
            <a:endParaRPr lang="en-US" dirty="0"/>
          </a:p>
          <a:p>
            <a:pPr lvl="1"/>
            <a:r>
              <a:rPr lang="en-US" dirty="0"/>
              <a:t>Equally likely to befriend children of same and different races</a:t>
            </a:r>
          </a:p>
          <a:p>
            <a:pPr lvl="1"/>
            <a:r>
              <a:rPr lang="en-US" dirty="0"/>
              <a:t>Begin to internalize racial bias</a:t>
            </a:r>
          </a:p>
          <a:p>
            <a:pPr marL="457200" lvl="1" indent="0">
              <a:buNone/>
            </a:pPr>
            <a:endParaRPr lang="en-US" dirty="0"/>
          </a:p>
          <a:p>
            <a:pPr lvl="1"/>
            <a:r>
              <a:rPr lang="en-US" dirty="0"/>
              <a:t>Begin to show implicit and explicit bias in relation to race</a:t>
            </a:r>
          </a:p>
          <a:p>
            <a:pPr lvl="1"/>
            <a:r>
              <a:rPr lang="en-US" dirty="0"/>
              <a:t>More likely to befriend someone of own race</a:t>
            </a:r>
          </a:p>
          <a:p>
            <a:pPr lvl="1"/>
            <a:r>
              <a:rPr lang="en-US" dirty="0"/>
              <a:t>Show ingroup preference and outgroup bias</a:t>
            </a:r>
          </a:p>
          <a:p>
            <a:pPr lvl="1"/>
            <a:r>
              <a:rPr lang="en-US" dirty="0"/>
              <a:t>Associate whiteness with wealth and higher status </a:t>
            </a:r>
          </a:p>
          <a:p>
            <a:pPr marL="457200" lvl="1" indent="0">
              <a:buNone/>
            </a:pPr>
            <a:endParaRPr lang="en-US" dirty="0"/>
          </a:p>
          <a:p>
            <a:pPr lvl="1"/>
            <a:r>
              <a:rPr lang="en-US" dirty="0"/>
              <a:t>Understand that race may be taboo</a:t>
            </a:r>
          </a:p>
          <a:p>
            <a:pPr lvl="1"/>
            <a:r>
              <a:rPr lang="en-US" dirty="0"/>
              <a:t>Understand social guidelines and discrimination</a:t>
            </a:r>
          </a:p>
          <a:p>
            <a:pPr lvl="1"/>
            <a:r>
              <a:rPr lang="en-US" dirty="0"/>
              <a:t>More secure in beliefs (even if harmful) and will express them</a:t>
            </a:r>
          </a:p>
          <a:p>
            <a:pPr lvl="1"/>
            <a:endParaRPr lang="en-US" dirty="0"/>
          </a:p>
          <a:p>
            <a:pPr lvl="1"/>
            <a:endParaRPr lang="en-US" dirty="0"/>
          </a:p>
        </p:txBody>
      </p:sp>
      <p:sp>
        <p:nvSpPr>
          <p:cNvPr id="7" name="Arrow: Down 6">
            <a:extLst>
              <a:ext uri="{FF2B5EF4-FFF2-40B4-BE49-F238E27FC236}">
                <a16:creationId xmlns:a16="http://schemas.microsoft.com/office/drawing/2014/main" id="{BDB2A4E6-C366-4D14-A0E8-2FD017B8413B}"/>
              </a:ext>
            </a:extLst>
          </p:cNvPr>
          <p:cNvSpPr/>
          <p:nvPr/>
        </p:nvSpPr>
        <p:spPr>
          <a:xfrm>
            <a:off x="419100" y="1361872"/>
            <a:ext cx="1430594" cy="4957710"/>
          </a:xfrm>
          <a:prstGeom prst="downArrow">
            <a:avLst>
              <a:gd name="adj1" fmla="val 54124"/>
              <a:gd name="adj2" fmla="val 36598"/>
            </a:avLst>
          </a:prstGeom>
          <a:gradFill flip="none" rotWithShape="1">
            <a:gsLst>
              <a:gs pos="0">
                <a:schemeClr val="accent6">
                  <a:lumMod val="60000"/>
                  <a:lumOff val="40000"/>
                  <a:shade val="30000"/>
                  <a:satMod val="115000"/>
                </a:schemeClr>
              </a:gs>
              <a:gs pos="50000">
                <a:schemeClr val="accent6">
                  <a:lumMod val="60000"/>
                  <a:lumOff val="40000"/>
                  <a:shade val="67500"/>
                  <a:satMod val="115000"/>
                </a:schemeClr>
              </a:gs>
              <a:gs pos="100000">
                <a:schemeClr val="accent6">
                  <a:lumMod val="60000"/>
                  <a:lumOff val="40000"/>
                  <a:shade val="100000"/>
                  <a:satMod val="115000"/>
                </a:schemeClr>
              </a:gs>
            </a:gsLst>
            <a:path path="circle">
              <a:fillToRect l="100000" t="100000"/>
            </a:path>
            <a:tileRect r="-100000" b="-100000"/>
          </a:gradFill>
          <a:ln>
            <a:solidFill>
              <a:schemeClr val="accent6">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2000" dirty="0"/>
          </a:p>
          <a:p>
            <a:pPr algn="ctr"/>
            <a:endParaRPr lang="en-US" sz="2000" dirty="0"/>
          </a:p>
          <a:p>
            <a:pPr algn="ctr"/>
            <a:r>
              <a:rPr lang="en-US" sz="2000" dirty="0"/>
              <a:t>0</a:t>
            </a:r>
          </a:p>
          <a:p>
            <a:pPr algn="ctr"/>
            <a:r>
              <a:rPr lang="en-US" sz="2000" dirty="0"/>
              <a:t>1</a:t>
            </a:r>
          </a:p>
          <a:p>
            <a:pPr algn="ctr"/>
            <a:endParaRPr lang="en-US" sz="2000" dirty="0"/>
          </a:p>
          <a:p>
            <a:pPr algn="ctr"/>
            <a:r>
              <a:rPr lang="en-US" sz="2000" dirty="0"/>
              <a:t>2</a:t>
            </a:r>
          </a:p>
          <a:p>
            <a:pPr algn="ctr"/>
            <a:r>
              <a:rPr lang="en-US" sz="2000" dirty="0"/>
              <a:t>3</a:t>
            </a:r>
          </a:p>
          <a:p>
            <a:pPr algn="ctr"/>
            <a:endParaRPr lang="en-US" sz="2000" dirty="0"/>
          </a:p>
          <a:p>
            <a:pPr algn="ctr"/>
            <a:r>
              <a:rPr lang="en-US" sz="2000" dirty="0"/>
              <a:t>4</a:t>
            </a:r>
          </a:p>
          <a:p>
            <a:pPr algn="ctr"/>
            <a:r>
              <a:rPr lang="en-US" sz="2000" dirty="0"/>
              <a:t>5</a:t>
            </a:r>
          </a:p>
          <a:p>
            <a:pPr algn="ctr"/>
            <a:endParaRPr lang="en-US" sz="2000" dirty="0"/>
          </a:p>
          <a:p>
            <a:pPr algn="ctr"/>
            <a:r>
              <a:rPr lang="en-US" sz="2000" dirty="0"/>
              <a:t>6</a:t>
            </a:r>
          </a:p>
          <a:p>
            <a:pPr algn="ctr"/>
            <a:r>
              <a:rPr lang="en-US" sz="2000" dirty="0"/>
              <a:t>7</a:t>
            </a:r>
          </a:p>
          <a:p>
            <a:pPr algn="ctr"/>
            <a:r>
              <a:rPr lang="en-US" sz="2000" dirty="0"/>
              <a:t>8</a:t>
            </a:r>
          </a:p>
          <a:p>
            <a:pPr algn="ctr"/>
            <a:r>
              <a:rPr lang="en-US" sz="2000" dirty="0"/>
              <a:t>9</a:t>
            </a:r>
          </a:p>
          <a:p>
            <a:pPr algn="ctr"/>
            <a:r>
              <a:rPr lang="en-US" sz="2000" dirty="0"/>
              <a:t>10</a:t>
            </a:r>
          </a:p>
          <a:p>
            <a:pPr algn="ctr"/>
            <a:r>
              <a:rPr lang="en-US" sz="2000" dirty="0"/>
              <a:t>11</a:t>
            </a:r>
          </a:p>
        </p:txBody>
      </p:sp>
      <p:sp>
        <p:nvSpPr>
          <p:cNvPr id="8" name="TextBox 7">
            <a:extLst>
              <a:ext uri="{FF2B5EF4-FFF2-40B4-BE49-F238E27FC236}">
                <a16:creationId xmlns:a16="http://schemas.microsoft.com/office/drawing/2014/main" id="{4B4844BC-9380-47BE-BC21-618D91F1A99E}"/>
              </a:ext>
            </a:extLst>
          </p:cNvPr>
          <p:cNvSpPr txBox="1"/>
          <p:nvPr/>
        </p:nvSpPr>
        <p:spPr>
          <a:xfrm>
            <a:off x="823452" y="1321356"/>
            <a:ext cx="784123" cy="369332"/>
          </a:xfrm>
          <a:prstGeom prst="rect">
            <a:avLst/>
          </a:prstGeom>
          <a:noFill/>
        </p:spPr>
        <p:txBody>
          <a:bodyPr wrap="square" rtlCol="0">
            <a:spAutoFit/>
          </a:bodyPr>
          <a:lstStyle/>
          <a:p>
            <a:r>
              <a:rPr lang="en-US" dirty="0">
                <a:solidFill>
                  <a:schemeClr val="bg1"/>
                </a:solidFill>
              </a:rPr>
              <a:t>Ages</a:t>
            </a:r>
          </a:p>
        </p:txBody>
      </p:sp>
    </p:spTree>
    <p:extLst>
      <p:ext uri="{BB962C8B-B14F-4D97-AF65-F5344CB8AC3E}">
        <p14:creationId xmlns:p14="http://schemas.microsoft.com/office/powerpoint/2010/main" val="405072400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7578A52D-2496-4956-A9A4-EA5C38B2F1F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999"/>
          </a:xfrm>
          <a:prstGeom prst="rect">
            <a:avLst/>
          </a:prstGeom>
          <a:solidFill>
            <a:schemeClr val="accent1"/>
          </a:solidFill>
          <a:ln w="12700">
            <a:noFill/>
          </a:ln>
        </p:spPr>
        <p:style>
          <a:lnRef idx="2">
            <a:schemeClr val="accent1">
              <a:shade val="50000"/>
            </a:schemeClr>
          </a:lnRef>
          <a:fillRef idx="1">
            <a:schemeClr val="accent1"/>
          </a:fillRef>
          <a:effectRef idx="0">
            <a:schemeClr val="accent1"/>
          </a:effectRef>
          <a:fontRef idx="minor">
            <a:schemeClr val="lt1"/>
          </a:fontRef>
        </p:style>
      </p:sp>
      <p:sp>
        <p:nvSpPr>
          <p:cNvPr id="10" name="Rectangle 9">
            <a:extLst>
              <a:ext uri="{FF2B5EF4-FFF2-40B4-BE49-F238E27FC236}">
                <a16:creationId xmlns:a16="http://schemas.microsoft.com/office/drawing/2014/main" id="{9809C8E2-EF9B-4E0B-A17E-836DE0508E7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21732" y="321733"/>
            <a:ext cx="11548533" cy="1886373"/>
          </a:xfrm>
          <a:prstGeom prst="rect">
            <a:avLst/>
          </a:prstGeom>
          <a:noFill/>
          <a:ln w="12700">
            <a:solidFill>
              <a:srgbClr val="FFFFFF"/>
            </a:solidFill>
          </a:ln>
        </p:spPr>
        <p:style>
          <a:lnRef idx="2">
            <a:schemeClr val="accent1">
              <a:shade val="50000"/>
            </a:schemeClr>
          </a:lnRef>
          <a:fillRef idx="1">
            <a:schemeClr val="accent1"/>
          </a:fillRef>
          <a:effectRef idx="0">
            <a:schemeClr val="accent1"/>
          </a:effectRef>
          <a:fontRef idx="minor">
            <a:schemeClr val="lt1"/>
          </a:fontRef>
        </p:style>
      </p:sp>
      <p:sp>
        <p:nvSpPr>
          <p:cNvPr id="2" name="Title 1">
            <a:extLst>
              <a:ext uri="{FF2B5EF4-FFF2-40B4-BE49-F238E27FC236}">
                <a16:creationId xmlns:a16="http://schemas.microsoft.com/office/drawing/2014/main" id="{FB7CCCCA-0691-4145-B0BD-2A61EB68853A}"/>
              </a:ext>
            </a:extLst>
          </p:cNvPr>
          <p:cNvSpPr>
            <a:spLocks noGrp="1"/>
          </p:cNvSpPr>
          <p:nvPr>
            <p:ph type="title"/>
          </p:nvPr>
        </p:nvSpPr>
        <p:spPr>
          <a:xfrm>
            <a:off x="1143000" y="609600"/>
            <a:ext cx="9875520" cy="1356360"/>
          </a:xfrm>
        </p:spPr>
        <p:txBody>
          <a:bodyPr>
            <a:normAutofit/>
          </a:bodyPr>
          <a:lstStyle/>
          <a:p>
            <a:r>
              <a:rPr lang="en-US">
                <a:solidFill>
                  <a:srgbClr val="FFFFFF"/>
                </a:solidFill>
              </a:rPr>
              <a:t>Racial-ethnic socialization</a:t>
            </a:r>
          </a:p>
        </p:txBody>
      </p:sp>
      <p:sp useBgFill="1">
        <p:nvSpPr>
          <p:cNvPr id="12" name="Rectangle 11">
            <a:extLst>
              <a:ext uri="{FF2B5EF4-FFF2-40B4-BE49-F238E27FC236}">
                <a16:creationId xmlns:a16="http://schemas.microsoft.com/office/drawing/2014/main" id="{61EB557E-621E-4254-B750-85274C5F4D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2529841"/>
            <a:ext cx="12192000" cy="43281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a:extLst>
              <a:ext uri="{FF2B5EF4-FFF2-40B4-BE49-F238E27FC236}">
                <a16:creationId xmlns:a16="http://schemas.microsoft.com/office/drawing/2014/main" id="{5145F1F2-8540-4F4E-B4B3-12247F6912FB}"/>
              </a:ext>
            </a:extLst>
          </p:cNvPr>
          <p:cNvSpPr>
            <a:spLocks noGrp="1"/>
          </p:cNvSpPr>
          <p:nvPr>
            <p:ph idx="1"/>
          </p:nvPr>
        </p:nvSpPr>
        <p:spPr>
          <a:xfrm>
            <a:off x="1143000" y="2852530"/>
            <a:ext cx="9872871" cy="3243469"/>
          </a:xfrm>
        </p:spPr>
        <p:txBody>
          <a:bodyPr>
            <a:normAutofit/>
          </a:bodyPr>
          <a:lstStyle/>
          <a:p>
            <a:r>
              <a:rPr lang="en-US">
                <a:solidFill>
                  <a:schemeClr val="tx1"/>
                </a:solidFill>
              </a:rPr>
              <a:t>Process of learning about race</a:t>
            </a:r>
          </a:p>
          <a:p>
            <a:r>
              <a:rPr lang="en-US">
                <a:solidFill>
                  <a:schemeClr val="tx1"/>
                </a:solidFill>
              </a:rPr>
              <a:t>Proactive and protective</a:t>
            </a:r>
          </a:p>
          <a:p>
            <a:pPr lvl="1"/>
            <a:r>
              <a:rPr lang="en-US">
                <a:solidFill>
                  <a:schemeClr val="tx1"/>
                </a:solidFill>
              </a:rPr>
              <a:t>Prepares children for racism and discrimination they may encounter</a:t>
            </a:r>
          </a:p>
          <a:p>
            <a:r>
              <a:rPr lang="en-US">
                <a:solidFill>
                  <a:schemeClr val="tx1"/>
                </a:solidFill>
              </a:rPr>
              <a:t>Best strategy is to blend messages of racial heritage and pride with preparation for bias</a:t>
            </a:r>
          </a:p>
        </p:txBody>
      </p:sp>
    </p:spTree>
    <p:extLst>
      <p:ext uri="{BB962C8B-B14F-4D97-AF65-F5344CB8AC3E}">
        <p14:creationId xmlns:p14="http://schemas.microsoft.com/office/powerpoint/2010/main" val="288450081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B7CCCCA-0691-4145-B0BD-2A61EB68853A}"/>
              </a:ext>
            </a:extLst>
          </p:cNvPr>
          <p:cNvSpPr>
            <a:spLocks noGrp="1"/>
          </p:cNvSpPr>
          <p:nvPr>
            <p:ph type="title"/>
          </p:nvPr>
        </p:nvSpPr>
        <p:spPr/>
        <p:txBody>
          <a:bodyPr/>
          <a:lstStyle/>
          <a:p>
            <a:r>
              <a:rPr lang="en-US" dirty="0"/>
              <a:t>Racial-ethnic socialization</a:t>
            </a:r>
          </a:p>
        </p:txBody>
      </p:sp>
      <p:sp>
        <p:nvSpPr>
          <p:cNvPr id="3" name="Content Placeholder 2">
            <a:extLst>
              <a:ext uri="{FF2B5EF4-FFF2-40B4-BE49-F238E27FC236}">
                <a16:creationId xmlns:a16="http://schemas.microsoft.com/office/drawing/2014/main" id="{5145F1F2-8540-4F4E-B4B3-12247F6912FB}"/>
              </a:ext>
            </a:extLst>
          </p:cNvPr>
          <p:cNvSpPr>
            <a:spLocks noGrp="1"/>
          </p:cNvSpPr>
          <p:nvPr>
            <p:ph idx="1"/>
          </p:nvPr>
        </p:nvSpPr>
        <p:spPr>
          <a:xfrm>
            <a:off x="1143000" y="1681316"/>
            <a:ext cx="9872871" cy="4414684"/>
          </a:xfrm>
        </p:spPr>
        <p:txBody>
          <a:bodyPr>
            <a:normAutofit fontScale="92500" lnSpcReduction="10000"/>
          </a:bodyPr>
          <a:lstStyle/>
          <a:p>
            <a:r>
              <a:rPr lang="en-US" dirty="0"/>
              <a:t>Four aspects of socialization</a:t>
            </a:r>
          </a:p>
          <a:p>
            <a:pPr marL="514350" indent="-514350">
              <a:buFont typeface="+mj-lt"/>
              <a:buAutoNum type="arabicPeriod"/>
            </a:pPr>
            <a:r>
              <a:rPr lang="en-US" dirty="0"/>
              <a:t>Cultural socialization</a:t>
            </a:r>
          </a:p>
          <a:p>
            <a:pPr lvl="1"/>
            <a:r>
              <a:rPr lang="en-US" dirty="0"/>
              <a:t>Most consistently associated with positive outcomes, including related to mental health and cultural socialization </a:t>
            </a:r>
          </a:p>
          <a:p>
            <a:pPr marL="514350" indent="-514350">
              <a:buFont typeface="+mj-lt"/>
              <a:buAutoNum type="arabicPeriod"/>
            </a:pPr>
            <a:r>
              <a:rPr lang="en-US" dirty="0"/>
              <a:t>Preparation for bias</a:t>
            </a:r>
          </a:p>
          <a:p>
            <a:pPr lvl="1"/>
            <a:r>
              <a:rPr lang="en-US" dirty="0"/>
              <a:t>Prepares kids with coping strategies for the experiences of marginalization they might encounter</a:t>
            </a:r>
          </a:p>
          <a:p>
            <a:pPr marL="514350" indent="-514350">
              <a:buFont typeface="+mj-lt"/>
              <a:buAutoNum type="arabicPeriod"/>
            </a:pPr>
            <a:r>
              <a:rPr lang="en-US" dirty="0"/>
              <a:t>Promotion of mistrust</a:t>
            </a:r>
          </a:p>
          <a:p>
            <a:pPr lvl="1"/>
            <a:r>
              <a:rPr lang="en-US" dirty="0"/>
              <a:t>Teaching children to be war of other racial groups or environments</a:t>
            </a:r>
          </a:p>
          <a:p>
            <a:pPr lvl="1"/>
            <a:r>
              <a:rPr lang="en-US" dirty="0"/>
              <a:t>Linked with maladjustment as it does not include teaching coping skills</a:t>
            </a:r>
          </a:p>
          <a:p>
            <a:pPr marL="514350" indent="-514350">
              <a:buFont typeface="+mj-lt"/>
              <a:buAutoNum type="arabicPeriod"/>
            </a:pPr>
            <a:r>
              <a:rPr lang="en-US" dirty="0"/>
              <a:t>Egalitarianism</a:t>
            </a:r>
          </a:p>
          <a:p>
            <a:pPr lvl="1"/>
            <a:r>
              <a:rPr lang="en-US" dirty="0"/>
              <a:t>Avoid discussions of race and values individual qualities over racial group membership </a:t>
            </a:r>
          </a:p>
          <a:p>
            <a:pPr lvl="1"/>
            <a:r>
              <a:rPr lang="en-US" dirty="0"/>
              <a:t>Used mostly by White families </a:t>
            </a:r>
          </a:p>
          <a:p>
            <a:pPr lvl="1"/>
            <a:endParaRPr lang="en-US" dirty="0"/>
          </a:p>
        </p:txBody>
      </p:sp>
    </p:spTree>
    <p:extLst>
      <p:ext uri="{BB962C8B-B14F-4D97-AF65-F5344CB8AC3E}">
        <p14:creationId xmlns:p14="http://schemas.microsoft.com/office/powerpoint/2010/main" val="222186387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CA4DC13-F8B0-4CEB-9604-643BC57EDBAD}"/>
              </a:ext>
            </a:extLst>
          </p:cNvPr>
          <p:cNvSpPr>
            <a:spLocks noGrp="1"/>
          </p:cNvSpPr>
          <p:nvPr>
            <p:ph type="title"/>
          </p:nvPr>
        </p:nvSpPr>
        <p:spPr>
          <a:xfrm>
            <a:off x="1158240" y="365125"/>
            <a:ext cx="9875520" cy="1356360"/>
          </a:xfrm>
        </p:spPr>
        <p:txBody>
          <a:bodyPr/>
          <a:lstStyle/>
          <a:p>
            <a:r>
              <a:rPr lang="en-US" dirty="0"/>
              <a:t>Why we avoid discussing race</a:t>
            </a:r>
          </a:p>
        </p:txBody>
      </p:sp>
      <p:graphicFrame>
        <p:nvGraphicFramePr>
          <p:cNvPr id="5" name="Content Placeholder 2">
            <a:extLst>
              <a:ext uri="{FF2B5EF4-FFF2-40B4-BE49-F238E27FC236}">
                <a16:creationId xmlns:a16="http://schemas.microsoft.com/office/drawing/2014/main" id="{8C3A861E-8C1F-7D29-CFAE-342BBE885F62}"/>
              </a:ext>
            </a:extLst>
          </p:cNvPr>
          <p:cNvGraphicFramePr>
            <a:graphicFrameLocks noGrp="1"/>
          </p:cNvGraphicFramePr>
          <p:nvPr>
            <p:ph idx="1"/>
            <p:extLst>
              <p:ext uri="{D42A27DB-BD31-4B8C-83A1-F6EECF244321}">
                <p14:modId xmlns:p14="http://schemas.microsoft.com/office/powerpoint/2010/main" val="3816266094"/>
              </p:ext>
            </p:extLst>
          </p:nvPr>
        </p:nvGraphicFramePr>
        <p:xfrm>
          <a:off x="838200" y="1504335"/>
          <a:ext cx="10515600" cy="498854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01011764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7578A52D-2496-4956-A9A4-EA5C38B2F1F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999"/>
          </a:xfrm>
          <a:prstGeom prst="rect">
            <a:avLst/>
          </a:prstGeom>
          <a:solidFill>
            <a:schemeClr val="accent1"/>
          </a:solidFill>
          <a:ln w="12700">
            <a:noFill/>
          </a:ln>
        </p:spPr>
        <p:style>
          <a:lnRef idx="2">
            <a:schemeClr val="accent1">
              <a:shade val="50000"/>
            </a:schemeClr>
          </a:lnRef>
          <a:fillRef idx="1">
            <a:schemeClr val="accent1"/>
          </a:fillRef>
          <a:effectRef idx="0">
            <a:schemeClr val="accent1"/>
          </a:effectRef>
          <a:fontRef idx="minor">
            <a:schemeClr val="lt1"/>
          </a:fontRef>
        </p:style>
      </p:sp>
      <p:sp>
        <p:nvSpPr>
          <p:cNvPr id="10" name="Rectangle 9">
            <a:extLst>
              <a:ext uri="{FF2B5EF4-FFF2-40B4-BE49-F238E27FC236}">
                <a16:creationId xmlns:a16="http://schemas.microsoft.com/office/drawing/2014/main" id="{9809C8E2-EF9B-4E0B-A17E-836DE0508E7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21732" y="321733"/>
            <a:ext cx="11548533" cy="1886373"/>
          </a:xfrm>
          <a:prstGeom prst="rect">
            <a:avLst/>
          </a:prstGeom>
          <a:noFill/>
          <a:ln w="12700">
            <a:solidFill>
              <a:srgbClr val="FFFFFF"/>
            </a:solidFill>
          </a:ln>
        </p:spPr>
        <p:style>
          <a:lnRef idx="2">
            <a:schemeClr val="accent1">
              <a:shade val="50000"/>
            </a:schemeClr>
          </a:lnRef>
          <a:fillRef idx="1">
            <a:schemeClr val="accent1"/>
          </a:fillRef>
          <a:effectRef idx="0">
            <a:schemeClr val="accent1"/>
          </a:effectRef>
          <a:fontRef idx="minor">
            <a:schemeClr val="lt1"/>
          </a:fontRef>
        </p:style>
      </p:sp>
      <p:sp>
        <p:nvSpPr>
          <p:cNvPr id="2" name="Title 1">
            <a:extLst>
              <a:ext uri="{FF2B5EF4-FFF2-40B4-BE49-F238E27FC236}">
                <a16:creationId xmlns:a16="http://schemas.microsoft.com/office/drawing/2014/main" id="{C65C2FE2-A010-4F5E-A636-7ADC8F33D14B}"/>
              </a:ext>
            </a:extLst>
          </p:cNvPr>
          <p:cNvSpPr>
            <a:spLocks noGrp="1"/>
          </p:cNvSpPr>
          <p:nvPr>
            <p:ph type="title"/>
          </p:nvPr>
        </p:nvSpPr>
        <p:spPr>
          <a:xfrm>
            <a:off x="1143000" y="609600"/>
            <a:ext cx="9875520" cy="1356360"/>
          </a:xfrm>
        </p:spPr>
        <p:txBody>
          <a:bodyPr>
            <a:normAutofit/>
          </a:bodyPr>
          <a:lstStyle/>
          <a:p>
            <a:r>
              <a:rPr lang="en-US">
                <a:solidFill>
                  <a:srgbClr val="FFFFFF"/>
                </a:solidFill>
              </a:rPr>
              <a:t>Transracial adoption</a:t>
            </a:r>
          </a:p>
        </p:txBody>
      </p:sp>
      <p:sp useBgFill="1">
        <p:nvSpPr>
          <p:cNvPr id="12" name="Rectangle 11">
            <a:extLst>
              <a:ext uri="{FF2B5EF4-FFF2-40B4-BE49-F238E27FC236}">
                <a16:creationId xmlns:a16="http://schemas.microsoft.com/office/drawing/2014/main" id="{61EB557E-621E-4254-B750-85274C5F4D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2529841"/>
            <a:ext cx="12192000" cy="43281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a:extLst>
              <a:ext uri="{FF2B5EF4-FFF2-40B4-BE49-F238E27FC236}">
                <a16:creationId xmlns:a16="http://schemas.microsoft.com/office/drawing/2014/main" id="{8B9A04B9-ECEE-4DF8-91F1-A07FF0FC71AB}"/>
              </a:ext>
            </a:extLst>
          </p:cNvPr>
          <p:cNvSpPr>
            <a:spLocks noGrp="1"/>
          </p:cNvSpPr>
          <p:nvPr>
            <p:ph idx="1"/>
          </p:nvPr>
        </p:nvSpPr>
        <p:spPr>
          <a:xfrm>
            <a:off x="1143000" y="2852530"/>
            <a:ext cx="9872871" cy="3243469"/>
          </a:xfrm>
        </p:spPr>
        <p:txBody>
          <a:bodyPr>
            <a:normAutofit/>
          </a:bodyPr>
          <a:lstStyle/>
          <a:p>
            <a:r>
              <a:rPr lang="en-US">
                <a:solidFill>
                  <a:schemeClr val="tx1"/>
                </a:solidFill>
              </a:rPr>
              <a:t>Children who are adopted by a family of a different race face many unique issues.</a:t>
            </a:r>
          </a:p>
          <a:p>
            <a:pPr lvl="1"/>
            <a:r>
              <a:rPr lang="en-US">
                <a:solidFill>
                  <a:schemeClr val="tx1"/>
                </a:solidFill>
              </a:rPr>
              <a:t>Feel different or excluded in family and social circles</a:t>
            </a:r>
          </a:p>
          <a:p>
            <a:pPr lvl="1"/>
            <a:r>
              <a:rPr lang="en-US">
                <a:solidFill>
                  <a:schemeClr val="tx1"/>
                </a:solidFill>
              </a:rPr>
              <a:t>Difficulty developing a positive identify or develop fractured identity</a:t>
            </a:r>
          </a:p>
          <a:p>
            <a:pPr lvl="1"/>
            <a:r>
              <a:rPr lang="en-US">
                <a:solidFill>
                  <a:schemeClr val="tx1"/>
                </a:solidFill>
              </a:rPr>
              <a:t>Racial discrimination</a:t>
            </a:r>
          </a:p>
          <a:p>
            <a:pPr lvl="1"/>
            <a:r>
              <a:rPr lang="en-US">
                <a:solidFill>
                  <a:schemeClr val="tx1"/>
                </a:solidFill>
              </a:rPr>
              <a:t>Belief that a child is better off and therefore should express gratitude </a:t>
            </a:r>
          </a:p>
          <a:p>
            <a:pPr lvl="2"/>
            <a:r>
              <a:rPr lang="en-US">
                <a:solidFill>
                  <a:schemeClr val="tx1"/>
                </a:solidFill>
              </a:rPr>
              <a:t>Ignores very real challenges or prejudice that occur </a:t>
            </a:r>
          </a:p>
        </p:txBody>
      </p:sp>
    </p:spTree>
    <p:extLst>
      <p:ext uri="{BB962C8B-B14F-4D97-AF65-F5344CB8AC3E}">
        <p14:creationId xmlns:p14="http://schemas.microsoft.com/office/powerpoint/2010/main" val="217339343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5C2FE2-A010-4F5E-A636-7ADC8F33D14B}"/>
              </a:ext>
            </a:extLst>
          </p:cNvPr>
          <p:cNvSpPr>
            <a:spLocks noGrp="1"/>
          </p:cNvSpPr>
          <p:nvPr>
            <p:ph type="title"/>
          </p:nvPr>
        </p:nvSpPr>
        <p:spPr/>
        <p:txBody>
          <a:bodyPr>
            <a:normAutofit/>
          </a:bodyPr>
          <a:lstStyle/>
          <a:p>
            <a:r>
              <a:rPr lang="en-US" sz="4000" dirty="0"/>
              <a:t>What families with transracial adoptees can do</a:t>
            </a:r>
          </a:p>
        </p:txBody>
      </p:sp>
      <p:sp>
        <p:nvSpPr>
          <p:cNvPr id="3" name="Content Placeholder 2">
            <a:extLst>
              <a:ext uri="{FF2B5EF4-FFF2-40B4-BE49-F238E27FC236}">
                <a16:creationId xmlns:a16="http://schemas.microsoft.com/office/drawing/2014/main" id="{8B9A04B9-ECEE-4DF8-91F1-A07FF0FC71AB}"/>
              </a:ext>
            </a:extLst>
          </p:cNvPr>
          <p:cNvSpPr>
            <a:spLocks noGrp="1"/>
          </p:cNvSpPr>
          <p:nvPr>
            <p:ph idx="1"/>
          </p:nvPr>
        </p:nvSpPr>
        <p:spPr/>
        <p:txBody>
          <a:bodyPr>
            <a:normAutofit/>
          </a:bodyPr>
          <a:lstStyle/>
          <a:p>
            <a:r>
              <a:rPr lang="en-US" dirty="0"/>
              <a:t>Acknowledge and discuss differences</a:t>
            </a:r>
          </a:p>
          <a:p>
            <a:pPr lvl="1"/>
            <a:r>
              <a:rPr lang="en-US" dirty="0"/>
              <a:t>Children notice race, so it is best to teach children that it is ok to talk about race</a:t>
            </a:r>
          </a:p>
          <a:p>
            <a:r>
              <a:rPr lang="en-US" dirty="0"/>
              <a:t>Prepare yourself for prejudice and racism</a:t>
            </a:r>
          </a:p>
          <a:p>
            <a:r>
              <a:rPr lang="en-US" dirty="0"/>
              <a:t>Prepare your child for prejudice and racism</a:t>
            </a:r>
          </a:p>
          <a:p>
            <a:pPr lvl="1"/>
            <a:r>
              <a:rPr lang="en-US" dirty="0"/>
              <a:t>Teaching them age-appropriate concepts, and preparing them for potentially dangerous situations like police stops</a:t>
            </a:r>
          </a:p>
          <a:p>
            <a:r>
              <a:rPr lang="en-US" dirty="0"/>
              <a:t>Celebrate your child’s race and culture</a:t>
            </a:r>
          </a:p>
          <a:p>
            <a:r>
              <a:rPr lang="en-US" dirty="0"/>
              <a:t>Think about where you live and where your child goes to school</a:t>
            </a:r>
          </a:p>
          <a:p>
            <a:pPr lvl="1"/>
            <a:r>
              <a:rPr lang="en-US" dirty="0"/>
              <a:t>Will they be the only person of their race around?</a:t>
            </a:r>
          </a:p>
          <a:p>
            <a:pPr lvl="1"/>
            <a:r>
              <a:rPr lang="en-US" dirty="0"/>
              <a:t>A “good” school is the one that is best for the child in everyway</a:t>
            </a:r>
          </a:p>
        </p:txBody>
      </p:sp>
    </p:spTree>
    <p:extLst>
      <p:ext uri="{BB962C8B-B14F-4D97-AF65-F5344CB8AC3E}">
        <p14:creationId xmlns:p14="http://schemas.microsoft.com/office/powerpoint/2010/main" val="376977922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D83A64-9AAA-46E2-B12B-1946CBEFE5C5}"/>
              </a:ext>
            </a:extLst>
          </p:cNvPr>
          <p:cNvSpPr>
            <a:spLocks noGrp="1"/>
          </p:cNvSpPr>
          <p:nvPr>
            <p:ph type="title"/>
          </p:nvPr>
        </p:nvSpPr>
        <p:spPr/>
        <p:txBody>
          <a:bodyPr/>
          <a:lstStyle/>
          <a:p>
            <a:r>
              <a:rPr lang="en-US"/>
              <a:t>What happens when we don’t teach kids about race</a:t>
            </a:r>
            <a:endParaRPr lang="en-US" dirty="0"/>
          </a:p>
        </p:txBody>
      </p:sp>
      <p:sp>
        <p:nvSpPr>
          <p:cNvPr id="3" name="Content Placeholder 2">
            <a:extLst>
              <a:ext uri="{FF2B5EF4-FFF2-40B4-BE49-F238E27FC236}">
                <a16:creationId xmlns:a16="http://schemas.microsoft.com/office/drawing/2014/main" id="{6EB6E960-FA36-4795-AB71-28037687648E}"/>
              </a:ext>
            </a:extLst>
          </p:cNvPr>
          <p:cNvSpPr>
            <a:spLocks noGrp="1"/>
          </p:cNvSpPr>
          <p:nvPr>
            <p:ph idx="1"/>
          </p:nvPr>
        </p:nvSpPr>
        <p:spPr>
          <a:xfrm>
            <a:off x="838200" y="1825625"/>
            <a:ext cx="10515600" cy="4667250"/>
          </a:xfrm>
        </p:spPr>
        <p:txBody>
          <a:bodyPr>
            <a:normAutofit fontScale="92500" lnSpcReduction="20000"/>
          </a:bodyPr>
          <a:lstStyle/>
          <a:p>
            <a:r>
              <a:rPr lang="en-US" dirty="0"/>
              <a:t>Kids notice that people of different races are treated differently</a:t>
            </a:r>
          </a:p>
          <a:p>
            <a:pPr lvl="1"/>
            <a:r>
              <a:rPr lang="en-US" dirty="0"/>
              <a:t>If we don’t teach them the reasons, they make up the reasons, which tend to fall into rely on biases and racists ideas </a:t>
            </a:r>
          </a:p>
          <a:p>
            <a:r>
              <a:rPr lang="en-US" dirty="0"/>
              <a:t>Kids are essentialist thinkers</a:t>
            </a:r>
          </a:p>
          <a:p>
            <a:pPr lvl="1"/>
            <a:r>
              <a:rPr lang="en-US" dirty="0"/>
              <a:t>Tend to believe that if people are the same on the outside, they are the same on the inside </a:t>
            </a:r>
          </a:p>
          <a:p>
            <a:r>
              <a:rPr lang="en-US" dirty="0" err="1">
                <a:solidFill>
                  <a:srgbClr val="00B050"/>
                </a:solidFill>
              </a:rPr>
              <a:t>T</a:t>
            </a:r>
            <a:r>
              <a:rPr lang="en-US" b="0" i="0" dirty="0" err="1">
                <a:solidFill>
                  <a:srgbClr val="00B050"/>
                </a:solidFill>
                <a:effectLst/>
              </a:rPr>
              <a:t>ransductive</a:t>
            </a:r>
            <a:r>
              <a:rPr lang="en-US" dirty="0"/>
              <a:t> reasoning</a:t>
            </a:r>
          </a:p>
          <a:p>
            <a:pPr lvl="1"/>
            <a:r>
              <a:rPr lang="en-US" dirty="0"/>
              <a:t>Assume that when people are alike in one way (such as skin color) they are also alike in other ways</a:t>
            </a:r>
          </a:p>
          <a:p>
            <a:r>
              <a:rPr lang="en-US" dirty="0"/>
              <a:t>Don’t challenge in-group bias</a:t>
            </a:r>
          </a:p>
          <a:p>
            <a:pPr lvl="1"/>
            <a:r>
              <a:rPr lang="en-US" dirty="0"/>
              <a:t>Kids naturally have an in-group bias, meaning they prefer to be with people who belong to the same groups as them. </a:t>
            </a:r>
          </a:p>
          <a:p>
            <a:pPr lvl="1"/>
            <a:r>
              <a:rPr lang="en-US" dirty="0"/>
              <a:t>Without discussions of race, they will learn that it is good to avoid people of races different from their own</a:t>
            </a:r>
          </a:p>
          <a:p>
            <a:r>
              <a:rPr lang="en-US" dirty="0"/>
              <a:t>Creates taboo </a:t>
            </a:r>
          </a:p>
          <a:p>
            <a:pPr lvl="1"/>
            <a:r>
              <a:rPr lang="en-US" dirty="0"/>
              <a:t>Kids assume that since adults don’t talk to them about race, it is something that shouldn’t be talked about</a:t>
            </a:r>
          </a:p>
          <a:p>
            <a:pPr lvl="1"/>
            <a:r>
              <a:rPr lang="en-US" dirty="0"/>
              <a:t>Can lead children to adopt the “colorblind” approach to race</a:t>
            </a:r>
          </a:p>
          <a:p>
            <a:pPr lvl="1"/>
            <a:endParaRPr lang="en-US" dirty="0"/>
          </a:p>
        </p:txBody>
      </p:sp>
    </p:spTree>
    <p:extLst>
      <p:ext uri="{BB962C8B-B14F-4D97-AF65-F5344CB8AC3E}">
        <p14:creationId xmlns:p14="http://schemas.microsoft.com/office/powerpoint/2010/main" val="301192888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7578A52D-2496-4956-A9A4-EA5C38B2F1F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999"/>
          </a:xfrm>
          <a:prstGeom prst="rect">
            <a:avLst/>
          </a:prstGeom>
          <a:solidFill>
            <a:schemeClr val="accent1"/>
          </a:solidFill>
          <a:ln w="12700">
            <a:noFill/>
          </a:ln>
        </p:spPr>
        <p:style>
          <a:lnRef idx="2">
            <a:schemeClr val="accent1">
              <a:shade val="50000"/>
            </a:schemeClr>
          </a:lnRef>
          <a:fillRef idx="1">
            <a:schemeClr val="accent1"/>
          </a:fillRef>
          <a:effectRef idx="0">
            <a:schemeClr val="accent1"/>
          </a:effectRef>
          <a:fontRef idx="minor">
            <a:schemeClr val="lt1"/>
          </a:fontRef>
        </p:style>
      </p:sp>
      <p:sp>
        <p:nvSpPr>
          <p:cNvPr id="10" name="Rectangle 9">
            <a:extLst>
              <a:ext uri="{FF2B5EF4-FFF2-40B4-BE49-F238E27FC236}">
                <a16:creationId xmlns:a16="http://schemas.microsoft.com/office/drawing/2014/main" id="{9809C8E2-EF9B-4E0B-A17E-836DE0508E7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21732" y="321733"/>
            <a:ext cx="11548533" cy="1886373"/>
          </a:xfrm>
          <a:prstGeom prst="rect">
            <a:avLst/>
          </a:prstGeom>
          <a:noFill/>
          <a:ln w="12700">
            <a:solidFill>
              <a:srgbClr val="FFFFFF"/>
            </a:solidFill>
          </a:ln>
        </p:spPr>
        <p:style>
          <a:lnRef idx="2">
            <a:schemeClr val="accent1">
              <a:shade val="50000"/>
            </a:schemeClr>
          </a:lnRef>
          <a:fillRef idx="1">
            <a:schemeClr val="accent1"/>
          </a:fillRef>
          <a:effectRef idx="0">
            <a:schemeClr val="accent1"/>
          </a:effectRef>
          <a:fontRef idx="minor">
            <a:schemeClr val="lt1"/>
          </a:fontRef>
        </p:style>
      </p:sp>
      <p:sp>
        <p:nvSpPr>
          <p:cNvPr id="2" name="Title 1">
            <a:extLst>
              <a:ext uri="{FF2B5EF4-FFF2-40B4-BE49-F238E27FC236}">
                <a16:creationId xmlns:a16="http://schemas.microsoft.com/office/drawing/2014/main" id="{F0C5C0C1-B05E-4E32-BC87-A7B28DCA01B3}"/>
              </a:ext>
            </a:extLst>
          </p:cNvPr>
          <p:cNvSpPr>
            <a:spLocks noGrp="1"/>
          </p:cNvSpPr>
          <p:nvPr>
            <p:ph type="title"/>
          </p:nvPr>
        </p:nvSpPr>
        <p:spPr>
          <a:xfrm>
            <a:off x="1143000" y="609600"/>
            <a:ext cx="9875520" cy="1356360"/>
          </a:xfrm>
        </p:spPr>
        <p:txBody>
          <a:bodyPr>
            <a:normAutofit/>
          </a:bodyPr>
          <a:lstStyle/>
          <a:p>
            <a:r>
              <a:rPr lang="en-US">
                <a:solidFill>
                  <a:srgbClr val="FFFFFF"/>
                </a:solidFill>
              </a:rPr>
              <a:t>Key strategies</a:t>
            </a:r>
          </a:p>
        </p:txBody>
      </p:sp>
      <p:sp useBgFill="1">
        <p:nvSpPr>
          <p:cNvPr id="12" name="Rectangle 11">
            <a:extLst>
              <a:ext uri="{FF2B5EF4-FFF2-40B4-BE49-F238E27FC236}">
                <a16:creationId xmlns:a16="http://schemas.microsoft.com/office/drawing/2014/main" id="{61EB557E-621E-4254-B750-85274C5F4D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2529841"/>
            <a:ext cx="12192000" cy="43281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a:extLst>
              <a:ext uri="{FF2B5EF4-FFF2-40B4-BE49-F238E27FC236}">
                <a16:creationId xmlns:a16="http://schemas.microsoft.com/office/drawing/2014/main" id="{49DC254A-A53A-4C43-B3E3-CBE37EDF35B4}"/>
              </a:ext>
            </a:extLst>
          </p:cNvPr>
          <p:cNvSpPr>
            <a:spLocks noGrp="1"/>
          </p:cNvSpPr>
          <p:nvPr>
            <p:ph idx="1"/>
          </p:nvPr>
        </p:nvSpPr>
        <p:spPr>
          <a:xfrm>
            <a:off x="1143000" y="2852530"/>
            <a:ext cx="9872871" cy="3683737"/>
          </a:xfrm>
        </p:spPr>
        <p:txBody>
          <a:bodyPr>
            <a:normAutofit/>
          </a:bodyPr>
          <a:lstStyle/>
          <a:p>
            <a:r>
              <a:rPr lang="en-US" sz="2000" dirty="0">
                <a:solidFill>
                  <a:schemeClr val="tx1"/>
                </a:solidFill>
              </a:rPr>
              <a:t>Be explicit when talking about race</a:t>
            </a:r>
          </a:p>
          <a:p>
            <a:pPr lvl="1"/>
            <a:r>
              <a:rPr lang="en-US" dirty="0">
                <a:solidFill>
                  <a:schemeClr val="tx1"/>
                </a:solidFill>
              </a:rPr>
              <a:t>Children often can’t connect vague statements like “you should treat everyone the same” or “its what's on the inside that counts” to being about race</a:t>
            </a:r>
          </a:p>
          <a:p>
            <a:pPr lvl="1"/>
            <a:r>
              <a:rPr lang="en-US" dirty="0">
                <a:solidFill>
                  <a:schemeClr val="tx1"/>
                </a:solidFill>
              </a:rPr>
              <a:t>Connect the dots for children. Will allow them to learn more effectively and decrease the ideas that race is a taboo topic</a:t>
            </a:r>
          </a:p>
          <a:p>
            <a:r>
              <a:rPr lang="en-US" sz="2000" dirty="0">
                <a:solidFill>
                  <a:schemeClr val="tx1"/>
                </a:solidFill>
              </a:rPr>
              <a:t>Talk to kids about race at home</a:t>
            </a:r>
          </a:p>
          <a:p>
            <a:r>
              <a:rPr lang="en-US" sz="2000" dirty="0">
                <a:solidFill>
                  <a:schemeClr val="tx1"/>
                </a:solidFill>
              </a:rPr>
              <a:t>Teach antiracist curriculum in schools</a:t>
            </a:r>
          </a:p>
          <a:p>
            <a:r>
              <a:rPr lang="en-US" sz="2000" dirty="0">
                <a:solidFill>
                  <a:schemeClr val="tx1"/>
                </a:solidFill>
              </a:rPr>
              <a:t>Representation matters</a:t>
            </a:r>
          </a:p>
          <a:p>
            <a:pPr lvl="1"/>
            <a:r>
              <a:rPr lang="en-US" dirty="0">
                <a:solidFill>
                  <a:schemeClr val="tx1"/>
                </a:solidFill>
              </a:rPr>
              <a:t>Show your kids content with people from different races. Read book, watch shows and movies, </a:t>
            </a:r>
          </a:p>
        </p:txBody>
      </p:sp>
    </p:spTree>
    <p:extLst>
      <p:ext uri="{BB962C8B-B14F-4D97-AF65-F5344CB8AC3E}">
        <p14:creationId xmlns:p14="http://schemas.microsoft.com/office/powerpoint/2010/main" val="63364264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7578A52D-2496-4956-A9A4-EA5C38B2F1F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999"/>
          </a:xfrm>
          <a:prstGeom prst="rect">
            <a:avLst/>
          </a:prstGeom>
          <a:solidFill>
            <a:schemeClr val="accent1"/>
          </a:solidFill>
          <a:ln w="12700">
            <a:noFill/>
          </a:ln>
        </p:spPr>
        <p:style>
          <a:lnRef idx="2">
            <a:schemeClr val="accent1">
              <a:shade val="50000"/>
            </a:schemeClr>
          </a:lnRef>
          <a:fillRef idx="1">
            <a:schemeClr val="accent1"/>
          </a:fillRef>
          <a:effectRef idx="0">
            <a:schemeClr val="accent1"/>
          </a:effectRef>
          <a:fontRef idx="minor">
            <a:schemeClr val="lt1"/>
          </a:fontRef>
        </p:style>
      </p:sp>
      <p:sp>
        <p:nvSpPr>
          <p:cNvPr id="10" name="Rectangle 9">
            <a:extLst>
              <a:ext uri="{FF2B5EF4-FFF2-40B4-BE49-F238E27FC236}">
                <a16:creationId xmlns:a16="http://schemas.microsoft.com/office/drawing/2014/main" id="{9809C8E2-EF9B-4E0B-A17E-836DE0508E7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21732" y="321733"/>
            <a:ext cx="11548533" cy="1886373"/>
          </a:xfrm>
          <a:prstGeom prst="rect">
            <a:avLst/>
          </a:prstGeom>
          <a:noFill/>
          <a:ln w="12700">
            <a:solidFill>
              <a:srgbClr val="FFFFFF"/>
            </a:solidFill>
          </a:ln>
        </p:spPr>
        <p:style>
          <a:lnRef idx="2">
            <a:schemeClr val="accent1">
              <a:shade val="50000"/>
            </a:schemeClr>
          </a:lnRef>
          <a:fillRef idx="1">
            <a:schemeClr val="accent1"/>
          </a:fillRef>
          <a:effectRef idx="0">
            <a:schemeClr val="accent1"/>
          </a:effectRef>
          <a:fontRef idx="minor">
            <a:schemeClr val="lt1"/>
          </a:fontRef>
        </p:style>
      </p:sp>
      <p:sp>
        <p:nvSpPr>
          <p:cNvPr id="2" name="Title 1">
            <a:extLst>
              <a:ext uri="{FF2B5EF4-FFF2-40B4-BE49-F238E27FC236}">
                <a16:creationId xmlns:a16="http://schemas.microsoft.com/office/drawing/2014/main" id="{F0C5C0C1-B05E-4E32-BC87-A7B28DCA01B3}"/>
              </a:ext>
            </a:extLst>
          </p:cNvPr>
          <p:cNvSpPr>
            <a:spLocks noGrp="1"/>
          </p:cNvSpPr>
          <p:nvPr>
            <p:ph type="title"/>
          </p:nvPr>
        </p:nvSpPr>
        <p:spPr>
          <a:xfrm>
            <a:off x="1143000" y="609600"/>
            <a:ext cx="9875520" cy="1356360"/>
          </a:xfrm>
        </p:spPr>
        <p:txBody>
          <a:bodyPr>
            <a:normAutofit/>
          </a:bodyPr>
          <a:lstStyle/>
          <a:p>
            <a:r>
              <a:rPr lang="en-US">
                <a:solidFill>
                  <a:srgbClr val="FFFFFF"/>
                </a:solidFill>
              </a:rPr>
              <a:t>Key strategies</a:t>
            </a:r>
          </a:p>
        </p:txBody>
      </p:sp>
      <p:sp useBgFill="1">
        <p:nvSpPr>
          <p:cNvPr id="12" name="Rectangle 11">
            <a:extLst>
              <a:ext uri="{FF2B5EF4-FFF2-40B4-BE49-F238E27FC236}">
                <a16:creationId xmlns:a16="http://schemas.microsoft.com/office/drawing/2014/main" id="{61EB557E-621E-4254-B750-85274C5F4D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2529841"/>
            <a:ext cx="12192000" cy="43281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a:extLst>
              <a:ext uri="{FF2B5EF4-FFF2-40B4-BE49-F238E27FC236}">
                <a16:creationId xmlns:a16="http://schemas.microsoft.com/office/drawing/2014/main" id="{49DC254A-A53A-4C43-B3E3-CBE37EDF35B4}"/>
              </a:ext>
            </a:extLst>
          </p:cNvPr>
          <p:cNvSpPr>
            <a:spLocks noGrp="1"/>
          </p:cNvSpPr>
          <p:nvPr>
            <p:ph idx="1"/>
          </p:nvPr>
        </p:nvSpPr>
        <p:spPr>
          <a:xfrm>
            <a:off x="1143000" y="2852530"/>
            <a:ext cx="9872871" cy="3243469"/>
          </a:xfrm>
        </p:spPr>
        <p:txBody>
          <a:bodyPr>
            <a:normAutofit/>
          </a:bodyPr>
          <a:lstStyle/>
          <a:p>
            <a:r>
              <a:rPr lang="en-US" dirty="0">
                <a:solidFill>
                  <a:schemeClr val="tx1"/>
                </a:solidFill>
              </a:rPr>
              <a:t>Emphasize sameness without downplaying cultural impact of race</a:t>
            </a:r>
          </a:p>
          <a:p>
            <a:r>
              <a:rPr lang="en-US" dirty="0">
                <a:solidFill>
                  <a:schemeClr val="tx1"/>
                </a:solidFill>
              </a:rPr>
              <a:t>Talk about if your kid does something racist</a:t>
            </a:r>
          </a:p>
          <a:p>
            <a:pPr lvl="1"/>
            <a:r>
              <a:rPr lang="en-US" dirty="0">
                <a:solidFill>
                  <a:schemeClr val="tx1"/>
                </a:solidFill>
              </a:rPr>
              <a:t>Explain to them why its not ok and remind them that we are all learning</a:t>
            </a:r>
          </a:p>
          <a:p>
            <a:r>
              <a:rPr lang="en-US" dirty="0">
                <a:solidFill>
                  <a:schemeClr val="tx1"/>
                </a:solidFill>
              </a:rPr>
              <a:t>Lead by example</a:t>
            </a:r>
          </a:p>
          <a:p>
            <a:r>
              <a:rPr lang="en-US" dirty="0">
                <a:solidFill>
                  <a:schemeClr val="tx1"/>
                </a:solidFill>
              </a:rPr>
              <a:t>Confront your own bias</a:t>
            </a:r>
          </a:p>
          <a:p>
            <a:r>
              <a:rPr lang="en-US" dirty="0">
                <a:solidFill>
                  <a:schemeClr val="tx1"/>
                </a:solidFill>
              </a:rPr>
              <a:t>Take advantage of a moment </a:t>
            </a:r>
          </a:p>
          <a:p>
            <a:pPr lvl="1"/>
            <a:r>
              <a:rPr lang="en-US" dirty="0">
                <a:solidFill>
                  <a:schemeClr val="tx1"/>
                </a:solidFill>
              </a:rPr>
              <a:t>If there is a story in the news, a character on a show, or a storybook, use it as a springboard to start a conversation</a:t>
            </a:r>
          </a:p>
        </p:txBody>
      </p:sp>
    </p:spTree>
    <p:extLst>
      <p:ext uri="{BB962C8B-B14F-4D97-AF65-F5344CB8AC3E}">
        <p14:creationId xmlns:p14="http://schemas.microsoft.com/office/powerpoint/2010/main" val="22782913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1A717A-0F0C-4217-AD1D-FB4A5AF0AB1A}"/>
              </a:ext>
            </a:extLst>
          </p:cNvPr>
          <p:cNvSpPr>
            <a:spLocks noGrp="1"/>
          </p:cNvSpPr>
          <p:nvPr>
            <p:ph type="title"/>
          </p:nvPr>
        </p:nvSpPr>
        <p:spPr/>
        <p:txBody>
          <a:bodyPr>
            <a:normAutofit/>
          </a:bodyPr>
          <a:lstStyle/>
          <a:p>
            <a:pPr algn="ctr"/>
            <a:r>
              <a:rPr lang="en-US" sz="4000" dirty="0"/>
              <a:t>What causes racism?</a:t>
            </a:r>
          </a:p>
        </p:txBody>
      </p:sp>
      <p:graphicFrame>
        <p:nvGraphicFramePr>
          <p:cNvPr id="4" name="Content Placeholder 3">
            <a:extLst>
              <a:ext uri="{FF2B5EF4-FFF2-40B4-BE49-F238E27FC236}">
                <a16:creationId xmlns:a16="http://schemas.microsoft.com/office/drawing/2014/main" id="{59BF39AD-EAF0-4F93-B025-5150E17B4715}"/>
              </a:ext>
            </a:extLst>
          </p:cNvPr>
          <p:cNvGraphicFramePr>
            <a:graphicFrameLocks noGrp="1"/>
          </p:cNvGraphicFramePr>
          <p:nvPr>
            <p:ph idx="1"/>
            <p:extLst>
              <p:ext uri="{D42A27DB-BD31-4B8C-83A1-F6EECF244321}">
                <p14:modId xmlns:p14="http://schemas.microsoft.com/office/powerpoint/2010/main" val="640530593"/>
              </p:ext>
            </p:extLst>
          </p:nvPr>
        </p:nvGraphicFramePr>
        <p:xfrm>
          <a:off x="5851525" y="1096963"/>
          <a:ext cx="5213350" cy="466407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7" name="Text Placeholder 6">
            <a:extLst>
              <a:ext uri="{FF2B5EF4-FFF2-40B4-BE49-F238E27FC236}">
                <a16:creationId xmlns:a16="http://schemas.microsoft.com/office/drawing/2014/main" id="{F8C5DAD3-20F5-4E3F-ADD1-3823D3133841}"/>
              </a:ext>
            </a:extLst>
          </p:cNvPr>
          <p:cNvSpPr>
            <a:spLocks noGrp="1"/>
          </p:cNvSpPr>
          <p:nvPr>
            <p:ph type="body" sz="half" idx="2"/>
          </p:nvPr>
        </p:nvSpPr>
        <p:spPr/>
        <p:txBody>
          <a:bodyPr>
            <a:normAutofit fontScale="85000" lnSpcReduction="10000"/>
          </a:bodyPr>
          <a:lstStyle/>
          <a:p>
            <a:pPr marL="285750" indent="-285750">
              <a:buFont typeface="Arial" panose="020B0604020202020204" pitchFamily="34" charset="0"/>
              <a:buChar char="•"/>
            </a:pPr>
            <a:r>
              <a:rPr lang="en-US" sz="1800" dirty="0"/>
              <a:t>Discrimination – negative action toward an individual or group as a result of one’s membership of a particular group</a:t>
            </a:r>
          </a:p>
          <a:p>
            <a:pPr marL="285750" indent="-285750">
              <a:buFont typeface="Arial" panose="020B0604020202020204" pitchFamily="34" charset="0"/>
              <a:buChar char="•"/>
            </a:pPr>
            <a:r>
              <a:rPr lang="en-US" sz="1800" dirty="0"/>
              <a:t>Stereotype – Belief, assumptions, or thoughts about individuals or groups  based on one’s membership in a group, regardless of individual characteristics</a:t>
            </a:r>
          </a:p>
          <a:p>
            <a:pPr marL="285750" indent="-285750">
              <a:buFont typeface="Arial" panose="020B0604020202020204" pitchFamily="34" charset="0"/>
              <a:buChar char="•"/>
            </a:pPr>
            <a:r>
              <a:rPr lang="en-US" sz="1800" dirty="0"/>
              <a:t>Prejudice – negative attitude and feeling toward an individual or group based solely on one’s membership in a particular social group</a:t>
            </a:r>
          </a:p>
          <a:p>
            <a:endParaRPr lang="en-US" dirty="0"/>
          </a:p>
        </p:txBody>
      </p:sp>
    </p:spTree>
    <p:extLst>
      <p:ext uri="{BB962C8B-B14F-4D97-AF65-F5344CB8AC3E}">
        <p14:creationId xmlns:p14="http://schemas.microsoft.com/office/powerpoint/2010/main" val="124105258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374FB45-32D7-42F4-ABA2-49A8C04B54BC}"/>
              </a:ext>
            </a:extLst>
          </p:cNvPr>
          <p:cNvSpPr>
            <a:spLocks noGrp="1"/>
          </p:cNvSpPr>
          <p:nvPr>
            <p:ph type="title"/>
          </p:nvPr>
        </p:nvSpPr>
        <p:spPr/>
        <p:txBody>
          <a:bodyPr/>
          <a:lstStyle/>
          <a:p>
            <a:pPr algn="ctr"/>
            <a:r>
              <a:rPr lang="en-US" dirty="0"/>
              <a:t>References</a:t>
            </a:r>
          </a:p>
        </p:txBody>
      </p:sp>
      <p:sp>
        <p:nvSpPr>
          <p:cNvPr id="3" name="Content Placeholder 2">
            <a:extLst>
              <a:ext uri="{FF2B5EF4-FFF2-40B4-BE49-F238E27FC236}">
                <a16:creationId xmlns:a16="http://schemas.microsoft.com/office/drawing/2014/main" id="{866BA564-A1A4-49A4-92D8-C0E7F741A03C}"/>
              </a:ext>
            </a:extLst>
          </p:cNvPr>
          <p:cNvSpPr>
            <a:spLocks noGrp="1"/>
          </p:cNvSpPr>
          <p:nvPr>
            <p:ph idx="1"/>
          </p:nvPr>
        </p:nvSpPr>
        <p:spPr>
          <a:xfrm>
            <a:off x="1143000" y="1684421"/>
            <a:ext cx="9872871" cy="4411579"/>
          </a:xfrm>
        </p:spPr>
        <p:txBody>
          <a:bodyPr>
            <a:normAutofit fontScale="62500" lnSpcReduction="20000"/>
          </a:bodyPr>
          <a:lstStyle/>
          <a:p>
            <a:pPr marL="457200" marR="0" indent="-457200">
              <a:lnSpc>
                <a:spcPct val="200000"/>
              </a:lnSpc>
              <a:spcBef>
                <a:spcPts val="0"/>
              </a:spcBef>
              <a:spcAft>
                <a:spcPts val="0"/>
              </a:spcAft>
              <a:buNone/>
            </a:pPr>
            <a:r>
              <a:rPr lang="en-US" sz="1900" dirty="0">
                <a:effectLst/>
                <a:latin typeface="Times New Roman" panose="02020603050405020304" pitchFamily="18" charset="0"/>
                <a:ea typeface="Calibri" panose="020F0502020204030204" pitchFamily="34" charset="0"/>
              </a:rPr>
              <a:t>Anderson, A. (n.d.). </a:t>
            </a:r>
            <a:r>
              <a:rPr lang="en-US" sz="1900" i="1" dirty="0">
                <a:effectLst/>
                <a:latin typeface="Times New Roman" panose="02020603050405020304" pitchFamily="18" charset="0"/>
                <a:ea typeface="Calibri" panose="020F0502020204030204" pitchFamily="34" charset="0"/>
              </a:rPr>
              <a:t>Talking to children about racial bias. </a:t>
            </a:r>
            <a:r>
              <a:rPr lang="en-US" sz="1900" dirty="0">
                <a:effectLst/>
                <a:latin typeface="Times New Roman" panose="02020603050405020304" pitchFamily="18" charset="0"/>
                <a:ea typeface="Calibri" panose="020F0502020204030204" pitchFamily="34" charset="0"/>
              </a:rPr>
              <a:t>American Academy of Pediatrics. </a:t>
            </a:r>
            <a:r>
              <a:rPr lang="en-US" sz="1900" u="sng" dirty="0">
                <a:solidFill>
                  <a:srgbClr val="0563C1"/>
                </a:solidFill>
                <a:effectLst/>
                <a:latin typeface="Times New Roman" panose="02020603050405020304" pitchFamily="18" charset="0"/>
                <a:ea typeface="Calibri" panose="020F0502020204030204" pitchFamily="34" charset="0"/>
                <a:hlinkClick r:id="rId2"/>
              </a:rPr>
              <a:t>https://www.healthychildren.org/English/healthy-living/emotional-wellness/Building-Resilience/Pages/Talking-to-Children-About-Racial-Bias.aspx</a:t>
            </a:r>
            <a:endParaRPr lang="en-US" sz="19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900" dirty="0">
                <a:effectLst/>
                <a:latin typeface="Times New Roman" panose="02020603050405020304" pitchFamily="18" charset="0"/>
                <a:ea typeface="Calibri" panose="020F0502020204030204" pitchFamily="34" charset="0"/>
              </a:rPr>
              <a:t>Chae, D. &amp; Rogers, L. (2020). </a:t>
            </a:r>
            <a:r>
              <a:rPr lang="en-US" sz="1900" i="1" dirty="0">
                <a:effectLst/>
                <a:latin typeface="Times New Roman" panose="02020603050405020304" pitchFamily="18" charset="0"/>
                <a:ea typeface="Calibri" panose="020F0502020204030204" pitchFamily="34" charset="0"/>
              </a:rPr>
              <a:t>There’s a right way to talk about racism with kids – and most white parents in the US aren’t doing it. </a:t>
            </a:r>
            <a:r>
              <a:rPr lang="en-US" sz="1900" dirty="0" err="1">
                <a:effectLst/>
                <a:latin typeface="Times New Roman" panose="02020603050405020304" pitchFamily="18" charset="0"/>
                <a:ea typeface="Calibri" panose="020F0502020204030204" pitchFamily="34" charset="0"/>
              </a:rPr>
              <a:t>Ideas.TED</a:t>
            </a:r>
            <a:r>
              <a:rPr lang="en-US" sz="1900" dirty="0">
                <a:effectLst/>
                <a:latin typeface="Times New Roman" panose="02020603050405020304" pitchFamily="18" charset="0"/>
                <a:ea typeface="Calibri" panose="020F0502020204030204" pitchFamily="34" charset="0"/>
              </a:rPr>
              <a:t>. </a:t>
            </a:r>
            <a:r>
              <a:rPr lang="en-US" sz="1900" u="sng" dirty="0">
                <a:solidFill>
                  <a:srgbClr val="0563C1"/>
                </a:solidFill>
                <a:effectLst/>
                <a:latin typeface="Times New Roman" panose="02020603050405020304" pitchFamily="18" charset="0"/>
                <a:ea typeface="Calibri" panose="020F0502020204030204" pitchFamily="34" charset="0"/>
                <a:hlinkClick r:id="rId3"/>
              </a:rPr>
              <a:t>https://ideas.ted.com/theres-a-right-way-to-talk-about-racism-with-kids-and-most-white-parents-in-the-us-arent-doing-it/</a:t>
            </a:r>
            <a:endParaRPr lang="en-US" sz="19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900" dirty="0">
                <a:effectLst/>
                <a:latin typeface="Times New Roman" panose="02020603050405020304" pitchFamily="18" charset="0"/>
                <a:ea typeface="Calibri" panose="020F0502020204030204" pitchFamily="34" charset="0"/>
              </a:rPr>
              <a:t>Crosley-Corcoran, G. (2017). </a:t>
            </a:r>
            <a:r>
              <a:rPr lang="en-US" sz="1900" i="1" dirty="0">
                <a:effectLst/>
                <a:latin typeface="Times New Roman" panose="02020603050405020304" pitchFamily="18" charset="0"/>
                <a:ea typeface="Calibri" panose="020F0502020204030204" pitchFamily="34" charset="0"/>
              </a:rPr>
              <a:t>Explaining white privilege to a broke white person. </a:t>
            </a:r>
            <a:r>
              <a:rPr lang="en-US" sz="1900" dirty="0">
                <a:effectLst/>
                <a:latin typeface="Times New Roman" panose="02020603050405020304" pitchFamily="18" charset="0"/>
                <a:ea typeface="Calibri" panose="020F0502020204030204" pitchFamily="34" charset="0"/>
              </a:rPr>
              <a:t>Huffington Post. </a:t>
            </a:r>
            <a:r>
              <a:rPr lang="en-US" sz="1900" u="sng" dirty="0">
                <a:solidFill>
                  <a:srgbClr val="0563C1"/>
                </a:solidFill>
                <a:effectLst/>
                <a:latin typeface="Times New Roman" panose="02020603050405020304" pitchFamily="18" charset="0"/>
                <a:ea typeface="Calibri" panose="020F0502020204030204" pitchFamily="34" charset="0"/>
                <a:hlinkClick r:id="rId4"/>
              </a:rPr>
              <a:t>https://www.huffpost.com/entry/explaining-white-privilege-to-a-broke-white-person_b_5269255</a:t>
            </a:r>
            <a:endParaRPr lang="en-US" sz="19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900" dirty="0" err="1">
                <a:effectLst/>
                <a:latin typeface="Times New Roman" panose="02020603050405020304" pitchFamily="18" charset="0"/>
                <a:ea typeface="Calibri" panose="020F0502020204030204" pitchFamily="34" charset="0"/>
              </a:rPr>
              <a:t>Deese</a:t>
            </a:r>
            <a:r>
              <a:rPr lang="en-US" sz="1900" dirty="0">
                <a:effectLst/>
                <a:latin typeface="Times New Roman" panose="02020603050405020304" pitchFamily="18" charset="0"/>
                <a:ea typeface="Calibri" panose="020F0502020204030204" pitchFamily="34" charset="0"/>
              </a:rPr>
              <a:t>, T. (2015). </a:t>
            </a:r>
            <a:r>
              <a:rPr lang="en-US" sz="1900" i="1" dirty="0">
                <a:effectLst/>
                <a:latin typeface="Times New Roman" panose="02020603050405020304" pitchFamily="18" charset="0"/>
                <a:ea typeface="Calibri" panose="020F0502020204030204" pitchFamily="34" charset="0"/>
              </a:rPr>
              <a:t>Parenting a child of a different race. </a:t>
            </a:r>
            <a:r>
              <a:rPr lang="en-US" sz="1900" dirty="0">
                <a:effectLst/>
                <a:latin typeface="Times New Roman" panose="02020603050405020304" pitchFamily="18" charset="0"/>
                <a:ea typeface="Calibri" panose="020F0502020204030204" pitchFamily="34" charset="0"/>
              </a:rPr>
              <a:t>Fostering Perspectives. </a:t>
            </a:r>
            <a:r>
              <a:rPr lang="en-US" sz="1900" u="sng" dirty="0">
                <a:solidFill>
                  <a:srgbClr val="0563C1"/>
                </a:solidFill>
                <a:effectLst/>
                <a:latin typeface="Times New Roman" panose="02020603050405020304" pitchFamily="18" charset="0"/>
                <a:ea typeface="Calibri" panose="020F0502020204030204" pitchFamily="34" charset="0"/>
                <a:hlinkClick r:id="rId5"/>
              </a:rPr>
              <a:t>https://fosteringperspectives.org/fpv20n1/Deese.htm</a:t>
            </a:r>
            <a:endParaRPr lang="en-US" sz="19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900" dirty="0" err="1">
                <a:effectLst/>
                <a:latin typeface="Times New Roman" panose="02020603050405020304" pitchFamily="18" charset="0"/>
                <a:ea typeface="Calibri" panose="020F0502020204030204" pitchFamily="34" charset="0"/>
              </a:rPr>
              <a:t>Gjersoe</a:t>
            </a:r>
            <a:r>
              <a:rPr lang="en-US" sz="1900" dirty="0">
                <a:effectLst/>
                <a:latin typeface="Times New Roman" panose="02020603050405020304" pitchFamily="18" charset="0"/>
                <a:ea typeface="Calibri" panose="020F0502020204030204" pitchFamily="34" charset="0"/>
              </a:rPr>
              <a:t>, N. (2018). </a:t>
            </a:r>
            <a:r>
              <a:rPr lang="en-US" sz="1900" i="1" dirty="0">
                <a:effectLst/>
                <a:latin typeface="Times New Roman" panose="02020603050405020304" pitchFamily="18" charset="0"/>
                <a:ea typeface="Calibri" panose="020F0502020204030204" pitchFamily="34" charset="0"/>
              </a:rPr>
              <a:t>How young children can develop racial bias – and what that means. </a:t>
            </a:r>
            <a:r>
              <a:rPr lang="en-US" sz="1900" dirty="0">
                <a:effectLst/>
                <a:latin typeface="Times New Roman" panose="02020603050405020304" pitchFamily="18" charset="0"/>
                <a:ea typeface="Calibri" panose="020F0502020204030204" pitchFamily="34" charset="0"/>
              </a:rPr>
              <a:t>The Conversation. </a:t>
            </a:r>
            <a:r>
              <a:rPr lang="en-US" sz="1900" u="sng" dirty="0">
                <a:solidFill>
                  <a:srgbClr val="0563C1"/>
                </a:solidFill>
                <a:effectLst/>
                <a:latin typeface="Times New Roman" panose="02020603050405020304" pitchFamily="18" charset="0"/>
                <a:ea typeface="Calibri" panose="020F0502020204030204" pitchFamily="34" charset="0"/>
                <a:hlinkClick r:id="rId6"/>
              </a:rPr>
              <a:t>https://theconversation.com/how-young-children-can-develop-racial-biases-and-what-that-means-93150</a:t>
            </a:r>
            <a:endParaRPr lang="en-US" sz="19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900" dirty="0">
                <a:effectLst/>
                <a:latin typeface="Times New Roman" panose="02020603050405020304" pitchFamily="18" charset="0"/>
                <a:ea typeface="Calibri" panose="020F0502020204030204" pitchFamily="34" charset="0"/>
              </a:rPr>
              <a:t>Illinois Civics Hub. (n.d.).  </a:t>
            </a:r>
            <a:r>
              <a:rPr lang="en-US" sz="1900" i="1" dirty="0">
                <a:effectLst/>
                <a:latin typeface="Times New Roman" panose="02020603050405020304" pitchFamily="18" charset="0"/>
                <a:ea typeface="Calibri" panose="020F0502020204030204" pitchFamily="34" charset="0"/>
              </a:rPr>
              <a:t>What is racism and anti-racism? </a:t>
            </a:r>
            <a:r>
              <a:rPr lang="en-US" sz="1900" dirty="0">
                <a:effectLst/>
                <a:latin typeface="Times New Roman" panose="02020603050405020304" pitchFamily="18" charset="0"/>
                <a:ea typeface="Calibri" panose="020F0502020204030204" pitchFamily="34" charset="0"/>
              </a:rPr>
              <a:t> Anti-Racism for Parents. </a:t>
            </a:r>
            <a:r>
              <a:rPr lang="en-US" sz="1900" u="sng" dirty="0">
                <a:solidFill>
                  <a:srgbClr val="0563C1"/>
                </a:solidFill>
                <a:effectLst/>
                <a:latin typeface="Times New Roman" panose="02020603050405020304" pitchFamily="18" charset="0"/>
                <a:ea typeface="Calibri" panose="020F0502020204030204" pitchFamily="34" charset="0"/>
                <a:hlinkClick r:id="rId7"/>
              </a:rPr>
              <a:t>https://www.illinoiscivics.org/resources/anti-racism-for-parents/</a:t>
            </a:r>
            <a:endParaRPr lang="en-US" sz="19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900" dirty="0">
                <a:effectLst/>
                <a:latin typeface="Times New Roman" panose="02020603050405020304" pitchFamily="18" charset="0"/>
                <a:ea typeface="Calibri" panose="020F0502020204030204" pitchFamily="34" charset="0"/>
              </a:rPr>
              <a:t>Maricopa Community Colleges. (n.d.). </a:t>
            </a:r>
            <a:r>
              <a:rPr lang="en-US" sz="1900" i="1" dirty="0">
                <a:effectLst/>
                <a:latin typeface="Times New Roman" panose="02020603050405020304" pitchFamily="18" charset="0"/>
                <a:ea typeface="Calibri" panose="020F0502020204030204" pitchFamily="34" charset="0"/>
              </a:rPr>
              <a:t>Stereotypes, prejudice, and discrimination. </a:t>
            </a:r>
            <a:r>
              <a:rPr lang="en-US" sz="1900" dirty="0">
                <a:effectLst/>
                <a:latin typeface="Times New Roman" panose="02020603050405020304" pitchFamily="18" charset="0"/>
                <a:ea typeface="Calibri" panose="020F0502020204030204" pitchFamily="34" charset="0"/>
              </a:rPr>
              <a:t>Culture and Psychology. </a:t>
            </a:r>
            <a:r>
              <a:rPr lang="en-US" sz="1900" u="sng" dirty="0">
                <a:solidFill>
                  <a:srgbClr val="0563C1"/>
                </a:solidFill>
                <a:effectLst/>
                <a:latin typeface="Times New Roman" panose="02020603050405020304" pitchFamily="18" charset="0"/>
                <a:ea typeface="Calibri" panose="020F0502020204030204" pitchFamily="34" charset="0"/>
                <a:hlinkClick r:id="rId8"/>
              </a:rPr>
              <a:t>https://open.maricopa.edu/culturepsychology/chapter/stereotypes-prejudice-and-discrimination/</a:t>
            </a:r>
            <a:endParaRPr lang="en-US" sz="1900" dirty="0">
              <a:effectLst/>
              <a:latin typeface="Times New Roman" panose="02020603050405020304" pitchFamily="18" charset="0"/>
              <a:ea typeface="Calibri" panose="020F0502020204030204" pitchFamily="34" charset="0"/>
            </a:endParaRPr>
          </a:p>
          <a:p>
            <a:pPr marL="45720" indent="0">
              <a:buNone/>
            </a:pPr>
            <a:endParaRPr lang="en-US" dirty="0"/>
          </a:p>
        </p:txBody>
      </p:sp>
    </p:spTree>
    <p:extLst>
      <p:ext uri="{BB962C8B-B14F-4D97-AF65-F5344CB8AC3E}">
        <p14:creationId xmlns:p14="http://schemas.microsoft.com/office/powerpoint/2010/main" val="331351101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374FB45-32D7-42F4-ABA2-49A8C04B54BC}"/>
              </a:ext>
            </a:extLst>
          </p:cNvPr>
          <p:cNvSpPr>
            <a:spLocks noGrp="1"/>
          </p:cNvSpPr>
          <p:nvPr>
            <p:ph type="title"/>
          </p:nvPr>
        </p:nvSpPr>
        <p:spPr/>
        <p:txBody>
          <a:bodyPr/>
          <a:lstStyle/>
          <a:p>
            <a:pPr algn="ctr"/>
            <a:r>
              <a:rPr lang="en-US" dirty="0"/>
              <a:t>References</a:t>
            </a:r>
          </a:p>
        </p:txBody>
      </p:sp>
      <p:sp>
        <p:nvSpPr>
          <p:cNvPr id="3" name="Content Placeholder 2">
            <a:extLst>
              <a:ext uri="{FF2B5EF4-FFF2-40B4-BE49-F238E27FC236}">
                <a16:creationId xmlns:a16="http://schemas.microsoft.com/office/drawing/2014/main" id="{866BA564-A1A4-49A4-92D8-C0E7F741A03C}"/>
              </a:ext>
            </a:extLst>
          </p:cNvPr>
          <p:cNvSpPr>
            <a:spLocks noGrp="1"/>
          </p:cNvSpPr>
          <p:nvPr>
            <p:ph idx="1"/>
          </p:nvPr>
        </p:nvSpPr>
        <p:spPr>
          <a:xfrm>
            <a:off x="1143000" y="1684421"/>
            <a:ext cx="9872871" cy="4411579"/>
          </a:xfrm>
        </p:spPr>
        <p:txBody>
          <a:bodyPr>
            <a:normAutofit fontScale="85000" lnSpcReduction="20000"/>
          </a:bodyPr>
          <a:lstStyle/>
          <a:p>
            <a:pPr marL="457200" marR="0" indent="-457200">
              <a:lnSpc>
                <a:spcPct val="200000"/>
              </a:lnSpc>
              <a:spcBef>
                <a:spcPts val="0"/>
              </a:spcBef>
              <a:spcAft>
                <a:spcPts val="0"/>
              </a:spcAft>
              <a:buNone/>
            </a:pPr>
            <a:r>
              <a:rPr lang="en-US" sz="1800" dirty="0">
                <a:effectLst/>
                <a:latin typeface="Times New Roman" panose="02020603050405020304" pitchFamily="18" charset="0"/>
                <a:ea typeface="Calibri" panose="020F0502020204030204" pitchFamily="34" charset="0"/>
              </a:rPr>
              <a:t>Moyer, M. (2020). </a:t>
            </a:r>
            <a:r>
              <a:rPr lang="en-US" sz="1800" i="1" dirty="0">
                <a:effectLst/>
                <a:latin typeface="Times New Roman" panose="02020603050405020304" pitchFamily="18" charset="0"/>
                <a:ea typeface="Calibri" panose="020F0502020204030204" pitchFamily="34" charset="0"/>
              </a:rPr>
              <a:t>What white parents get wrong about raising antiracist kids – and how to get it right. </a:t>
            </a:r>
            <a:r>
              <a:rPr lang="en-US" sz="1800" dirty="0">
                <a:effectLst/>
                <a:latin typeface="Times New Roman" panose="02020603050405020304" pitchFamily="18" charset="0"/>
                <a:ea typeface="Calibri" panose="020F0502020204030204" pitchFamily="34" charset="0"/>
              </a:rPr>
              <a:t>The Washington Post. </a:t>
            </a:r>
            <a:r>
              <a:rPr lang="en-US" sz="1800" u="sng" dirty="0">
                <a:solidFill>
                  <a:srgbClr val="0563C1"/>
                </a:solidFill>
                <a:effectLst/>
                <a:latin typeface="Times New Roman" panose="02020603050405020304" pitchFamily="18" charset="0"/>
                <a:ea typeface="Calibri" panose="020F0502020204030204" pitchFamily="34" charset="0"/>
                <a:hlinkClick r:id="rId2"/>
              </a:rPr>
              <a:t>https://www.washingtonpost.com/lifestyle/2020/06/25/what-white-parents-get-wrong-about-raising-antiracist-kids-how-get-it-right/</a:t>
            </a:r>
            <a:endParaRPr lang="en-US" sz="18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800" dirty="0" err="1">
                <a:effectLst/>
                <a:latin typeface="Times New Roman" panose="02020603050405020304" pitchFamily="18" charset="0"/>
                <a:ea typeface="Calibri" panose="020F0502020204030204" pitchFamily="34" charset="0"/>
              </a:rPr>
              <a:t>Nittle</a:t>
            </a:r>
            <a:r>
              <a:rPr lang="en-US" sz="1800" dirty="0">
                <a:effectLst/>
                <a:latin typeface="Times New Roman" panose="02020603050405020304" pitchFamily="18" charset="0"/>
                <a:ea typeface="Calibri" panose="020F0502020204030204" pitchFamily="34" charset="0"/>
              </a:rPr>
              <a:t>, N. (2021). </a:t>
            </a:r>
            <a:r>
              <a:rPr lang="en-US" sz="1800" i="1" dirty="0">
                <a:effectLst/>
                <a:latin typeface="Times New Roman" panose="02020603050405020304" pitchFamily="18" charset="0"/>
                <a:ea typeface="Calibri" panose="020F0502020204030204" pitchFamily="34" charset="0"/>
              </a:rPr>
              <a:t>What is racism: Definition and examples. </a:t>
            </a:r>
            <a:r>
              <a:rPr lang="en-US" sz="1800" dirty="0">
                <a:effectLst/>
                <a:latin typeface="Times New Roman" panose="02020603050405020304" pitchFamily="18" charset="0"/>
                <a:ea typeface="Calibri" panose="020F0502020204030204" pitchFamily="34" charset="0"/>
              </a:rPr>
              <a:t>ThoughtCo. </a:t>
            </a:r>
            <a:r>
              <a:rPr lang="en-US" sz="1800" u="sng" dirty="0">
                <a:solidFill>
                  <a:srgbClr val="0563C1"/>
                </a:solidFill>
                <a:effectLst/>
                <a:latin typeface="Times New Roman" panose="02020603050405020304" pitchFamily="18" charset="0"/>
                <a:ea typeface="Calibri" panose="020F0502020204030204" pitchFamily="34" charset="0"/>
                <a:hlinkClick r:id="rId3"/>
              </a:rPr>
              <a:t>https://www.thoughtco.com/what-is-racism-2834955</a:t>
            </a:r>
            <a:endParaRPr lang="en-US" sz="18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800" dirty="0">
                <a:effectLst/>
                <a:latin typeface="Times New Roman" panose="02020603050405020304" pitchFamily="18" charset="0"/>
                <a:ea typeface="Calibri" panose="020F0502020204030204" pitchFamily="34" charset="0"/>
              </a:rPr>
              <a:t>Sullivan, J. &amp; Wilton, L. (2020). </a:t>
            </a:r>
            <a:r>
              <a:rPr lang="en-US" sz="1800" i="1" dirty="0">
                <a:effectLst/>
                <a:latin typeface="Times New Roman" panose="02020603050405020304" pitchFamily="18" charset="0"/>
                <a:ea typeface="Calibri" panose="020F0502020204030204" pitchFamily="34" charset="0"/>
              </a:rPr>
              <a:t>Children notice race several years before adults want to talk about it. </a:t>
            </a:r>
            <a:r>
              <a:rPr lang="en-US" sz="1800" dirty="0">
                <a:effectLst/>
                <a:latin typeface="Times New Roman" panose="02020603050405020304" pitchFamily="18" charset="0"/>
                <a:ea typeface="Calibri" panose="020F0502020204030204" pitchFamily="34" charset="0"/>
              </a:rPr>
              <a:t>American Psychological Association. </a:t>
            </a:r>
            <a:r>
              <a:rPr lang="en-US" sz="1800" u="sng" dirty="0">
                <a:solidFill>
                  <a:srgbClr val="0563C1"/>
                </a:solidFill>
                <a:effectLst/>
                <a:latin typeface="Times New Roman" panose="02020603050405020304" pitchFamily="18" charset="0"/>
                <a:ea typeface="Calibri" panose="020F0502020204030204" pitchFamily="34" charset="0"/>
                <a:hlinkClick r:id="rId4"/>
              </a:rPr>
              <a:t>https://www.apa.org/news/press/releases/2020/08/children-notice-race</a:t>
            </a:r>
            <a:endParaRPr lang="en-US" sz="18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800" dirty="0" err="1">
                <a:effectLst/>
                <a:latin typeface="Times New Roman" panose="02020603050405020304" pitchFamily="18" charset="0"/>
                <a:ea typeface="Calibri" panose="020F0502020204030204" pitchFamily="34" charset="0"/>
              </a:rPr>
              <a:t>Valby</a:t>
            </a:r>
            <a:r>
              <a:rPr lang="en-US" sz="1800" dirty="0">
                <a:effectLst/>
                <a:latin typeface="Times New Roman" panose="02020603050405020304" pitchFamily="18" charset="0"/>
                <a:ea typeface="Calibri" panose="020F0502020204030204" pitchFamily="34" charset="0"/>
              </a:rPr>
              <a:t>, K. (n.d.). </a:t>
            </a:r>
            <a:r>
              <a:rPr lang="en-US" sz="1800" i="1" dirty="0">
                <a:effectLst/>
                <a:latin typeface="Times New Roman" panose="02020603050405020304" pitchFamily="18" charset="0"/>
                <a:ea typeface="Calibri" panose="020F0502020204030204" pitchFamily="34" charset="0"/>
              </a:rPr>
              <a:t>The realities of raising a kid of a different race. </a:t>
            </a:r>
            <a:r>
              <a:rPr lang="en-US" sz="1800" dirty="0">
                <a:effectLst/>
                <a:latin typeface="Times New Roman" panose="02020603050405020304" pitchFamily="18" charset="0"/>
                <a:ea typeface="Calibri" panose="020F0502020204030204" pitchFamily="34" charset="0"/>
              </a:rPr>
              <a:t>TIME for Parents. </a:t>
            </a:r>
            <a:r>
              <a:rPr lang="en-US" sz="1800" u="sng" dirty="0">
                <a:solidFill>
                  <a:srgbClr val="0563C1"/>
                </a:solidFill>
                <a:effectLst/>
                <a:latin typeface="Times New Roman" panose="02020603050405020304" pitchFamily="18" charset="0"/>
                <a:ea typeface="Calibri" panose="020F0502020204030204" pitchFamily="34" charset="0"/>
                <a:hlinkClick r:id="rId5"/>
              </a:rPr>
              <a:t>https://time.com/the-realities-of-raising-a-kid-of-a-different-race/</a:t>
            </a:r>
            <a:endParaRPr lang="en-US" sz="1800" dirty="0">
              <a:effectLst/>
              <a:latin typeface="Times New Roman" panose="02020603050405020304" pitchFamily="18" charset="0"/>
              <a:ea typeface="Calibri" panose="020F0502020204030204" pitchFamily="34" charset="0"/>
            </a:endParaRPr>
          </a:p>
          <a:p>
            <a:pPr marL="457200" marR="0" indent="-457200">
              <a:lnSpc>
                <a:spcPct val="200000"/>
              </a:lnSpc>
              <a:spcBef>
                <a:spcPts val="0"/>
              </a:spcBef>
              <a:spcAft>
                <a:spcPts val="0"/>
              </a:spcAft>
              <a:buNone/>
            </a:pPr>
            <a:r>
              <a:rPr lang="en-US" sz="1800" dirty="0">
                <a:effectLst/>
                <a:latin typeface="Times New Roman" panose="02020603050405020304" pitchFamily="18" charset="0"/>
                <a:ea typeface="Calibri" panose="020F0502020204030204" pitchFamily="34" charset="0"/>
              </a:rPr>
              <a:t>Weir, K. (2021). </a:t>
            </a:r>
            <a:r>
              <a:rPr lang="en-US" sz="1800" i="1" dirty="0">
                <a:effectLst/>
                <a:latin typeface="Times New Roman" panose="02020603050405020304" pitchFamily="18" charset="0"/>
                <a:ea typeface="Calibri" panose="020F0502020204030204" pitchFamily="34" charset="0"/>
              </a:rPr>
              <a:t>Raising anti-racist children. </a:t>
            </a:r>
            <a:r>
              <a:rPr lang="en-US" sz="1800" dirty="0">
                <a:effectLst/>
                <a:latin typeface="Times New Roman" panose="02020603050405020304" pitchFamily="18" charset="0"/>
                <a:ea typeface="Calibri" panose="020F0502020204030204" pitchFamily="34" charset="0"/>
              </a:rPr>
              <a:t>American Psychology Association. </a:t>
            </a:r>
            <a:r>
              <a:rPr lang="en-US" sz="1800" u="sng" dirty="0">
                <a:solidFill>
                  <a:srgbClr val="0563C1"/>
                </a:solidFill>
                <a:effectLst/>
                <a:latin typeface="Times New Roman" panose="02020603050405020304" pitchFamily="18" charset="0"/>
                <a:ea typeface="Calibri" panose="020F0502020204030204" pitchFamily="34" charset="0"/>
                <a:hlinkClick r:id="rId6"/>
              </a:rPr>
              <a:t>https://www.apa.org/monitor/2021/06/anti-racist-children</a:t>
            </a:r>
            <a:endParaRPr lang="en-US" sz="1800" dirty="0">
              <a:effectLst/>
              <a:latin typeface="Times New Roman" panose="02020603050405020304" pitchFamily="18" charset="0"/>
              <a:ea typeface="Calibri" panose="020F0502020204030204" pitchFamily="34" charset="0"/>
            </a:endParaRPr>
          </a:p>
          <a:p>
            <a:pPr marL="45720" indent="0">
              <a:buNone/>
            </a:pPr>
            <a:endParaRPr lang="en-US" dirty="0"/>
          </a:p>
        </p:txBody>
      </p:sp>
    </p:spTree>
    <p:extLst>
      <p:ext uri="{BB962C8B-B14F-4D97-AF65-F5344CB8AC3E}">
        <p14:creationId xmlns:p14="http://schemas.microsoft.com/office/powerpoint/2010/main" val="70656632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7578A52D-2496-4956-A9A4-EA5C38B2F1F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1999" cy="6857999"/>
          </a:xfrm>
          <a:prstGeom prst="rect">
            <a:avLst/>
          </a:prstGeom>
          <a:solidFill>
            <a:schemeClr val="accent1"/>
          </a:solidFill>
          <a:ln w="12700">
            <a:noFill/>
          </a:ln>
        </p:spPr>
        <p:style>
          <a:lnRef idx="2">
            <a:schemeClr val="accent1">
              <a:shade val="50000"/>
            </a:schemeClr>
          </a:lnRef>
          <a:fillRef idx="1">
            <a:schemeClr val="accent1"/>
          </a:fillRef>
          <a:effectRef idx="0">
            <a:schemeClr val="accent1"/>
          </a:effectRef>
          <a:fontRef idx="minor">
            <a:schemeClr val="lt1"/>
          </a:fontRef>
        </p:style>
      </p:sp>
      <p:sp>
        <p:nvSpPr>
          <p:cNvPr id="10" name="Rectangle 9">
            <a:extLst>
              <a:ext uri="{FF2B5EF4-FFF2-40B4-BE49-F238E27FC236}">
                <a16:creationId xmlns:a16="http://schemas.microsoft.com/office/drawing/2014/main" id="{9809C8E2-EF9B-4E0B-A17E-836DE0508E7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21732" y="321733"/>
            <a:ext cx="11548533" cy="1886373"/>
          </a:xfrm>
          <a:prstGeom prst="rect">
            <a:avLst/>
          </a:prstGeom>
          <a:noFill/>
          <a:ln w="12700">
            <a:solidFill>
              <a:srgbClr val="FFFFFF"/>
            </a:solidFill>
          </a:ln>
        </p:spPr>
        <p:style>
          <a:lnRef idx="2">
            <a:schemeClr val="accent1">
              <a:shade val="50000"/>
            </a:schemeClr>
          </a:lnRef>
          <a:fillRef idx="1">
            <a:schemeClr val="accent1"/>
          </a:fillRef>
          <a:effectRef idx="0">
            <a:schemeClr val="accent1"/>
          </a:effectRef>
          <a:fontRef idx="minor">
            <a:schemeClr val="lt1"/>
          </a:fontRef>
        </p:style>
      </p:sp>
      <p:sp>
        <p:nvSpPr>
          <p:cNvPr id="2" name="Title 1">
            <a:extLst>
              <a:ext uri="{FF2B5EF4-FFF2-40B4-BE49-F238E27FC236}">
                <a16:creationId xmlns:a16="http://schemas.microsoft.com/office/drawing/2014/main" id="{0BFA1100-8355-4165-BB0F-9ED9C7F16BDE}"/>
              </a:ext>
            </a:extLst>
          </p:cNvPr>
          <p:cNvSpPr>
            <a:spLocks noGrp="1"/>
          </p:cNvSpPr>
          <p:nvPr>
            <p:ph type="title"/>
          </p:nvPr>
        </p:nvSpPr>
        <p:spPr>
          <a:xfrm>
            <a:off x="1143000" y="609600"/>
            <a:ext cx="9875520" cy="1356360"/>
          </a:xfrm>
        </p:spPr>
        <p:txBody>
          <a:bodyPr>
            <a:normAutofit/>
          </a:bodyPr>
          <a:lstStyle/>
          <a:p>
            <a:r>
              <a:rPr lang="en-US">
                <a:solidFill>
                  <a:srgbClr val="FFFFFF"/>
                </a:solidFill>
              </a:rPr>
              <a:t>What is antiracism? </a:t>
            </a:r>
          </a:p>
        </p:txBody>
      </p:sp>
      <p:sp useBgFill="1">
        <p:nvSpPr>
          <p:cNvPr id="12" name="Rectangle 11">
            <a:extLst>
              <a:ext uri="{FF2B5EF4-FFF2-40B4-BE49-F238E27FC236}">
                <a16:creationId xmlns:a16="http://schemas.microsoft.com/office/drawing/2014/main" id="{61EB557E-621E-4254-B750-85274C5F4D5C}"/>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2529841"/>
            <a:ext cx="12192000" cy="43281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a:extLst>
              <a:ext uri="{FF2B5EF4-FFF2-40B4-BE49-F238E27FC236}">
                <a16:creationId xmlns:a16="http://schemas.microsoft.com/office/drawing/2014/main" id="{0CE330E9-AAE2-4DF8-9625-3900A58B8F36}"/>
              </a:ext>
            </a:extLst>
          </p:cNvPr>
          <p:cNvSpPr>
            <a:spLocks noGrp="1"/>
          </p:cNvSpPr>
          <p:nvPr>
            <p:ph idx="1"/>
          </p:nvPr>
        </p:nvSpPr>
        <p:spPr>
          <a:xfrm>
            <a:off x="1143000" y="2852530"/>
            <a:ext cx="9872871" cy="3243469"/>
          </a:xfrm>
        </p:spPr>
        <p:txBody>
          <a:bodyPr>
            <a:normAutofit/>
          </a:bodyPr>
          <a:lstStyle/>
          <a:p>
            <a:pPr marL="0" indent="0">
              <a:buNone/>
            </a:pPr>
            <a:r>
              <a:rPr lang="en-US" sz="1400" i="0">
                <a:solidFill>
                  <a:schemeClr val="tx1"/>
                </a:solidFill>
                <a:effectLst/>
              </a:rPr>
              <a:t>“In a racist society, it is not enough to be non-racist, we must be anti-racist.”</a:t>
            </a:r>
          </a:p>
          <a:p>
            <a:pPr marL="0" indent="0">
              <a:buNone/>
            </a:pPr>
            <a:r>
              <a:rPr lang="en-US" sz="1400" i="0" cap="all">
                <a:solidFill>
                  <a:schemeClr val="tx1"/>
                </a:solidFill>
                <a:effectLst/>
              </a:rPr>
              <a:t>-ANGELA Y. DAVIS</a:t>
            </a:r>
          </a:p>
          <a:p>
            <a:r>
              <a:rPr lang="en-US" sz="1400">
                <a:solidFill>
                  <a:schemeClr val="tx1"/>
                </a:solidFill>
              </a:rPr>
              <a:t>Racism </a:t>
            </a:r>
          </a:p>
          <a:p>
            <a:pPr lvl="1"/>
            <a:r>
              <a:rPr lang="en-US" sz="1400">
                <a:solidFill>
                  <a:schemeClr val="tx1"/>
                </a:solidFill>
              </a:rPr>
              <a:t>The belief that race accounts for differences in human character or ability and that a particular race is superior to others; Discrimination or prejudice based on race.</a:t>
            </a:r>
          </a:p>
          <a:p>
            <a:r>
              <a:rPr lang="en-US" sz="1400">
                <a:solidFill>
                  <a:schemeClr val="tx1"/>
                </a:solidFill>
              </a:rPr>
              <a:t>Racism is a learned behavior. This means that it can be challenged and un-learned. </a:t>
            </a:r>
          </a:p>
          <a:p>
            <a:r>
              <a:rPr lang="en-US" sz="1400">
                <a:solidFill>
                  <a:schemeClr val="tx1"/>
                </a:solidFill>
              </a:rPr>
              <a:t>Antiracism is actively identifying and opposing racism. </a:t>
            </a:r>
          </a:p>
          <a:p>
            <a:pPr lvl="1"/>
            <a:r>
              <a:rPr lang="en-US" sz="1400">
                <a:solidFill>
                  <a:schemeClr val="tx1"/>
                </a:solidFill>
              </a:rPr>
              <a:t>This means actively engaging in unlearning racist ideas, learning new ways to see the world, assisting in the work to make meaningful change (including new policies, legislation, and social interaction), and making communities more equitable for all </a:t>
            </a:r>
          </a:p>
        </p:txBody>
      </p:sp>
    </p:spTree>
    <p:extLst>
      <p:ext uri="{BB962C8B-B14F-4D97-AF65-F5344CB8AC3E}">
        <p14:creationId xmlns:p14="http://schemas.microsoft.com/office/powerpoint/2010/main" val="13303038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BEFE4C25-C2F4-40DA-999B-6E11AF579118}"/>
              </a:ext>
            </a:extLst>
          </p:cNvPr>
          <p:cNvSpPr>
            <a:spLocks noGrp="1"/>
          </p:cNvSpPr>
          <p:nvPr>
            <p:ph type="ctrTitle"/>
          </p:nvPr>
        </p:nvSpPr>
        <p:spPr/>
        <p:txBody>
          <a:bodyPr/>
          <a:lstStyle/>
          <a:p>
            <a:r>
              <a:rPr lang="en-US" dirty="0"/>
              <a:t>Racism on the micro, mezzo, and macro level</a:t>
            </a:r>
          </a:p>
        </p:txBody>
      </p:sp>
      <p:sp>
        <p:nvSpPr>
          <p:cNvPr id="5" name="Subtitle 4">
            <a:extLst>
              <a:ext uri="{FF2B5EF4-FFF2-40B4-BE49-F238E27FC236}">
                <a16:creationId xmlns:a16="http://schemas.microsoft.com/office/drawing/2014/main" id="{DC88E0E6-F6D0-4A59-ADD5-3B74BECB966E}"/>
              </a:ext>
            </a:extLst>
          </p:cNvPr>
          <p:cNvSpPr>
            <a:spLocks noGrp="1"/>
          </p:cNvSpPr>
          <p:nvPr>
            <p:ph type="subTitle" idx="1"/>
          </p:nvPr>
        </p:nvSpPr>
        <p:spPr/>
        <p:txBody>
          <a:bodyPr/>
          <a:lstStyle/>
          <a:p>
            <a:r>
              <a:rPr lang="en-US" dirty="0"/>
              <a:t>Ways that racism manifests in our lives</a:t>
            </a:r>
          </a:p>
        </p:txBody>
      </p:sp>
    </p:spTree>
    <p:extLst>
      <p:ext uri="{BB962C8B-B14F-4D97-AF65-F5344CB8AC3E}">
        <p14:creationId xmlns:p14="http://schemas.microsoft.com/office/powerpoint/2010/main" val="8509196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37907C-A292-4811-AC7E-4D7DBE94D985}"/>
              </a:ext>
            </a:extLst>
          </p:cNvPr>
          <p:cNvSpPr>
            <a:spLocks noGrp="1"/>
          </p:cNvSpPr>
          <p:nvPr>
            <p:ph type="title"/>
          </p:nvPr>
        </p:nvSpPr>
        <p:spPr/>
        <p:txBody>
          <a:bodyPr/>
          <a:lstStyle/>
          <a:p>
            <a:r>
              <a:rPr lang="en-US" dirty="0"/>
              <a:t>Micro</a:t>
            </a:r>
          </a:p>
        </p:txBody>
      </p:sp>
      <p:graphicFrame>
        <p:nvGraphicFramePr>
          <p:cNvPr id="6" name="Content Placeholder 2">
            <a:extLst>
              <a:ext uri="{FF2B5EF4-FFF2-40B4-BE49-F238E27FC236}">
                <a16:creationId xmlns:a16="http://schemas.microsoft.com/office/drawing/2014/main" id="{77146178-CF26-6552-C27C-C8F05CFEF35F}"/>
              </a:ext>
            </a:extLst>
          </p:cNvPr>
          <p:cNvGraphicFramePr>
            <a:graphicFrameLocks noGrp="1"/>
          </p:cNvGraphicFramePr>
          <p:nvPr>
            <p:ph idx="1"/>
          </p:nvPr>
        </p:nvGraphicFramePr>
        <p:xfrm>
          <a:off x="1143000" y="2057400"/>
          <a:ext cx="9872871" cy="40386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9672662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7594DB-C171-4EAF-96C6-A6D211E5154F}"/>
              </a:ext>
            </a:extLst>
          </p:cNvPr>
          <p:cNvSpPr>
            <a:spLocks noGrp="1"/>
          </p:cNvSpPr>
          <p:nvPr>
            <p:ph type="title"/>
          </p:nvPr>
        </p:nvSpPr>
        <p:spPr/>
        <p:txBody>
          <a:bodyPr/>
          <a:lstStyle/>
          <a:p>
            <a:r>
              <a:rPr lang="en-US" dirty="0"/>
              <a:t>Mezzo/Macro</a:t>
            </a:r>
          </a:p>
        </p:txBody>
      </p:sp>
      <p:graphicFrame>
        <p:nvGraphicFramePr>
          <p:cNvPr id="6" name="Content Placeholder 2">
            <a:extLst>
              <a:ext uri="{FF2B5EF4-FFF2-40B4-BE49-F238E27FC236}">
                <a16:creationId xmlns:a16="http://schemas.microsoft.com/office/drawing/2014/main" id="{911203C7-16E9-6649-2DB3-DDF3417E98C8}"/>
              </a:ext>
            </a:extLst>
          </p:cNvPr>
          <p:cNvGraphicFramePr>
            <a:graphicFrameLocks noGrp="1"/>
          </p:cNvGraphicFramePr>
          <p:nvPr>
            <p:ph idx="1"/>
          </p:nvPr>
        </p:nvGraphicFramePr>
        <p:xfrm>
          <a:off x="838200" y="1690688"/>
          <a:ext cx="10515600" cy="448627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9292730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7594DB-C171-4EAF-96C6-A6D211E5154F}"/>
              </a:ext>
            </a:extLst>
          </p:cNvPr>
          <p:cNvSpPr>
            <a:spLocks noGrp="1"/>
          </p:cNvSpPr>
          <p:nvPr>
            <p:ph type="title"/>
          </p:nvPr>
        </p:nvSpPr>
        <p:spPr/>
        <p:txBody>
          <a:bodyPr/>
          <a:lstStyle/>
          <a:p>
            <a:r>
              <a:rPr lang="en-US" dirty="0"/>
              <a:t>Mezzo/Macro</a:t>
            </a:r>
          </a:p>
        </p:txBody>
      </p:sp>
      <p:graphicFrame>
        <p:nvGraphicFramePr>
          <p:cNvPr id="5" name="Content Placeholder 2">
            <a:extLst>
              <a:ext uri="{FF2B5EF4-FFF2-40B4-BE49-F238E27FC236}">
                <a16:creationId xmlns:a16="http://schemas.microsoft.com/office/drawing/2014/main" id="{5BF50FCD-9E4E-868C-1157-4CF3F7B11C86}"/>
              </a:ext>
            </a:extLst>
          </p:cNvPr>
          <p:cNvGraphicFramePr>
            <a:graphicFrameLocks noGrp="1"/>
          </p:cNvGraphicFramePr>
          <p:nvPr>
            <p:ph idx="1"/>
          </p:nvPr>
        </p:nvGraphicFramePr>
        <p:xfrm>
          <a:off x="1143000" y="2057400"/>
          <a:ext cx="9872871" cy="40386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831140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BEFE4C25-C2F4-40DA-999B-6E11AF579118}"/>
              </a:ext>
            </a:extLst>
          </p:cNvPr>
          <p:cNvSpPr>
            <a:spLocks noGrp="1"/>
          </p:cNvSpPr>
          <p:nvPr>
            <p:ph type="ctrTitle"/>
          </p:nvPr>
        </p:nvSpPr>
        <p:spPr/>
        <p:txBody>
          <a:bodyPr/>
          <a:lstStyle/>
          <a:p>
            <a:r>
              <a:rPr lang="en-US" dirty="0"/>
              <a:t>Teaching children about race</a:t>
            </a:r>
          </a:p>
        </p:txBody>
      </p:sp>
      <p:sp>
        <p:nvSpPr>
          <p:cNvPr id="3" name="Subtitle 2">
            <a:extLst>
              <a:ext uri="{FF2B5EF4-FFF2-40B4-BE49-F238E27FC236}">
                <a16:creationId xmlns:a16="http://schemas.microsoft.com/office/drawing/2014/main" id="{5FC91C78-4EE7-4C68-B219-44B4E2091D2B}"/>
              </a:ext>
            </a:extLst>
          </p:cNvPr>
          <p:cNvSpPr>
            <a:spLocks noGrp="1"/>
          </p:cNvSpPr>
          <p:nvPr>
            <p:ph type="subTitle" idx="1"/>
          </p:nvPr>
        </p:nvSpPr>
        <p:spPr/>
        <p:txBody>
          <a:bodyPr/>
          <a:lstStyle/>
          <a:p>
            <a:endParaRPr lang="en-US"/>
          </a:p>
        </p:txBody>
      </p:sp>
    </p:spTree>
    <p:extLst>
      <p:ext uri="{BB962C8B-B14F-4D97-AF65-F5344CB8AC3E}">
        <p14:creationId xmlns:p14="http://schemas.microsoft.com/office/powerpoint/2010/main" val="344578465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595E81-0340-4265-B7A0-3CAAA71419CE}"/>
              </a:ext>
            </a:extLst>
          </p:cNvPr>
          <p:cNvSpPr>
            <a:spLocks noGrp="1"/>
          </p:cNvSpPr>
          <p:nvPr>
            <p:ph type="title"/>
          </p:nvPr>
        </p:nvSpPr>
        <p:spPr/>
        <p:txBody>
          <a:bodyPr>
            <a:normAutofit/>
          </a:bodyPr>
          <a:lstStyle/>
          <a:p>
            <a:r>
              <a:rPr lang="en-US" sz="4000" dirty="0"/>
              <a:t>Colorblindness</a:t>
            </a:r>
          </a:p>
        </p:txBody>
      </p:sp>
      <p:sp>
        <p:nvSpPr>
          <p:cNvPr id="3" name="Content Placeholder 2">
            <a:extLst>
              <a:ext uri="{FF2B5EF4-FFF2-40B4-BE49-F238E27FC236}">
                <a16:creationId xmlns:a16="http://schemas.microsoft.com/office/drawing/2014/main" id="{B8A2F472-2052-4E86-A15A-104ADB59BE3A}"/>
              </a:ext>
            </a:extLst>
          </p:cNvPr>
          <p:cNvSpPr>
            <a:spLocks noGrp="1"/>
          </p:cNvSpPr>
          <p:nvPr>
            <p:ph idx="1"/>
          </p:nvPr>
        </p:nvSpPr>
        <p:spPr/>
        <p:txBody>
          <a:bodyPr>
            <a:normAutofit/>
          </a:bodyPr>
          <a:lstStyle/>
          <a:p>
            <a:r>
              <a:rPr lang="en-US" dirty="0"/>
              <a:t>Popular approach to teaching children about race</a:t>
            </a:r>
          </a:p>
          <a:p>
            <a:r>
              <a:rPr lang="en-US" dirty="0"/>
              <a:t>Idea that children don’t see race or skin color unless it is pointed out to them or the idea that it doesn’t matter</a:t>
            </a:r>
          </a:p>
          <a:p>
            <a:r>
              <a:rPr lang="en-US" dirty="0"/>
              <a:t>Emphasize sameness (ex: we are all the same on the inside, you should treat everyone kindly)</a:t>
            </a:r>
          </a:p>
          <a:p>
            <a:r>
              <a:rPr lang="en-US" dirty="0"/>
              <a:t>Problems:</a:t>
            </a:r>
          </a:p>
          <a:p>
            <a:pPr lvl="1"/>
            <a:r>
              <a:rPr lang="en-US" dirty="0"/>
              <a:t>ignores or rejects ideas of white privilege or white supremacy</a:t>
            </a:r>
          </a:p>
          <a:p>
            <a:pPr lvl="1"/>
            <a:r>
              <a:rPr lang="en-US" dirty="0"/>
              <a:t>Teaches children that talking about race is taboo</a:t>
            </a:r>
          </a:p>
          <a:p>
            <a:pPr lvl="1"/>
            <a:r>
              <a:rPr lang="en-US" dirty="0"/>
              <a:t>Ignores reality that race is treated as a social category and can affect how people are treated and how institutions operate</a:t>
            </a:r>
          </a:p>
        </p:txBody>
      </p:sp>
    </p:spTree>
    <p:extLst>
      <p:ext uri="{BB962C8B-B14F-4D97-AF65-F5344CB8AC3E}">
        <p14:creationId xmlns:p14="http://schemas.microsoft.com/office/powerpoint/2010/main" val="29289728"/>
      </p:ext>
    </p:extLst>
  </p:cSld>
  <p:clrMapOvr>
    <a:masterClrMapping/>
  </p:clrMapOvr>
</p:sld>
</file>

<file path=ppt/theme/theme1.xml><?xml version="1.0" encoding="utf-8"?>
<a:theme xmlns:a="http://schemas.openxmlformats.org/drawingml/2006/main" name="Basis">
  <a:themeElements>
    <a:clrScheme name="Custom 2">
      <a:dk1>
        <a:srgbClr val="000000"/>
      </a:dk1>
      <a:lt1>
        <a:srgbClr val="FFFFFF"/>
      </a:lt1>
      <a:dk2>
        <a:srgbClr val="565349"/>
      </a:dk2>
      <a:lt2>
        <a:srgbClr val="DDDDDD"/>
      </a:lt2>
      <a:accent1>
        <a:srgbClr val="00B050"/>
      </a:accent1>
      <a:accent2>
        <a:srgbClr val="DF5327"/>
      </a:accent2>
      <a:accent3>
        <a:srgbClr val="FE9E00"/>
      </a:accent3>
      <a:accent4>
        <a:srgbClr val="418AB3"/>
      </a:accent4>
      <a:accent5>
        <a:srgbClr val="D7D447"/>
      </a:accent5>
      <a:accent6>
        <a:srgbClr val="818183"/>
      </a:accent6>
      <a:hlink>
        <a:srgbClr val="F59E00"/>
      </a:hlink>
      <a:folHlink>
        <a:srgbClr val="B2B2B2"/>
      </a:folHlink>
    </a:clrScheme>
    <a:fontScheme name="Basis">
      <a:majorFont>
        <a:latin typeface="Corbel" panose="020B050302020402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orbel" panose="020B0503020204020204"/>
        <a:ea typeface=""/>
        <a:cs typeface=""/>
        <a:font script="Jpan" typeface="ＭＳ ゴシック"/>
        <a:font script="Hang" typeface="맑은 고딕"/>
        <a:font script="Hans" typeface="宋体"/>
        <a:font script="Hant" typeface="新細明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Basis">
      <a:fillStyleLst>
        <a:solidFill>
          <a:schemeClr val="phClr"/>
        </a:solidFill>
        <a:solidFill>
          <a:schemeClr val="phClr">
            <a:tint val="55000"/>
            <a:satMod val="130000"/>
          </a:schemeClr>
        </a:solidFill>
        <a:gradFill rotWithShape="1">
          <a:gsLst>
            <a:gs pos="0">
              <a:schemeClr val="phClr"/>
            </a:gs>
            <a:gs pos="90000">
              <a:schemeClr val="phClr">
                <a:shade val="100000"/>
                <a:satMod val="105000"/>
              </a:schemeClr>
            </a:gs>
            <a:gs pos="100000">
              <a:schemeClr val="phClr">
                <a:shade val="80000"/>
                <a:satMod val="120000"/>
              </a:schemeClr>
            </a:gs>
          </a:gsLst>
          <a:path path="circle">
            <a:fillToRect l="100000" t="100000" r="100000" b="100000"/>
          </a:path>
        </a:gradFill>
      </a:fillStyleLst>
      <a:lnStyleLst>
        <a:ln w="10000" cap="flat" cmpd="sng" algn="ctr">
          <a:solidFill>
            <a:schemeClr val="phClr"/>
          </a:solidFill>
          <a:prstDash val="solid"/>
        </a:ln>
        <a:ln w="19050" cap="flat" cmpd="sng" algn="ctr">
          <a:solidFill>
            <a:schemeClr val="phClr"/>
          </a:solidFill>
          <a:prstDash val="solid"/>
        </a:ln>
        <a:ln w="53975" cap="flat" cmpd="dbl" algn="ctr">
          <a:solidFill>
            <a:schemeClr val="phClr"/>
          </a:solidFill>
          <a:prstDash val="solid"/>
        </a:ln>
      </a:lnStyleLst>
      <a:effectStyleLst>
        <a:effectStyle>
          <a:effectLst/>
        </a:effectStyle>
        <a:effectStyle>
          <a:effectLst>
            <a:outerShdw blurRad="38100" dist="25400" dir="5400000" rotWithShape="0">
              <a:srgbClr val="000000">
                <a:alpha val="45000"/>
              </a:srgbClr>
            </a:outerShdw>
          </a:effectLst>
        </a:effectStyle>
        <a:effectStyle>
          <a:effectLst>
            <a:outerShdw blurRad="38100" dist="25400" dir="5400000" rotWithShape="0">
              <a:srgbClr val="000000">
                <a:alpha val="45000"/>
              </a:srgbClr>
            </a:outerShdw>
          </a:effectLst>
          <a:scene3d>
            <a:camera prst="orthographicFront">
              <a:rot lat="0" lon="0" rev="0"/>
            </a:camera>
            <a:lightRig rig="brightRoom" dir="t"/>
          </a:scene3d>
          <a:sp3d extrusionH="12700" contourW="25400" prstMaterial="flat">
            <a:bevelT w="63500" h="152400" prst="angle"/>
            <a:contourClr>
              <a:schemeClr val="phClr">
                <a:shade val="27000"/>
                <a:satMod val="120000"/>
              </a:schemeClr>
            </a:contourClr>
          </a:sp3d>
        </a:effectStyle>
      </a:effectStyleLst>
      <a:bgFillStyleLst>
        <a:solidFill>
          <a:schemeClr val="phClr"/>
        </a:solidFill>
        <a:solidFill>
          <a:schemeClr val="phClr">
            <a:tint val="95000"/>
            <a:shade val="95000"/>
            <a:satMod val="140000"/>
          </a:schemeClr>
        </a:solidFill>
        <a:solidFill>
          <a:schemeClr val="phClr">
            <a:tint val="90000"/>
            <a:shade val="85000"/>
            <a:satMod val="160000"/>
            <a:lumMod val="110000"/>
          </a:schemeClr>
        </a:solidFill>
      </a:bgFillStyleLst>
    </a:fmtScheme>
  </a:themeElements>
  <a:objectDefaults/>
  <a:extraClrSchemeLst/>
  <a:extLst>
    <a:ext uri="{05A4C25C-085E-4340-85A3-A5531E510DB2}">
      <thm15:themeFamily xmlns:thm15="http://schemas.microsoft.com/office/thememl/2012/main" name="Basis" id="{5665723A-49BA-4B57-8411-A56F8F207965}" vid="{90E45F77-AEFC-46EF-A7C1-5B338C297B02}"/>
    </a:ext>
  </a:extLst>
</a:theme>
</file>

<file path=docProps/app.xml><?xml version="1.0" encoding="utf-8"?>
<Properties xmlns="http://schemas.openxmlformats.org/officeDocument/2006/extended-properties" xmlns:vt="http://schemas.openxmlformats.org/officeDocument/2006/docPropsVTypes">
  <Template>Basis</Template>
  <TotalTime>11174</TotalTime>
  <Words>2177</Words>
  <Application>Microsoft Office PowerPoint</Application>
  <PresentationFormat>Widescreen</PresentationFormat>
  <Paragraphs>193</Paragraphs>
  <Slides>21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21</vt:i4>
      </vt:variant>
    </vt:vector>
  </HeadingPairs>
  <TitlesOfParts>
    <vt:vector size="25" baseType="lpstr">
      <vt:lpstr>Arial</vt:lpstr>
      <vt:lpstr>Corbel</vt:lpstr>
      <vt:lpstr>Times New Roman</vt:lpstr>
      <vt:lpstr>Basis</vt:lpstr>
      <vt:lpstr>Raising Antiracist Children</vt:lpstr>
      <vt:lpstr>What causes racism?</vt:lpstr>
      <vt:lpstr>What is antiracism? </vt:lpstr>
      <vt:lpstr>Racism on the micro, mezzo, and macro level</vt:lpstr>
      <vt:lpstr>Micro</vt:lpstr>
      <vt:lpstr>Mezzo/Macro</vt:lpstr>
      <vt:lpstr>Mezzo/Macro</vt:lpstr>
      <vt:lpstr>Teaching children about race</vt:lpstr>
      <vt:lpstr>Colorblindness</vt:lpstr>
      <vt:lpstr>Race in early childhood</vt:lpstr>
      <vt:lpstr>Race in early childhood</vt:lpstr>
      <vt:lpstr>Racial-ethnic socialization</vt:lpstr>
      <vt:lpstr>Racial-ethnic socialization</vt:lpstr>
      <vt:lpstr>Why we avoid discussing race</vt:lpstr>
      <vt:lpstr>Transracial adoption</vt:lpstr>
      <vt:lpstr>What families with transracial adoptees can do</vt:lpstr>
      <vt:lpstr>What happens when we don’t teach kids about race</vt:lpstr>
      <vt:lpstr>Key strategies</vt:lpstr>
      <vt:lpstr>Key strategies</vt:lpstr>
      <vt:lpstr>References</vt:lpstr>
      <vt:lpstr>References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Raising Antiracist Children</dc:title>
  <dc:creator>Rexrode, Sierra</dc:creator>
  <cp:lastModifiedBy>Gottlieb, Jo Dee</cp:lastModifiedBy>
  <cp:revision>62</cp:revision>
  <dcterms:created xsi:type="dcterms:W3CDTF">2022-04-06T00:12:51Z</dcterms:created>
  <dcterms:modified xsi:type="dcterms:W3CDTF">2022-04-21T11:31:11Z</dcterms:modified>
</cp:coreProperties>
</file>

<file path=docProps/thumbnail.jpeg>
</file>