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0"/>
  </p:notesMasterIdLst>
  <p:sldIdLst>
    <p:sldId id="256" r:id="rId2"/>
    <p:sldId id="257" r:id="rId3"/>
    <p:sldId id="260" r:id="rId4"/>
    <p:sldId id="267" r:id="rId5"/>
    <p:sldId id="258" r:id="rId6"/>
    <p:sldId id="259" r:id="rId7"/>
    <p:sldId id="261" r:id="rId8"/>
    <p:sldId id="262" r:id="rId9"/>
    <p:sldId id="264" r:id="rId10"/>
    <p:sldId id="268" r:id="rId11"/>
    <p:sldId id="263" r:id="rId12"/>
    <p:sldId id="265" r:id="rId13"/>
    <p:sldId id="266"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84038" autoAdjust="0"/>
  </p:normalViewPr>
  <p:slideViewPr>
    <p:cSldViewPr>
      <p:cViewPr>
        <p:scale>
          <a:sx n="101" d="100"/>
          <a:sy n="101" d="100"/>
        </p:scale>
        <p:origin x="-926" y="29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8DF003-1FC3-4733-95B9-F5B5641BAA06}" type="datetimeFigureOut">
              <a:rPr lang="en-US" smtClean="0"/>
              <a:pPr/>
              <a:t>7/2/2014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29D390-0DF1-4521-9B73-8DC8BF19CD86}" type="slidenum">
              <a:rPr lang="en-US" smtClean="0"/>
              <a:pPr/>
              <a:t>‹#›</a:t>
            </a:fld>
            <a:endParaRPr lang="en-US" dirty="0"/>
          </a:p>
        </p:txBody>
      </p:sp>
    </p:spTree>
    <p:extLst>
      <p:ext uri="{BB962C8B-B14F-4D97-AF65-F5344CB8AC3E}">
        <p14:creationId xmlns:p14="http://schemas.microsoft.com/office/powerpoint/2010/main" val="19371322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childwelfare.gov/pubs/usermanuals/substanceuse/endnotes.cfm"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www.childwelfare.gov/pubs/usermanuals/substanceuse/chapterthree.cfm"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childwelfare.gov/pubs/usermanuals/substanceuse/endnotes.cfm"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Higher</a:t>
            </a:r>
            <a:r>
              <a:rPr lang="en-US" baseline="0" dirty="0" smtClean="0"/>
              <a:t> risk of children becoming addicted (genetic + family environment) –permissive attitudes about drugs also create higher risk</a:t>
            </a:r>
          </a:p>
          <a:p>
            <a:pPr>
              <a:buFont typeface="Arial" pitchFamily="34" charset="0"/>
              <a:buChar char="•"/>
            </a:pPr>
            <a:r>
              <a:rPr lang="en-US" baseline="0" dirty="0" smtClean="0"/>
              <a:t>Family conflict: COA—drinking primary factor in family disruption. Lack of parenting, poor home management, lack of communication skills</a:t>
            </a:r>
          </a:p>
          <a:p>
            <a:pPr>
              <a:buFont typeface="Arial" pitchFamily="34" charset="0"/>
              <a:buChar char="•"/>
            </a:pPr>
            <a:r>
              <a:rPr lang="en-US" baseline="0" dirty="0" smtClean="0"/>
              <a:t>Factors associated with alcoholism in family: disorganization, family isolation, family stress (work problems, illness, marital strain, financial, frequent family moves)</a:t>
            </a:r>
          </a:p>
          <a:p>
            <a:pPr>
              <a:buFont typeface="Arial" pitchFamily="34" charset="0"/>
              <a:buChar char="•"/>
            </a:pPr>
            <a:r>
              <a:rPr lang="en-US" baseline="0" dirty="0" smtClean="0"/>
              <a:t>Less structure and discipline</a:t>
            </a:r>
          </a:p>
          <a:p>
            <a:pPr>
              <a:buFont typeface="Arial" pitchFamily="34" charset="0"/>
              <a:buChar char="•"/>
            </a:pPr>
            <a:r>
              <a:rPr lang="en-US" baseline="0" dirty="0" smtClean="0"/>
              <a:t>Increased risk of child abuse and neglect</a:t>
            </a:r>
          </a:p>
          <a:p>
            <a:pPr>
              <a:buFont typeface="Arial" pitchFamily="34" charset="0"/>
              <a:buChar char="•"/>
            </a:pPr>
            <a:r>
              <a:rPr lang="en-US" baseline="0" dirty="0" smtClean="0"/>
              <a:t>COA: higher levels of depression, anxiety, and other psychosocial problems; greater physical and mental health problems, ADHD and ODD, lack of empathy for others, decreased social and interpersonal abilities, low self-esteem, lack of control over environment, more school absenteeism</a:t>
            </a:r>
          </a:p>
          <a:p>
            <a:pPr>
              <a:buFont typeface="Arial" pitchFamily="34" charset="0"/>
              <a:buChar char="•"/>
            </a:pPr>
            <a:r>
              <a:rPr lang="en-US" baseline="0" dirty="0" smtClean="0"/>
              <a:t>COAs have increased resilience: reliance on support of non-alcoholic parent, extended family member, or other adult—have increased independence and stronger social skills, and better coping skills</a:t>
            </a:r>
          </a:p>
          <a:p>
            <a:pPr>
              <a:buFont typeface="Arial" pitchFamily="34" charset="0"/>
              <a:buChar char="•"/>
            </a:pPr>
            <a:r>
              <a:rPr lang="en-US" baseline="0" dirty="0" smtClean="0"/>
              <a:t>Building self-esteem helps in relationship skills, expression of feelings, and self-efficacy</a:t>
            </a:r>
          </a:p>
          <a:p>
            <a:pPr>
              <a:buFont typeface="Arial" pitchFamily="34" charset="0"/>
              <a:buNone/>
            </a:pPr>
            <a:endParaRPr lang="en-US" baseline="0" dirty="0" smtClean="0"/>
          </a:p>
          <a:p>
            <a:pPr>
              <a:buFont typeface="Arial" pitchFamily="34" charset="0"/>
              <a:buNone/>
            </a:pPr>
            <a:r>
              <a:rPr lang="en-US" baseline="0" dirty="0" smtClean="0"/>
              <a:t>Growing up in a family with addiction can be a terrifying and depressing experience for children.</a:t>
            </a:r>
          </a:p>
          <a:p>
            <a:pPr>
              <a:buFont typeface="Arial" pitchFamily="34" charset="0"/>
              <a:buNone/>
            </a:pPr>
            <a:r>
              <a:rPr lang="en-US" baseline="0" dirty="0" smtClean="0"/>
              <a:t>RULES in Addicted Families: Don’t talk. Don’t trust. Don’t Feel. </a:t>
            </a:r>
          </a:p>
          <a:p>
            <a:pPr>
              <a:buFont typeface="Arial" pitchFamily="34" charset="0"/>
              <a:buNone/>
            </a:pPr>
            <a:r>
              <a:rPr lang="en-US" baseline="0" dirty="0" smtClean="0"/>
              <a:t>.</a:t>
            </a:r>
          </a:p>
        </p:txBody>
      </p:sp>
      <p:sp>
        <p:nvSpPr>
          <p:cNvPr id="4" name="Slide Number Placeholder 3"/>
          <p:cNvSpPr>
            <a:spLocks noGrp="1"/>
          </p:cNvSpPr>
          <p:nvPr>
            <p:ph type="sldNum" sz="quarter" idx="10"/>
          </p:nvPr>
        </p:nvSpPr>
        <p:spPr/>
        <p:txBody>
          <a:bodyPr/>
          <a:lstStyle/>
          <a:p>
            <a:fld id="{0929D390-0DF1-4521-9B73-8DC8BF19CD86}" type="slidenum">
              <a:rPr lang="en-US" smtClean="0"/>
              <a:pPr/>
              <a:t>3</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29D390-0DF1-4521-9B73-8DC8BF19CD86}" type="slidenum">
              <a:rPr lang="en-US" smtClean="0"/>
              <a:pPr/>
              <a:t>14</a:t>
            </a:fld>
            <a:endParaRPr lang="en-US" dirty="0"/>
          </a:p>
        </p:txBody>
      </p:sp>
    </p:spTree>
    <p:extLst>
      <p:ext uri="{BB962C8B-B14F-4D97-AF65-F5344CB8AC3E}">
        <p14:creationId xmlns:p14="http://schemas.microsoft.com/office/powerpoint/2010/main" val="4285063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You are not alone.</a:t>
            </a:r>
            <a:r>
              <a:rPr lang="en-US" baseline="0" dirty="0" smtClean="0"/>
              <a:t> Lots of other kids are living in families like yours.</a:t>
            </a:r>
          </a:p>
          <a:p>
            <a:pPr>
              <a:buFont typeface="Arial" pitchFamily="34" charset="0"/>
              <a:buChar char="•"/>
            </a:pPr>
            <a:r>
              <a:rPr lang="en-US" baseline="0" dirty="0" smtClean="0"/>
              <a:t>It’s not your fault. You didn’t cause it and you can’t cure it.</a:t>
            </a:r>
          </a:p>
          <a:p>
            <a:pPr>
              <a:buFont typeface="Arial" pitchFamily="34" charset="0"/>
              <a:buChar char="•"/>
            </a:pPr>
            <a:r>
              <a:rPr lang="en-US" baseline="0" dirty="0" smtClean="0"/>
              <a:t>You deserve help and help is available.</a:t>
            </a:r>
          </a:p>
          <a:p>
            <a:pPr>
              <a:buFont typeface="Arial" pitchFamily="34" charset="0"/>
              <a:buChar char="•"/>
            </a:pPr>
            <a:r>
              <a:rPr lang="en-US" baseline="0" dirty="0" smtClean="0"/>
              <a:t>Addiction is a disease.</a:t>
            </a:r>
          </a:p>
          <a:p>
            <a:pPr>
              <a:buFont typeface="Arial" pitchFamily="34" charset="0"/>
              <a:buChar char="•"/>
            </a:pPr>
            <a:r>
              <a:rPr lang="en-US" baseline="0" dirty="0" smtClean="0"/>
              <a:t>It’s ok to share your feelings with safe people.</a:t>
            </a:r>
          </a:p>
          <a:p>
            <a:pPr>
              <a:buFont typeface="Arial" pitchFamily="34" charset="0"/>
              <a:buChar char="•"/>
            </a:pPr>
            <a:r>
              <a:rPr lang="en-US" baseline="0" dirty="0" smtClean="0"/>
              <a:t>It’s important to express your feelings, even anger, and you can learn to do it.</a:t>
            </a:r>
          </a:p>
          <a:p>
            <a:pPr>
              <a:buFont typeface="Arial" pitchFamily="34" charset="0"/>
              <a:buChar char="•"/>
            </a:pPr>
            <a:r>
              <a:rPr lang="en-US" baseline="0" dirty="0" smtClean="0"/>
              <a:t>Most young people with addicted parents do well, and you can too.</a:t>
            </a:r>
          </a:p>
          <a:p>
            <a:pPr>
              <a:buFont typeface="Arial" pitchFamily="34" charset="0"/>
              <a:buChar char="•"/>
            </a:pPr>
            <a:r>
              <a:rPr lang="en-US" baseline="0" dirty="0" smtClean="0"/>
              <a:t>Everyone in the family gets hurt by addiction.</a:t>
            </a:r>
          </a:p>
          <a:p>
            <a:pPr>
              <a:buFont typeface="Arial" pitchFamily="34" charset="0"/>
              <a:buChar char="•"/>
            </a:pPr>
            <a:r>
              <a:rPr lang="en-US" baseline="0" dirty="0" smtClean="0"/>
              <a:t>Addicted parents can and often do get better. Even if they don’t, you can still get help to feel better and to be safe.</a:t>
            </a:r>
          </a:p>
          <a:p>
            <a:pPr>
              <a:buFont typeface="Arial" pitchFamily="34" charset="0"/>
              <a:buChar char="•"/>
            </a:pPr>
            <a:r>
              <a:rPr lang="en-US" baseline="0" dirty="0" smtClean="0"/>
              <a:t>Recovery can take a long time. Stopping the use of the drug is only the beginning.</a:t>
            </a:r>
          </a:p>
          <a:p>
            <a:pPr>
              <a:buFont typeface="Arial" pitchFamily="34" charset="0"/>
              <a:buChar char="•"/>
            </a:pPr>
            <a:r>
              <a:rPr lang="en-US" baseline="0" dirty="0" smtClean="0"/>
              <a:t>Parents may not be able to meet your needs or care for you at times, but there are other trustworthy adults who can. It is healthy to ask them for help. </a:t>
            </a:r>
          </a:p>
          <a:p>
            <a:pPr>
              <a:buFont typeface="Arial" pitchFamily="34" charset="0"/>
              <a:buChar char="•"/>
            </a:pPr>
            <a:endParaRPr lang="en-US" dirty="0" smtClean="0"/>
          </a:p>
        </p:txBody>
      </p:sp>
      <p:sp>
        <p:nvSpPr>
          <p:cNvPr id="4" name="Slide Number Placeholder 3"/>
          <p:cNvSpPr>
            <a:spLocks noGrp="1"/>
          </p:cNvSpPr>
          <p:nvPr>
            <p:ph type="sldNum" sz="quarter" idx="10"/>
          </p:nvPr>
        </p:nvSpPr>
        <p:spPr/>
        <p:txBody>
          <a:bodyPr/>
          <a:lstStyle/>
          <a:p>
            <a:fld id="{0929D390-0DF1-4521-9B73-8DC8BF19CD86}" type="slidenum">
              <a:rPr lang="en-US" smtClean="0"/>
              <a:pPr/>
              <a:t>5</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Problem</a:t>
            </a:r>
            <a:r>
              <a:rPr lang="en-US" baseline="0" dirty="0" smtClean="0"/>
              <a:t> Solving</a:t>
            </a:r>
          </a:p>
          <a:p>
            <a:pPr>
              <a:buFont typeface="Arial" pitchFamily="34" charset="0"/>
              <a:buChar char="•"/>
            </a:pPr>
            <a:r>
              <a:rPr lang="en-US" baseline="0" dirty="0" smtClean="0"/>
              <a:t>Safety (Identifying safe adults and having a safety plan)</a:t>
            </a:r>
          </a:p>
          <a:p>
            <a:pPr>
              <a:buFont typeface="Arial" pitchFamily="34" charset="0"/>
              <a:buChar char="•"/>
            </a:pPr>
            <a:r>
              <a:rPr lang="en-US" baseline="0" dirty="0" smtClean="0"/>
              <a:t>Communication Skills—expressing feelings</a:t>
            </a:r>
          </a:p>
          <a:p>
            <a:pPr>
              <a:buFont typeface="Arial" pitchFamily="34" charset="0"/>
              <a:buChar char="•"/>
            </a:pPr>
            <a:r>
              <a:rPr lang="en-US" baseline="0" dirty="0" smtClean="0"/>
              <a:t>Reframe experiences to build strengths and resilience</a:t>
            </a:r>
          </a:p>
          <a:p>
            <a:pPr>
              <a:buFont typeface="Arial" pitchFamily="34" charset="0"/>
              <a:buChar char="•"/>
            </a:pPr>
            <a:r>
              <a:rPr lang="en-US" baseline="0" dirty="0" smtClean="0"/>
              <a:t>Coping and self-care</a:t>
            </a:r>
          </a:p>
          <a:p>
            <a:pPr>
              <a:buFont typeface="Arial" pitchFamily="34" charset="0"/>
              <a:buChar char="•"/>
            </a:pPr>
            <a:r>
              <a:rPr lang="en-US" baseline="0" dirty="0" smtClean="0"/>
              <a:t>Relationship Skills—building healthy relationships and connect to supportive adults and peers</a:t>
            </a:r>
          </a:p>
          <a:p>
            <a:pPr>
              <a:buFont typeface="Arial" pitchFamily="34" charset="0"/>
              <a:buChar char="•"/>
            </a:pPr>
            <a:r>
              <a:rPr lang="en-US" baseline="0" dirty="0" smtClean="0"/>
              <a:t>Dealing with a previously absent parent or incarcerated parent</a:t>
            </a:r>
          </a:p>
          <a:p>
            <a:pPr>
              <a:buFont typeface="Arial" pitchFamily="34" charset="0"/>
              <a:buChar char="•"/>
            </a:pPr>
            <a:r>
              <a:rPr lang="en-US" baseline="0" dirty="0" smtClean="0"/>
              <a:t>How to learn skills through hobbies, groups, or other healthy activities</a:t>
            </a:r>
          </a:p>
          <a:p>
            <a:pPr>
              <a:buFont typeface="Arial" pitchFamily="34" charset="0"/>
              <a:buChar char="•"/>
            </a:pPr>
            <a:r>
              <a:rPr lang="en-US" baseline="0" dirty="0" smtClean="0"/>
              <a:t>Dealing with possible relapse</a:t>
            </a:r>
          </a:p>
        </p:txBody>
      </p:sp>
      <p:sp>
        <p:nvSpPr>
          <p:cNvPr id="4" name="Slide Number Placeholder 3"/>
          <p:cNvSpPr>
            <a:spLocks noGrp="1"/>
          </p:cNvSpPr>
          <p:nvPr>
            <p:ph type="sldNum" sz="quarter" idx="10"/>
          </p:nvPr>
        </p:nvSpPr>
        <p:spPr/>
        <p:txBody>
          <a:bodyPr/>
          <a:lstStyle/>
          <a:p>
            <a:fld id="{0929D390-0DF1-4521-9B73-8DC8BF19CD86}" type="slidenum">
              <a:rPr lang="en-US" smtClean="0"/>
              <a:pPr/>
              <a:t>6</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When a mother or father abuses substances, their ability to </a:t>
            </a:r>
            <a:r>
              <a:rPr lang="en-US" sz="1200" b="1" kern="1200" dirty="0" smtClean="0">
                <a:solidFill>
                  <a:schemeClr val="tx1"/>
                </a:solidFill>
                <a:latin typeface="+mn-lt"/>
                <a:ea typeface="+mn-ea"/>
                <a:cs typeface="+mn-cs"/>
              </a:rPr>
              <a:t>bond</a:t>
            </a:r>
            <a:r>
              <a:rPr lang="en-US" sz="1200" kern="1200" dirty="0" smtClean="0">
                <a:solidFill>
                  <a:schemeClr val="tx1"/>
                </a:solidFill>
                <a:latin typeface="+mn-lt"/>
                <a:ea typeface="+mn-ea"/>
                <a:cs typeface="+mn-cs"/>
              </a:rPr>
              <a:t> with their children may be weakened. In order for an appropriate attachment to form, parents must be aware of their child’s attempts to communicate. If their perception or response time is dulled by drugs, parents may have difficulty noticing babies’ cues. When parents repeatedly miss their babies' cues, babies eventually stop providing them. The result is disengaged parents with disengaged babies. </a:t>
            </a:r>
          </a:p>
          <a:p>
            <a:r>
              <a:rPr lang="en-US" sz="1200" kern="1200" dirty="0" smtClean="0">
                <a:solidFill>
                  <a:schemeClr val="tx1"/>
                </a:solidFill>
                <a:latin typeface="+mn-lt"/>
                <a:ea typeface="+mn-ea"/>
                <a:cs typeface="+mn-cs"/>
              </a:rPr>
              <a:t>Neglected children who are unable to form secure attachments with their primary caregivers may:</a:t>
            </a:r>
          </a:p>
          <a:p>
            <a:pPr lvl="0">
              <a:buFont typeface="Arial" pitchFamily="34" charset="0"/>
              <a:buChar char="•"/>
            </a:pPr>
            <a:r>
              <a:rPr lang="en-US" sz="1200" kern="1200" dirty="0" smtClean="0">
                <a:solidFill>
                  <a:schemeClr val="tx1"/>
                </a:solidFill>
                <a:latin typeface="+mn-lt"/>
                <a:ea typeface="+mn-ea"/>
                <a:cs typeface="+mn-cs"/>
              </a:rPr>
              <a:t>Become more mistrustful of others and may be less willing to learn from adults</a:t>
            </a:r>
          </a:p>
          <a:p>
            <a:pPr lvl="0">
              <a:buFont typeface="Arial" pitchFamily="34" charset="0"/>
              <a:buChar char="•"/>
            </a:pPr>
            <a:r>
              <a:rPr lang="en-US" sz="1200" kern="1200" dirty="0" smtClean="0">
                <a:solidFill>
                  <a:schemeClr val="tx1"/>
                </a:solidFill>
                <a:latin typeface="+mn-lt"/>
                <a:ea typeface="+mn-ea"/>
                <a:cs typeface="+mn-cs"/>
              </a:rPr>
              <a:t>Have difficulty understanding the emotions of others, regulating their own emotions, or forming and maintaining relationships with others</a:t>
            </a:r>
          </a:p>
          <a:p>
            <a:pPr lvl="0">
              <a:buFont typeface="Arial" pitchFamily="34" charset="0"/>
              <a:buChar char="•"/>
            </a:pPr>
            <a:r>
              <a:rPr lang="en-US" sz="1200" kern="1200" dirty="0" smtClean="0">
                <a:solidFill>
                  <a:schemeClr val="tx1"/>
                </a:solidFill>
                <a:latin typeface="+mn-lt"/>
                <a:ea typeface="+mn-ea"/>
                <a:cs typeface="+mn-cs"/>
              </a:rPr>
              <a:t>Have a limited ability to feel remorse or empathy, which may mean that they could hurt others without feeling their actions were wrong</a:t>
            </a:r>
          </a:p>
          <a:p>
            <a:pPr lvl="0">
              <a:buFont typeface="Arial" pitchFamily="34" charset="0"/>
              <a:buChar char="•"/>
            </a:pPr>
            <a:r>
              <a:rPr lang="en-US" sz="1200" kern="1200" dirty="0" smtClean="0">
                <a:solidFill>
                  <a:schemeClr val="tx1"/>
                </a:solidFill>
                <a:latin typeface="+mn-lt"/>
                <a:ea typeface="+mn-ea"/>
                <a:cs typeface="+mn-cs"/>
              </a:rPr>
              <a:t>Demonstrate a lack of confidence or social skills that could hinder them from being successful in school, work, and relationships</a:t>
            </a:r>
          </a:p>
          <a:p>
            <a:pPr>
              <a:buFont typeface="Arial" pitchFamily="34" charset="0"/>
              <a:buChar char="•"/>
            </a:pPr>
            <a:r>
              <a:rPr lang="en-US" sz="1200" kern="1200" dirty="0" smtClean="0">
                <a:solidFill>
                  <a:schemeClr val="tx1"/>
                </a:solidFill>
                <a:latin typeface="+mn-lt"/>
                <a:ea typeface="+mn-ea"/>
                <a:cs typeface="+mn-cs"/>
              </a:rPr>
              <a:t>Demonstrate impaired social cognition, which is awareness of oneself in relation to others as well as of others' emotions. Impaired social cognition can lead a person to view many social interactions as stressful.</a:t>
            </a:r>
            <a:endParaRPr lang="en-US" dirty="0"/>
          </a:p>
        </p:txBody>
      </p:sp>
      <p:sp>
        <p:nvSpPr>
          <p:cNvPr id="4" name="Slide Number Placeholder 3"/>
          <p:cNvSpPr>
            <a:spLocks noGrp="1"/>
          </p:cNvSpPr>
          <p:nvPr>
            <p:ph type="sldNum" sz="quarter" idx="10"/>
          </p:nvPr>
        </p:nvSpPr>
        <p:spPr/>
        <p:txBody>
          <a:bodyPr/>
          <a:lstStyle/>
          <a:p>
            <a:fld id="{0929D390-0DF1-4521-9B73-8DC8BF19CD86}" type="slidenum">
              <a:rPr lang="en-US" smtClean="0"/>
              <a:pPr/>
              <a:t>7</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Children who experience either prenatal or postnatal drug exposure are at risk for a range of emotional, academic, and developmental problems. For example, they are more likely to:</a:t>
            </a:r>
          </a:p>
          <a:p>
            <a:pPr lvl="0">
              <a:buFont typeface="Arial" pitchFamily="34" charset="0"/>
              <a:buChar char="•"/>
            </a:pPr>
            <a:r>
              <a:rPr lang="en-US" sz="1200" kern="1200" dirty="0" smtClean="0">
                <a:solidFill>
                  <a:schemeClr val="tx1"/>
                </a:solidFill>
                <a:latin typeface="+mn-lt"/>
                <a:ea typeface="+mn-ea"/>
                <a:cs typeface="+mn-cs"/>
              </a:rPr>
              <a:t>Experience symptoms of depression and anxiety</a:t>
            </a:r>
          </a:p>
          <a:p>
            <a:pPr lvl="0">
              <a:buFont typeface="Arial" pitchFamily="34" charset="0"/>
              <a:buChar char="•"/>
            </a:pPr>
            <a:r>
              <a:rPr lang="en-US" sz="1200" kern="1200" dirty="0" smtClean="0">
                <a:solidFill>
                  <a:schemeClr val="tx1"/>
                </a:solidFill>
                <a:latin typeface="+mn-lt"/>
                <a:ea typeface="+mn-ea"/>
                <a:cs typeface="+mn-cs"/>
              </a:rPr>
              <a:t>Suffer from psychiatric disorders</a:t>
            </a:r>
          </a:p>
          <a:p>
            <a:pPr lvl="0">
              <a:buFont typeface="Arial" pitchFamily="34" charset="0"/>
              <a:buChar char="•"/>
            </a:pPr>
            <a:r>
              <a:rPr lang="en-US" sz="1200" kern="1200" dirty="0" smtClean="0">
                <a:solidFill>
                  <a:schemeClr val="tx1"/>
                </a:solidFill>
                <a:latin typeface="+mn-lt"/>
                <a:ea typeface="+mn-ea"/>
                <a:cs typeface="+mn-cs"/>
              </a:rPr>
              <a:t>Exhibit behavior problems</a:t>
            </a:r>
          </a:p>
          <a:p>
            <a:pPr lvl="0">
              <a:buFont typeface="Arial" pitchFamily="34" charset="0"/>
              <a:buChar char="•"/>
            </a:pPr>
            <a:r>
              <a:rPr lang="en-US" sz="1200" kern="1200" dirty="0" smtClean="0">
                <a:solidFill>
                  <a:schemeClr val="tx1"/>
                </a:solidFill>
                <a:latin typeface="+mn-lt"/>
                <a:ea typeface="+mn-ea"/>
                <a:cs typeface="+mn-cs"/>
              </a:rPr>
              <a:t>Score lower on school achievement tests</a:t>
            </a:r>
          </a:p>
          <a:p>
            <a:pPr lvl="0">
              <a:buFont typeface="Arial" pitchFamily="34" charset="0"/>
              <a:buChar char="•"/>
            </a:pPr>
            <a:r>
              <a:rPr lang="en-US" sz="1200" kern="1200" dirty="0" smtClean="0">
                <a:solidFill>
                  <a:schemeClr val="tx1"/>
                </a:solidFill>
                <a:latin typeface="+mn-lt"/>
                <a:ea typeface="+mn-ea"/>
                <a:cs typeface="+mn-cs"/>
              </a:rPr>
              <a:t>Demonstrate other difficulties in school.</a:t>
            </a:r>
          </a:p>
          <a:p>
            <a:r>
              <a:rPr lang="en-US" sz="1200" b="1" kern="1200" dirty="0" smtClean="0">
                <a:solidFill>
                  <a:schemeClr val="tx1"/>
                </a:solidFill>
                <a:latin typeface="+mn-lt"/>
                <a:ea typeface="+mn-ea"/>
                <a:cs typeface="+mn-cs"/>
              </a:rPr>
              <a:t>*These children may behave in ways that are challenging for biological or foster parents to manage, which can lead to inconsistent caregiving and multiple alternative care placements.*</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929D390-0DF1-4521-9B73-8DC8BF19CD86}" type="slidenum">
              <a:rPr lang="en-US" smtClean="0"/>
              <a:pPr/>
              <a:t>8</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Adolescents whose parents have SUDs: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 They are more likely to develop SUDs themselves </a:t>
            </a:r>
          </a:p>
          <a:p>
            <a:r>
              <a:rPr lang="en-US" sz="1200" kern="1200" dirty="0" smtClean="0">
                <a:solidFill>
                  <a:schemeClr val="tx1"/>
                </a:solidFill>
                <a:latin typeface="+mn-lt"/>
                <a:ea typeface="+mn-ea"/>
                <a:cs typeface="+mn-cs"/>
              </a:rPr>
              <a:t>B. They mimic behaviors they see in their families, including ineffective coping behaviors such as using drugs and alcohol. </a:t>
            </a:r>
          </a:p>
          <a:p>
            <a:r>
              <a:rPr lang="en-US" sz="1200" kern="1200" dirty="0" smtClean="0">
                <a:solidFill>
                  <a:schemeClr val="tx1"/>
                </a:solidFill>
                <a:latin typeface="+mn-lt"/>
                <a:ea typeface="+mn-ea"/>
                <a:cs typeface="+mn-cs"/>
              </a:rPr>
              <a:t>C. More likely to have poor academic performance</a:t>
            </a:r>
          </a:p>
          <a:p>
            <a:r>
              <a:rPr lang="en-US" sz="1200" kern="1200" dirty="0" smtClean="0">
                <a:solidFill>
                  <a:schemeClr val="tx1"/>
                </a:solidFill>
                <a:latin typeface="+mn-lt"/>
                <a:ea typeface="+mn-ea"/>
                <a:cs typeface="+mn-cs"/>
              </a:rPr>
              <a:t>D. More likely to be involved in criminal activities</a:t>
            </a:r>
          </a:p>
          <a:p>
            <a:r>
              <a:rPr lang="en-US" sz="1200" kern="1200" dirty="0" smtClean="0">
                <a:solidFill>
                  <a:schemeClr val="tx1"/>
                </a:solidFill>
                <a:latin typeface="+mn-lt"/>
                <a:ea typeface="+mn-ea"/>
                <a:cs typeface="+mn-cs"/>
              </a:rPr>
              <a:t>E. Many of these children also witness or are victims of violence. </a:t>
            </a:r>
          </a:p>
          <a:p>
            <a:r>
              <a:rPr lang="en-US" sz="1200" kern="1200" dirty="0" smtClean="0">
                <a:solidFill>
                  <a:schemeClr val="tx1"/>
                </a:solidFill>
                <a:latin typeface="+mn-lt"/>
                <a:ea typeface="+mn-ea"/>
                <a:cs typeface="+mn-cs"/>
              </a:rPr>
              <a:t>*It is hypothesized that substance abuse is a coping mechanism for such traumatic events.</a:t>
            </a:r>
            <a:r>
              <a:rPr lang="en-US" sz="1200" u="sng" kern="1200" baseline="30000" dirty="0" smtClean="0">
                <a:solidFill>
                  <a:schemeClr val="tx1"/>
                </a:solidFill>
                <a:latin typeface="+mn-lt"/>
                <a:ea typeface="+mn-ea"/>
                <a:cs typeface="+mn-cs"/>
                <a:hlinkClick r:id="rId3"/>
              </a:rPr>
              <a:t>72</a:t>
            </a:r>
            <a:r>
              <a:rPr lang="en-US" sz="1200" kern="1200" dirty="0" smtClean="0">
                <a:solidFill>
                  <a:schemeClr val="tx1"/>
                </a:solidFill>
                <a:latin typeface="+mn-lt"/>
                <a:ea typeface="+mn-ea"/>
                <a:cs typeface="+mn-cs"/>
              </a:rPr>
              <a:t>*</a:t>
            </a:r>
          </a:p>
          <a:p>
            <a:r>
              <a:rPr lang="en-US" sz="1200" kern="1200" dirty="0" smtClean="0">
                <a:solidFill>
                  <a:schemeClr val="tx1"/>
                </a:solidFill>
                <a:latin typeface="+mn-lt"/>
                <a:ea typeface="+mn-ea"/>
                <a:cs typeface="+mn-cs"/>
              </a:rPr>
              <a:t>(</a:t>
            </a:r>
            <a:r>
              <a:rPr lang="en-US" sz="1200" u="sng" kern="1200" dirty="0" smtClean="0">
                <a:solidFill>
                  <a:schemeClr val="tx1"/>
                </a:solidFill>
                <a:latin typeface="+mn-lt"/>
                <a:ea typeface="+mn-ea"/>
                <a:cs typeface="+mn-cs"/>
                <a:hlinkClick r:id="rId4"/>
              </a:rPr>
              <a:t>https://www.childwelfare.gov/pubs/usermanuals/substanceuse/chapterthree.cfm</a:t>
            </a:r>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0929D390-0DF1-4521-9B73-8DC8BF19CD86}" type="slidenum">
              <a:rPr lang="en-US" smtClean="0"/>
              <a:pPr/>
              <a:t>9</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buFont typeface="Arial" pitchFamily="34" charset="0"/>
              <a:buChar char="•"/>
            </a:pPr>
            <a:r>
              <a:rPr lang="en-US" sz="1200" kern="1200" dirty="0" smtClean="0">
                <a:solidFill>
                  <a:schemeClr val="tx1"/>
                </a:solidFill>
                <a:latin typeface="+mn-lt"/>
                <a:ea typeface="+mn-ea"/>
                <a:cs typeface="+mn-cs"/>
              </a:rPr>
              <a:t>To be screened for developmental delays, medical conditions, mental health problems, substance abuse problems, and appropriate follow-up needs to be provided </a:t>
            </a:r>
          </a:p>
          <a:p>
            <a:pPr lvl="0">
              <a:buFont typeface="Arial" pitchFamily="34" charset="0"/>
              <a:buChar char="•"/>
            </a:pPr>
            <a:r>
              <a:rPr lang="en-US" sz="1200" kern="1200" dirty="0" smtClean="0">
                <a:solidFill>
                  <a:schemeClr val="tx1"/>
                </a:solidFill>
                <a:latin typeface="+mn-lt"/>
                <a:ea typeface="+mn-ea"/>
                <a:cs typeface="+mn-cs"/>
              </a:rPr>
              <a:t>Counseling or support groups </a:t>
            </a:r>
          </a:p>
          <a:p>
            <a:pPr lvl="0">
              <a:buFont typeface="Arial" pitchFamily="34" charset="0"/>
              <a:buChar char="•"/>
            </a:pPr>
            <a:r>
              <a:rPr lang="en-US" sz="1200" kern="1200" dirty="0" smtClean="0">
                <a:solidFill>
                  <a:schemeClr val="tx1"/>
                </a:solidFill>
                <a:latin typeface="+mn-lt"/>
                <a:ea typeface="+mn-ea"/>
                <a:cs typeface="+mn-cs"/>
              </a:rPr>
              <a:t>Consistent, ongoing support and caregivers who keep them safe and help them recover over the long period of time. </a:t>
            </a:r>
          </a:p>
          <a:p>
            <a:pPr lvl="0">
              <a:buFont typeface="Arial" pitchFamily="34" charset="0"/>
              <a:buChar char="•"/>
            </a:pPr>
            <a:r>
              <a:rPr lang="en-US" sz="1200" kern="1200" dirty="0" smtClean="0">
                <a:solidFill>
                  <a:schemeClr val="tx1"/>
                </a:solidFill>
                <a:latin typeface="+mn-lt"/>
                <a:ea typeface="+mn-ea"/>
                <a:cs typeface="+mn-cs"/>
              </a:rPr>
              <a:t>The opportunity to identify and express feelings with a safe and trusted adult </a:t>
            </a:r>
          </a:p>
          <a:p>
            <a:pPr>
              <a:buFont typeface="Arial" pitchFamily="34" charset="0"/>
              <a:buChar char="•"/>
            </a:pPr>
            <a:r>
              <a:rPr lang="en-US" sz="1200" kern="1200" dirty="0" smtClean="0">
                <a:solidFill>
                  <a:schemeClr val="tx1"/>
                </a:solidFill>
                <a:latin typeface="+mn-lt"/>
                <a:ea typeface="+mn-ea"/>
                <a:cs typeface="+mn-cs"/>
              </a:rPr>
              <a:t>Information about substance abuse and the disease of addiction so that they know they are not to blame </a:t>
            </a:r>
            <a:endParaRPr lang="en-US" dirty="0"/>
          </a:p>
        </p:txBody>
      </p:sp>
      <p:sp>
        <p:nvSpPr>
          <p:cNvPr id="4" name="Slide Number Placeholder 3"/>
          <p:cNvSpPr>
            <a:spLocks noGrp="1"/>
          </p:cNvSpPr>
          <p:nvPr>
            <p:ph type="sldNum" sz="quarter" idx="10"/>
          </p:nvPr>
        </p:nvSpPr>
        <p:spPr/>
        <p:txBody>
          <a:bodyPr/>
          <a:lstStyle/>
          <a:p>
            <a:fld id="{0929D390-0DF1-4521-9B73-8DC8BF19CD86}" type="slidenum">
              <a:rPr lang="en-US" smtClean="0"/>
              <a:pPr/>
              <a:t>10</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Nurturing Family Settings = </a:t>
            </a:r>
            <a:r>
              <a:rPr lang="en-US" sz="1200" kern="1200" dirty="0" smtClean="0">
                <a:solidFill>
                  <a:schemeClr val="tx1"/>
                </a:solidFill>
                <a:latin typeface="+mn-lt"/>
                <a:ea typeface="+mn-ea"/>
                <a:cs typeface="+mn-cs"/>
              </a:rPr>
              <a:t>Positive social and emotional child development</a:t>
            </a:r>
          </a:p>
          <a:p>
            <a:r>
              <a:rPr lang="en-US" sz="1200" kern="1200" dirty="0" smtClean="0">
                <a:solidFill>
                  <a:schemeClr val="tx1"/>
                </a:solidFill>
                <a:latin typeface="+mn-lt"/>
                <a:ea typeface="+mn-ea"/>
                <a:cs typeface="+mn-cs"/>
              </a:rPr>
              <a:t>A. Caregivers are predictable</a:t>
            </a:r>
          </a:p>
          <a:p>
            <a:r>
              <a:rPr lang="en-US" sz="1200" kern="1200" dirty="0" smtClean="0">
                <a:solidFill>
                  <a:schemeClr val="tx1"/>
                </a:solidFill>
                <a:latin typeface="+mn-lt"/>
                <a:ea typeface="+mn-ea"/>
                <a:cs typeface="+mn-cs"/>
              </a:rPr>
              <a:t>B. Daily routines are respected</a:t>
            </a:r>
          </a:p>
          <a:p>
            <a:r>
              <a:rPr lang="en-US" sz="1200" kern="1200" dirty="0" smtClean="0">
                <a:solidFill>
                  <a:schemeClr val="tx1"/>
                </a:solidFill>
                <a:latin typeface="+mn-lt"/>
                <a:ea typeface="+mn-ea"/>
                <a:cs typeface="+mn-cs"/>
              </a:rPr>
              <a:t>C. Everyone recognizes clear boundaries for acceptable behaviors.</a:t>
            </a:r>
            <a:r>
              <a:rPr lang="en-US" sz="1200" u="sng" kern="1200" baseline="30000" dirty="0" smtClean="0">
                <a:solidFill>
                  <a:schemeClr val="tx1"/>
                </a:solidFill>
                <a:latin typeface="+mn-lt"/>
                <a:ea typeface="+mn-ea"/>
                <a:cs typeface="+mn-cs"/>
                <a:hlinkClick r:id="rId3"/>
              </a:rPr>
              <a:t>70</a:t>
            </a:r>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Such circumstances often are missing in the homes of parents with SUDs. As a result, extra supports and interventions are needed to help children draw upon their strengths and maximize their natural potential despite their home environments. Protective factors, such as the involvement of other supportive adults (e.g., extended family members, mentors, clergy, teachers, neighbors), may help mitigate the impact of parental substance use disorders (SUDs). </a:t>
            </a:r>
          </a:p>
          <a:p>
            <a:endParaRPr lang="en-US" dirty="0"/>
          </a:p>
        </p:txBody>
      </p:sp>
      <p:sp>
        <p:nvSpPr>
          <p:cNvPr id="4" name="Slide Number Placeholder 3"/>
          <p:cNvSpPr>
            <a:spLocks noGrp="1"/>
          </p:cNvSpPr>
          <p:nvPr>
            <p:ph type="sldNum" sz="quarter" idx="10"/>
          </p:nvPr>
        </p:nvSpPr>
        <p:spPr/>
        <p:txBody>
          <a:bodyPr/>
          <a:lstStyle/>
          <a:p>
            <a:fld id="{0929D390-0DF1-4521-9B73-8DC8BF19CD86}" type="slidenum">
              <a:rPr lang="en-US" smtClean="0"/>
              <a:pPr/>
              <a:t>11</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buFont typeface="Arial" pitchFamily="34" charset="0"/>
              <a:buChar char="•"/>
            </a:pPr>
            <a:r>
              <a:rPr lang="en-US" sz="1200" kern="1200" dirty="0" smtClean="0">
                <a:solidFill>
                  <a:schemeClr val="tx1"/>
                </a:solidFill>
                <a:latin typeface="+mn-lt"/>
                <a:ea typeface="+mn-ea"/>
                <a:cs typeface="+mn-cs"/>
              </a:rPr>
              <a:t>It may take quite a while to gain the trust of children from troubled families</a:t>
            </a:r>
          </a:p>
          <a:p>
            <a:pPr lvl="0">
              <a:buFont typeface="Arial" pitchFamily="34" charset="0"/>
              <a:buChar char="•"/>
            </a:pPr>
            <a:r>
              <a:rPr lang="en-US" sz="1200" kern="1200" dirty="0" smtClean="0">
                <a:solidFill>
                  <a:schemeClr val="tx1"/>
                </a:solidFill>
                <a:latin typeface="+mn-lt"/>
                <a:ea typeface="+mn-ea"/>
                <a:cs typeface="+mn-cs"/>
              </a:rPr>
              <a:t>Opening up can be extremely difficult</a:t>
            </a:r>
          </a:p>
          <a:p>
            <a:pPr lvl="0">
              <a:buFont typeface="Arial" pitchFamily="34" charset="0"/>
              <a:buChar char="•"/>
            </a:pPr>
            <a:r>
              <a:rPr lang="en-US" sz="1200" kern="1200" dirty="0" smtClean="0">
                <a:solidFill>
                  <a:schemeClr val="tx1"/>
                </a:solidFill>
                <a:latin typeface="+mn-lt"/>
                <a:ea typeface="+mn-ea"/>
                <a:cs typeface="+mn-cs"/>
              </a:rPr>
              <a:t>Create a safe atmosphere for talking freely about what they are feeling and experiencing</a:t>
            </a:r>
          </a:p>
          <a:p>
            <a:pPr lvl="0">
              <a:buFont typeface="Arial" pitchFamily="34" charset="0"/>
              <a:buChar char="•"/>
            </a:pPr>
            <a:r>
              <a:rPr lang="en-US" sz="1200" kern="1200" dirty="0" smtClean="0">
                <a:solidFill>
                  <a:schemeClr val="tx1"/>
                </a:solidFill>
                <a:latin typeface="+mn-lt"/>
                <a:ea typeface="+mn-ea"/>
                <a:cs typeface="+mn-cs"/>
              </a:rPr>
              <a:t>Children from addicted families have learned to survive by suppressing their emotions. They are told that their perceptions are wrong and that their feelings are not acceptable. So, we need to let them know that it's OK to have feelings and that they won't be rejected for having them.</a:t>
            </a:r>
          </a:p>
          <a:p>
            <a:endParaRPr lang="en-US" dirty="0"/>
          </a:p>
        </p:txBody>
      </p:sp>
      <p:sp>
        <p:nvSpPr>
          <p:cNvPr id="4" name="Slide Number Placeholder 3"/>
          <p:cNvSpPr>
            <a:spLocks noGrp="1"/>
          </p:cNvSpPr>
          <p:nvPr>
            <p:ph type="sldNum" sz="quarter" idx="10"/>
          </p:nvPr>
        </p:nvSpPr>
        <p:spPr/>
        <p:txBody>
          <a:bodyPr/>
          <a:lstStyle/>
          <a:p>
            <a:fld id="{0929D390-0DF1-4521-9B73-8DC8BF19CD86}" type="slidenum">
              <a:rPr lang="en-US" smtClean="0"/>
              <a:pPr/>
              <a:t>13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C1E976FB-58FA-4D65-A82F-B123550DDF0C}" type="datetimeFigureOut">
              <a:rPr lang="en-US" smtClean="0"/>
              <a:pPr/>
              <a:t>7/2/2014</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FEA0DD0D-7271-48DB-9CCD-C20A170A013A}" type="slidenum">
              <a:rPr lang="en-US" smtClean="0"/>
              <a:pPr/>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1E976FB-58FA-4D65-A82F-B123550DDF0C}" type="datetimeFigureOut">
              <a:rPr lang="en-US" smtClean="0"/>
              <a:pPr/>
              <a:t>7/2/2014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A0DD0D-7271-48DB-9CCD-C20A170A013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1E976FB-58FA-4D65-A82F-B123550DDF0C}" type="datetimeFigureOut">
              <a:rPr lang="en-US" smtClean="0"/>
              <a:pPr/>
              <a:t>7/2/2014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A0DD0D-7271-48DB-9CCD-C20A170A013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1E976FB-58FA-4D65-A82F-B123550DDF0C}" type="datetimeFigureOut">
              <a:rPr lang="en-US" smtClean="0"/>
              <a:pPr/>
              <a:t>7/2/2014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A0DD0D-7271-48DB-9CCD-C20A170A013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1E976FB-58FA-4D65-A82F-B123550DDF0C}" type="datetimeFigureOut">
              <a:rPr lang="en-US" smtClean="0"/>
              <a:pPr/>
              <a:t>7/2/2014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FEA0DD0D-7271-48DB-9CCD-C20A170A013A}"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1E976FB-58FA-4D65-A82F-B123550DDF0C}" type="datetimeFigureOut">
              <a:rPr lang="en-US" smtClean="0"/>
              <a:pPr/>
              <a:t>7/2/2014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A0DD0D-7271-48DB-9CCD-C20A170A013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1E976FB-58FA-4D65-A82F-B123550DDF0C}" type="datetimeFigureOut">
              <a:rPr lang="en-US" smtClean="0"/>
              <a:pPr/>
              <a:t>7/2/2014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EA0DD0D-7271-48DB-9CCD-C20A170A013A}"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1E976FB-58FA-4D65-A82F-B123550DDF0C}" type="datetimeFigureOut">
              <a:rPr lang="en-US" smtClean="0"/>
              <a:pPr/>
              <a:t>7/2/2014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EA0DD0D-7271-48DB-9CCD-C20A170A013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E976FB-58FA-4D65-A82F-B123550DDF0C}" type="datetimeFigureOut">
              <a:rPr lang="en-US" smtClean="0"/>
              <a:pPr/>
              <a:t>7/2/2014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EA0DD0D-7271-48DB-9CCD-C20A170A013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1E976FB-58FA-4D65-A82F-B123550DDF0C}" type="datetimeFigureOut">
              <a:rPr lang="en-US" smtClean="0"/>
              <a:pPr/>
              <a:t>7/2/2014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A0DD0D-7271-48DB-9CCD-C20A170A013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1E976FB-58FA-4D65-A82F-B123550DDF0C}" type="datetimeFigureOut">
              <a:rPr lang="en-US" smtClean="0"/>
              <a:pPr/>
              <a:t>7/2/2014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A0DD0D-7271-48DB-9CCD-C20A170A013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C1E976FB-58FA-4D65-A82F-B123550DDF0C}" type="datetimeFigureOut">
              <a:rPr lang="en-US" smtClean="0"/>
              <a:pPr/>
              <a:t>7/2/2014</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FEA0DD0D-7271-48DB-9CCD-C20A170A013A}"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hopenetworks.org/addiction/Children%20of%20Addicts.ht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Helping children of addicted parents</a:t>
            </a:r>
            <a:endParaRPr lang="en-US" dirty="0"/>
          </a:p>
        </p:txBody>
      </p:sp>
      <p:sp>
        <p:nvSpPr>
          <p:cNvPr id="3" name="Subtitle 2"/>
          <p:cNvSpPr>
            <a:spLocks noGrp="1"/>
          </p:cNvSpPr>
          <p:nvPr>
            <p:ph type="subTitle" idx="1"/>
          </p:nvPr>
        </p:nvSpPr>
        <p:spPr/>
        <p:txBody>
          <a:bodyPr/>
          <a:lstStyle/>
          <a:p>
            <a:endParaRPr lang="en-US" dirty="0" smtClean="0"/>
          </a:p>
          <a:p>
            <a:r>
              <a:rPr lang="en-US" dirty="0" smtClean="0"/>
              <a:t>Foster Parent Training</a:t>
            </a:r>
          </a:p>
          <a:p>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Children’s Needs</a:t>
            </a:r>
            <a:endParaRPr lang="en-US" dirty="0"/>
          </a:p>
        </p:txBody>
      </p:sp>
      <p:sp>
        <p:nvSpPr>
          <p:cNvPr id="3" name="Content Placeholder 2"/>
          <p:cNvSpPr>
            <a:spLocks noGrp="1"/>
          </p:cNvSpPr>
          <p:nvPr>
            <p:ph idx="1"/>
          </p:nvPr>
        </p:nvSpPr>
        <p:spPr/>
        <p:txBody>
          <a:bodyPr>
            <a:normAutofit fontScale="92500" lnSpcReduction="10000"/>
          </a:bodyPr>
          <a:lstStyle/>
          <a:p>
            <a:pPr lvl="0">
              <a:buFont typeface="Arial" pitchFamily="34" charset="0"/>
              <a:buChar char="•"/>
            </a:pPr>
            <a:r>
              <a:rPr lang="en-US" dirty="0" smtClean="0"/>
              <a:t>To be screened for developmental delays, medical conditions, mental health problems, and substance abuse problems</a:t>
            </a:r>
          </a:p>
          <a:p>
            <a:pPr lvl="0">
              <a:buFont typeface="Arial" pitchFamily="34" charset="0"/>
              <a:buChar char="•"/>
            </a:pPr>
            <a:r>
              <a:rPr lang="en-US" dirty="0" smtClean="0"/>
              <a:t>Counseling or support groups </a:t>
            </a:r>
          </a:p>
          <a:p>
            <a:pPr lvl="0">
              <a:buFont typeface="Arial" pitchFamily="34" charset="0"/>
              <a:buChar char="•"/>
            </a:pPr>
            <a:r>
              <a:rPr lang="en-US" dirty="0" smtClean="0"/>
              <a:t>Consistent, ongoing support and caregivers who keep them safe</a:t>
            </a:r>
          </a:p>
          <a:p>
            <a:pPr lvl="0">
              <a:buFont typeface="Arial" pitchFamily="34" charset="0"/>
              <a:buChar char="•"/>
            </a:pPr>
            <a:r>
              <a:rPr lang="en-US" dirty="0" smtClean="0"/>
              <a:t>The opportunity to identify and express feelings with a safe and trusted adult </a:t>
            </a:r>
          </a:p>
          <a:p>
            <a:pPr>
              <a:buFont typeface="Arial" pitchFamily="34" charset="0"/>
              <a:buChar char="•"/>
            </a:pPr>
            <a:r>
              <a:rPr lang="en-US" dirty="0" smtClean="0"/>
              <a:t>Information about substance abuse and the disease of addiction so that they know they are not to blame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Nurturing Family Settings</a:t>
            </a:r>
            <a:endParaRPr lang="en-US" dirty="0"/>
          </a:p>
        </p:txBody>
      </p:sp>
      <p:sp>
        <p:nvSpPr>
          <p:cNvPr id="3" name="Content Placeholder 2"/>
          <p:cNvSpPr>
            <a:spLocks noGrp="1"/>
          </p:cNvSpPr>
          <p:nvPr>
            <p:ph idx="1"/>
          </p:nvPr>
        </p:nvSpPr>
        <p:spPr>
          <a:xfrm>
            <a:off x="457200" y="1752600"/>
            <a:ext cx="8229600" cy="4556760"/>
          </a:xfrm>
        </p:spPr>
        <p:txBody>
          <a:bodyPr>
            <a:normAutofit/>
          </a:bodyPr>
          <a:lstStyle/>
          <a:p>
            <a:pPr marL="651510" indent="-514350">
              <a:buAutoNum type="alphaUcParenR"/>
            </a:pPr>
            <a:r>
              <a:rPr lang="en-US" sz="3600" dirty="0" smtClean="0"/>
              <a:t>Caregivers are predictable</a:t>
            </a:r>
          </a:p>
          <a:p>
            <a:pPr marL="651510" indent="-514350">
              <a:buAutoNum type="alphaUcParenR"/>
            </a:pPr>
            <a:endParaRPr lang="en-US" sz="3600" dirty="0" smtClean="0"/>
          </a:p>
          <a:p>
            <a:pPr marL="651510" indent="-514350">
              <a:buAutoNum type="alphaUcParenR"/>
            </a:pPr>
            <a:r>
              <a:rPr lang="en-US" sz="3600" dirty="0" smtClean="0"/>
              <a:t>Daily routines are respected</a:t>
            </a:r>
          </a:p>
          <a:p>
            <a:pPr marL="651510" indent="-514350">
              <a:buAutoNum type="alphaUcParenR"/>
            </a:pPr>
            <a:endParaRPr lang="en-US" sz="3600" dirty="0" smtClean="0"/>
          </a:p>
          <a:p>
            <a:pPr marL="651510" indent="-514350">
              <a:buAutoNum type="alphaUcParenR"/>
            </a:pPr>
            <a:r>
              <a:rPr lang="en-US" sz="3600" dirty="0" smtClean="0"/>
              <a:t>Clear boundaries for acceptable behaviors are recognized by everyone.</a:t>
            </a:r>
            <a:endParaRPr lang="en-US" sz="36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you can help</a:t>
            </a:r>
            <a:endParaRPr lang="en-US" dirty="0"/>
          </a:p>
        </p:txBody>
      </p:sp>
      <p:sp>
        <p:nvSpPr>
          <p:cNvPr id="5" name="Content Placeholder 4"/>
          <p:cNvSpPr>
            <a:spLocks noGrp="1"/>
          </p:cNvSpPr>
          <p:nvPr>
            <p:ph idx="1"/>
          </p:nvPr>
        </p:nvSpPr>
        <p:spPr>
          <a:xfrm>
            <a:off x="457200" y="1524000"/>
            <a:ext cx="8229600" cy="4785360"/>
          </a:xfrm>
        </p:spPr>
        <p:txBody>
          <a:bodyPr/>
          <a:lstStyle/>
          <a:p>
            <a:pPr>
              <a:buFont typeface="Arial" pitchFamily="34" charset="0"/>
              <a:buChar char="•"/>
            </a:pPr>
            <a:r>
              <a:rPr lang="en-US" dirty="0" smtClean="0"/>
              <a:t>Learn more about drugs and alcohol and its impact on children</a:t>
            </a:r>
          </a:p>
          <a:p>
            <a:pPr>
              <a:buFont typeface="Arial" pitchFamily="34" charset="0"/>
              <a:buChar char="•"/>
            </a:pPr>
            <a:r>
              <a:rPr lang="en-US" dirty="0" smtClean="0"/>
              <a:t>Help them learn to take care of themselves and that it is OK to think about their own safety when faced with dangerous situations</a:t>
            </a:r>
          </a:p>
          <a:p>
            <a:pPr>
              <a:buFont typeface="Arial" pitchFamily="34" charset="0"/>
              <a:buChar char="•"/>
            </a:pPr>
            <a:r>
              <a:rPr lang="en-US" dirty="0" smtClean="0"/>
              <a:t>Help them to learn to have fun</a:t>
            </a:r>
          </a:p>
          <a:p>
            <a:pPr lvl="0">
              <a:buFont typeface="Arial" pitchFamily="34" charset="0"/>
              <a:buChar char="•"/>
            </a:pPr>
            <a:r>
              <a:rPr lang="en-US" dirty="0" smtClean="0"/>
              <a:t>Talk about honesty and its rewards</a:t>
            </a:r>
          </a:p>
          <a:p>
            <a:pPr lvl="0">
              <a:buFont typeface="Arial" pitchFamily="34" charset="0"/>
              <a:buChar char="•"/>
            </a:pPr>
            <a:r>
              <a:rPr lang="en-US" dirty="0" smtClean="0"/>
              <a:t>Bring them to structured support groups where they can share their experiences with others</a:t>
            </a:r>
          </a:p>
          <a:p>
            <a:pPr>
              <a:buNone/>
            </a:pPr>
            <a:endParaRPr lang="en-US" dirty="0" smtClean="0"/>
          </a:p>
        </p:txBody>
      </p:sp>
      <p:pic>
        <p:nvPicPr>
          <p:cNvPr id="2051" name="Picture 3" descr="C:\Users\gottlieb\AppData\Local\Microsoft\Windows\Temporary Internet Files\Content.IE5\64NDO1IE\MC900370018[1].wmf"/>
          <p:cNvPicPr>
            <a:picLocks noChangeAspect="1" noChangeArrowheads="1"/>
          </p:cNvPicPr>
          <p:nvPr/>
        </p:nvPicPr>
        <p:blipFill>
          <a:blip r:embed="rId2" cstate="print"/>
          <a:srcRect/>
          <a:stretch>
            <a:fillRect/>
          </a:stretch>
        </p:blipFill>
        <p:spPr bwMode="auto">
          <a:xfrm>
            <a:off x="6934200" y="3505200"/>
            <a:ext cx="1842516" cy="1535278"/>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Things to remember</a:t>
            </a:r>
            <a:endParaRPr lang="en-US" dirty="0"/>
          </a:p>
        </p:txBody>
      </p:sp>
      <p:sp>
        <p:nvSpPr>
          <p:cNvPr id="3" name="Content Placeholder 2"/>
          <p:cNvSpPr>
            <a:spLocks noGrp="1"/>
          </p:cNvSpPr>
          <p:nvPr>
            <p:ph idx="1"/>
          </p:nvPr>
        </p:nvSpPr>
        <p:spPr/>
        <p:txBody>
          <a:bodyPr>
            <a:normAutofit/>
          </a:bodyPr>
          <a:lstStyle/>
          <a:p>
            <a:pPr lvl="0">
              <a:buFont typeface="Arial" pitchFamily="34" charset="0"/>
              <a:buChar char="•"/>
            </a:pPr>
            <a:r>
              <a:rPr lang="en-US" dirty="0" smtClean="0"/>
              <a:t>It may take quite a while to gain the child’s trust</a:t>
            </a:r>
          </a:p>
          <a:p>
            <a:pPr lvl="0">
              <a:buFont typeface="Arial" pitchFamily="34" charset="0"/>
              <a:buChar char="•"/>
            </a:pPr>
            <a:r>
              <a:rPr lang="en-US" dirty="0" smtClean="0"/>
              <a:t>Opening up is difficult</a:t>
            </a:r>
          </a:p>
          <a:p>
            <a:pPr lvl="0">
              <a:buFont typeface="Arial" pitchFamily="34" charset="0"/>
              <a:buChar char="•"/>
            </a:pPr>
            <a:r>
              <a:rPr lang="en-US" dirty="0" smtClean="0"/>
              <a:t>Create a safe atmosphere for talking freely</a:t>
            </a:r>
          </a:p>
          <a:p>
            <a:pPr lvl="0">
              <a:buFont typeface="Arial" pitchFamily="34" charset="0"/>
              <a:buChar char="•"/>
            </a:pPr>
            <a:r>
              <a:rPr lang="en-US" dirty="0" smtClean="0"/>
              <a:t>Children from addicted families have learned to survive by suppressing their emotions. Let them know that it's OK to have feelings and that they won't be rejected for having them.</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Talking points for foster parents</a:t>
            </a:r>
            <a:endParaRPr lang="en-US" dirty="0"/>
          </a:p>
        </p:txBody>
      </p:sp>
      <p:sp>
        <p:nvSpPr>
          <p:cNvPr id="3" name="Content Placeholder 2"/>
          <p:cNvSpPr>
            <a:spLocks noGrp="1"/>
          </p:cNvSpPr>
          <p:nvPr>
            <p:ph idx="1"/>
          </p:nvPr>
        </p:nvSpPr>
        <p:spPr/>
        <p:txBody>
          <a:bodyPr>
            <a:normAutofit fontScale="70000" lnSpcReduction="20000"/>
          </a:bodyPr>
          <a:lstStyle/>
          <a:p>
            <a:pPr>
              <a:buFont typeface="Arial" pitchFamily="34" charset="0"/>
              <a:buChar char="•"/>
            </a:pPr>
            <a:r>
              <a:rPr lang="en-US" dirty="0" smtClean="0"/>
              <a:t>“Addiction is a disease. Your parent is not a bad person. She has a disease. The alcohol or other drugs cause your parent to lose control. When they drink or use drugs, parents can behave in ways that do not keep you safe or cared for.” </a:t>
            </a:r>
          </a:p>
          <a:p>
            <a:pPr>
              <a:buFont typeface="Arial" pitchFamily="34" charset="0"/>
              <a:buChar char="•"/>
            </a:pPr>
            <a:endParaRPr lang="en-US" dirty="0" smtClean="0"/>
          </a:p>
          <a:p>
            <a:pPr>
              <a:buFont typeface="Arial" pitchFamily="34" charset="0"/>
              <a:buChar char="•"/>
            </a:pPr>
            <a:r>
              <a:rPr lang="en-US" dirty="0" smtClean="0"/>
              <a:t>“You are not the reason your parent drinks or uses drugs. You did not cause this disease. You cannot stop your parent’s drinking or drug use.” </a:t>
            </a:r>
          </a:p>
          <a:p>
            <a:pPr>
              <a:buFont typeface="Arial" pitchFamily="34" charset="0"/>
              <a:buChar char="•"/>
            </a:pPr>
            <a:endParaRPr lang="en-US" dirty="0" smtClean="0"/>
          </a:p>
          <a:p>
            <a:pPr>
              <a:buFont typeface="Arial" pitchFamily="34" charset="0"/>
              <a:buChar char="•"/>
            </a:pPr>
            <a:r>
              <a:rPr lang="en-US" dirty="0" smtClean="0"/>
              <a:t>“There  are lots of children like you. In fact, there are millions of children whose parents are addicted to drugs or alcohol. Some are in your school. You’re not alone.” </a:t>
            </a:r>
          </a:p>
          <a:p>
            <a:pPr>
              <a:buFont typeface="Arial" pitchFamily="34" charset="0"/>
              <a:buChar char="•"/>
            </a:pPr>
            <a:endParaRPr lang="en-US" dirty="0" smtClean="0"/>
          </a:p>
          <a:p>
            <a:pPr>
              <a:buFont typeface="Arial" pitchFamily="34" charset="0"/>
              <a:buChar char="•"/>
            </a:pPr>
            <a:r>
              <a:rPr lang="en-US" dirty="0" smtClean="0"/>
              <a:t>“Let’s think of people whom you might talk with about your concerns. You don’t have to feel scared or ashamed or embarrassed. You can talk to your teacher, a close friend, or to an adult in your family that you trust.”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Activities</a:t>
            </a:r>
            <a:endParaRPr lang="en-US" dirty="0"/>
          </a:p>
        </p:txBody>
      </p:sp>
      <p:sp>
        <p:nvSpPr>
          <p:cNvPr id="3" name="Content Placeholder 2"/>
          <p:cNvSpPr>
            <a:spLocks noGrp="1"/>
          </p:cNvSpPr>
          <p:nvPr>
            <p:ph idx="1"/>
          </p:nvPr>
        </p:nvSpPr>
        <p:spPr/>
        <p:txBody>
          <a:bodyPr/>
          <a:lstStyle/>
          <a:p>
            <a:pPr>
              <a:buFont typeface="Arial" pitchFamily="34" charset="0"/>
              <a:buChar char="•"/>
            </a:pPr>
            <a:r>
              <a:rPr lang="en-US" dirty="0" smtClean="0"/>
              <a:t>Letters to Addiction</a:t>
            </a:r>
          </a:p>
          <a:p>
            <a:pPr>
              <a:buFont typeface="Arial" pitchFamily="34" charset="0"/>
              <a:buChar char="•"/>
            </a:pPr>
            <a:r>
              <a:rPr lang="en-US" dirty="0" smtClean="0"/>
              <a:t>Letters to Recovery</a:t>
            </a:r>
          </a:p>
          <a:p>
            <a:pPr>
              <a:buFont typeface="Arial" pitchFamily="34" charset="0"/>
              <a:buChar char="•"/>
            </a:pPr>
            <a:r>
              <a:rPr lang="en-US" dirty="0" smtClean="0"/>
              <a:t>Serenity Worksheet</a:t>
            </a:r>
          </a:p>
          <a:p>
            <a:pPr>
              <a:buFont typeface="Arial" pitchFamily="34" charset="0"/>
              <a:buChar char="•"/>
            </a:pPr>
            <a:r>
              <a:rPr lang="en-US" dirty="0" smtClean="0"/>
              <a:t>My Rules for Safe Communication</a:t>
            </a:r>
          </a:p>
          <a:p>
            <a:pPr>
              <a:buFont typeface="Arial" pitchFamily="34" charset="0"/>
              <a:buChar char="•"/>
            </a:pPr>
            <a:r>
              <a:rPr lang="en-US" dirty="0" smtClean="0"/>
              <a:t>Safe People</a:t>
            </a:r>
          </a:p>
          <a:p>
            <a:pPr>
              <a:buFont typeface="Arial" pitchFamily="34" charset="0"/>
              <a:buChar char="•"/>
            </a:pPr>
            <a:r>
              <a:rPr lang="en-US" dirty="0" smtClean="0"/>
              <a:t>Fill In Your Feelings</a:t>
            </a:r>
          </a:p>
          <a:p>
            <a:pPr>
              <a:buFont typeface="Arial" pitchFamily="34" charset="0"/>
              <a:buChar char="•"/>
            </a:pPr>
            <a:r>
              <a:rPr lang="en-US" dirty="0" smtClean="0"/>
              <a:t>Family Self-Care Map</a:t>
            </a:r>
          </a:p>
          <a:p>
            <a:pPr>
              <a:buFont typeface="Arial" pitchFamily="34" charset="0"/>
              <a:buChar char="•"/>
            </a:pPr>
            <a:r>
              <a:rPr lang="en-US" dirty="0" smtClean="0"/>
              <a:t>Drinking and Drug Problems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Activities (cont.)</a:t>
            </a:r>
            <a:endParaRPr lang="en-US" dirty="0"/>
          </a:p>
        </p:txBody>
      </p:sp>
      <p:sp>
        <p:nvSpPr>
          <p:cNvPr id="3" name="Content Placeholder 2"/>
          <p:cNvSpPr>
            <a:spLocks noGrp="1"/>
          </p:cNvSpPr>
          <p:nvPr>
            <p:ph idx="1"/>
          </p:nvPr>
        </p:nvSpPr>
        <p:spPr/>
        <p:txBody>
          <a:bodyPr/>
          <a:lstStyle/>
          <a:p>
            <a:pPr>
              <a:buFont typeface="Arial" pitchFamily="34" charset="0"/>
              <a:buChar char="•"/>
            </a:pPr>
            <a:r>
              <a:rPr lang="en-US" dirty="0" smtClean="0"/>
              <a:t>Basic Steps in Problem Solving and Decision Making</a:t>
            </a:r>
          </a:p>
          <a:p>
            <a:pPr>
              <a:buFont typeface="Arial" pitchFamily="34" charset="0"/>
              <a:buChar char="•"/>
            </a:pPr>
            <a:r>
              <a:rPr lang="en-US" dirty="0" smtClean="0"/>
              <a:t>True/False Quiz on Alcohol and Drug Addiction</a:t>
            </a:r>
          </a:p>
          <a:p>
            <a:pPr>
              <a:buFont typeface="Arial" pitchFamily="34" charset="0"/>
              <a:buChar char="•"/>
            </a:pPr>
            <a:r>
              <a:rPr lang="en-US" dirty="0" smtClean="0"/>
              <a:t>Many People Can Help Me</a:t>
            </a:r>
          </a:p>
          <a:p>
            <a:pPr>
              <a:buFont typeface="Arial" pitchFamily="34" charset="0"/>
              <a:buChar char="•"/>
            </a:pPr>
            <a:r>
              <a:rPr lang="en-US" dirty="0" smtClean="0"/>
              <a:t>Comfortable and Uncomfortable Feelings</a:t>
            </a:r>
          </a:p>
          <a:p>
            <a:pPr>
              <a:buFont typeface="Arial" pitchFamily="34" charset="0"/>
              <a:buChar char="•"/>
            </a:pPr>
            <a:r>
              <a:rPr lang="en-US" dirty="0" smtClean="0"/>
              <a:t>Dealing with Anger</a:t>
            </a:r>
          </a:p>
          <a:p>
            <a:pPr>
              <a:buFont typeface="Arial" pitchFamily="34" charset="0"/>
              <a:buChar char="•"/>
            </a:pPr>
            <a:r>
              <a:rPr lang="en-US" dirty="0" smtClean="0"/>
              <a:t>Anger Intensity</a:t>
            </a:r>
          </a:p>
          <a:p>
            <a:pPr>
              <a:buFont typeface="Arial" pitchFamily="34" charset="0"/>
              <a:buChar char="•"/>
            </a:pPr>
            <a:r>
              <a:rPr lang="en-US" dirty="0" smtClean="0"/>
              <a:t>Helpful vs. Hurtful Scramble</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Information and </a:t>
            </a:r>
            <a:br>
              <a:rPr lang="en-US" dirty="0" smtClean="0"/>
            </a:br>
            <a:r>
              <a:rPr lang="en-US" dirty="0" smtClean="0"/>
              <a:t>Supportive Services</a:t>
            </a:r>
            <a:br>
              <a:rPr lang="en-US" dirty="0" smtClean="0"/>
            </a:br>
            <a:endParaRPr lang="en-US" dirty="0"/>
          </a:p>
        </p:txBody>
      </p:sp>
      <p:sp>
        <p:nvSpPr>
          <p:cNvPr id="3" name="Content Placeholder 2"/>
          <p:cNvSpPr>
            <a:spLocks noGrp="1"/>
          </p:cNvSpPr>
          <p:nvPr>
            <p:ph idx="1"/>
          </p:nvPr>
        </p:nvSpPr>
        <p:spPr/>
        <p:txBody>
          <a:bodyPr/>
          <a:lstStyle/>
          <a:p>
            <a:r>
              <a:rPr lang="en-US" smtClean="0"/>
              <a:t>       </a:t>
            </a:r>
            <a:endParaRPr lang="en-US" dirty="0"/>
          </a:p>
        </p:txBody>
      </p:sp>
    </p:spTree>
    <p:extLst>
      <p:ext uri="{BB962C8B-B14F-4D97-AF65-F5344CB8AC3E}">
        <p14:creationId xmlns:p14="http://schemas.microsoft.com/office/powerpoint/2010/main" val="9297123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137160" indent="0" algn="ctr">
              <a:buNone/>
            </a:pPr>
            <a:r>
              <a:rPr lang="en-US" dirty="0"/>
              <a:t>F</a:t>
            </a:r>
            <a:r>
              <a:rPr lang="en-US" dirty="0" smtClean="0"/>
              <a:t>unded by</a:t>
            </a:r>
          </a:p>
          <a:p>
            <a:pPr marL="137160" indent="0" algn="ctr">
              <a:buNone/>
            </a:pPr>
            <a:endParaRPr lang="en-US" dirty="0" smtClean="0"/>
          </a:p>
          <a:p>
            <a:pPr marL="137160" indent="0" algn="ctr">
              <a:buNone/>
            </a:pPr>
            <a:r>
              <a:rPr lang="en-US" dirty="0" smtClean="0"/>
              <a:t>West Virginia Department of </a:t>
            </a:r>
          </a:p>
          <a:p>
            <a:pPr marL="137160" indent="0" algn="ctr">
              <a:buNone/>
            </a:pPr>
            <a:r>
              <a:rPr lang="en-US" dirty="0" smtClean="0"/>
              <a:t>Health and Human Resources </a:t>
            </a:r>
          </a:p>
          <a:p>
            <a:pPr marL="137160" indent="0" algn="ctr">
              <a:buNone/>
            </a:pPr>
            <a:endParaRPr lang="en-US" dirty="0" smtClean="0"/>
          </a:p>
          <a:p>
            <a:pPr marL="137160" indent="0" algn="ctr">
              <a:buNone/>
            </a:pPr>
            <a:r>
              <a:rPr lang="en-US" dirty="0" smtClean="0"/>
              <a:t>in partnership with </a:t>
            </a:r>
            <a:r>
              <a:rPr lang="en-US" smtClean="0"/>
              <a:t>the </a:t>
            </a:r>
          </a:p>
          <a:p>
            <a:pPr marL="137160" indent="0" algn="ctr">
              <a:buNone/>
            </a:pPr>
            <a:endParaRPr lang="en-US" dirty="0" smtClean="0"/>
          </a:p>
          <a:p>
            <a:pPr marL="137160" indent="0" algn="ctr">
              <a:buNone/>
            </a:pPr>
            <a:r>
              <a:rPr lang="en-US" dirty="0" smtClean="0"/>
              <a:t>West Virginia Social Work Education Consortium</a:t>
            </a:r>
            <a:endParaRPr lang="en-US" dirty="0"/>
          </a:p>
        </p:txBody>
      </p:sp>
    </p:spTree>
    <p:extLst>
      <p:ext uri="{BB962C8B-B14F-4D97-AF65-F5344CB8AC3E}">
        <p14:creationId xmlns:p14="http://schemas.microsoft.com/office/powerpoint/2010/main" val="2115063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smtClean="0"/>
              <a:t>Content</a:t>
            </a:r>
            <a:endParaRPr lang="en-US" sz="4000" dirty="0"/>
          </a:p>
        </p:txBody>
      </p:sp>
      <p:sp>
        <p:nvSpPr>
          <p:cNvPr id="3" name="Text Placeholder 2"/>
          <p:cNvSpPr>
            <a:spLocks noGrp="1"/>
          </p:cNvSpPr>
          <p:nvPr>
            <p:ph idx="1"/>
          </p:nvPr>
        </p:nvSpPr>
        <p:spPr>
          <a:xfrm>
            <a:off x="457200" y="1981200"/>
            <a:ext cx="8229600" cy="4328160"/>
          </a:xfrm>
        </p:spPr>
        <p:txBody>
          <a:bodyPr>
            <a:noAutofit/>
          </a:bodyPr>
          <a:lstStyle/>
          <a:p>
            <a:pPr marL="342900" indent="-342900">
              <a:buAutoNum type="arabicPeriod"/>
            </a:pPr>
            <a:r>
              <a:rPr lang="en-US" dirty="0" smtClean="0"/>
              <a:t>Addiction as a family disease</a:t>
            </a:r>
          </a:p>
          <a:p>
            <a:pPr marL="342900" indent="-342900">
              <a:buAutoNum type="arabicPeriod"/>
            </a:pPr>
            <a:endParaRPr lang="en-US" dirty="0" smtClean="0"/>
          </a:p>
          <a:p>
            <a:pPr marL="342900" indent="-342900">
              <a:buAutoNum type="arabicPeriod"/>
            </a:pPr>
            <a:r>
              <a:rPr lang="en-US" dirty="0" smtClean="0"/>
              <a:t>Understanding feelings and experiences</a:t>
            </a:r>
          </a:p>
          <a:p>
            <a:pPr marL="342900" indent="-342900">
              <a:buAutoNum type="arabicPeriod"/>
            </a:pPr>
            <a:endParaRPr lang="en-US" dirty="0" smtClean="0"/>
          </a:p>
          <a:p>
            <a:pPr marL="342900" indent="-342900">
              <a:buAutoNum type="arabicPeriod"/>
            </a:pPr>
            <a:r>
              <a:rPr lang="en-US" dirty="0" smtClean="0"/>
              <a:t>Information about Recovery</a:t>
            </a:r>
          </a:p>
          <a:p>
            <a:pPr marL="342900" indent="-342900">
              <a:buAutoNum type="arabicPeriod"/>
            </a:pPr>
            <a:endParaRPr lang="en-US" dirty="0" smtClean="0"/>
          </a:p>
          <a:p>
            <a:pPr marL="342900" indent="-342900">
              <a:buAutoNum type="arabicPeriod"/>
            </a:pPr>
            <a:r>
              <a:rPr lang="en-US" dirty="0" smtClean="0"/>
              <a:t>Information about Supportive Services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Addiction: A Family Disease</a:t>
            </a:r>
            <a:endParaRPr lang="en-US" dirty="0"/>
          </a:p>
        </p:txBody>
      </p:sp>
      <p:sp>
        <p:nvSpPr>
          <p:cNvPr id="3" name="Content Placeholder 2"/>
          <p:cNvSpPr>
            <a:spLocks noGrp="1"/>
          </p:cNvSpPr>
          <p:nvPr>
            <p:ph idx="1"/>
          </p:nvPr>
        </p:nvSpPr>
        <p:spPr/>
        <p:txBody>
          <a:bodyPr>
            <a:normAutofit fontScale="92500"/>
          </a:bodyPr>
          <a:lstStyle/>
          <a:p>
            <a:pPr>
              <a:buFont typeface="Arial" pitchFamily="34" charset="0"/>
              <a:buChar char="•"/>
            </a:pPr>
            <a:r>
              <a:rPr lang="en-US" sz="3600" dirty="0" smtClean="0"/>
              <a:t>Genetics + Family Environment = Higher risk</a:t>
            </a:r>
          </a:p>
          <a:p>
            <a:pPr>
              <a:buFont typeface="Arial" pitchFamily="34" charset="0"/>
              <a:buChar char="•"/>
            </a:pPr>
            <a:r>
              <a:rPr lang="en-US" sz="3600" dirty="0" smtClean="0"/>
              <a:t>Family Conflict</a:t>
            </a:r>
          </a:p>
          <a:p>
            <a:pPr>
              <a:buFont typeface="Arial" pitchFamily="34" charset="0"/>
              <a:buChar char="•"/>
            </a:pPr>
            <a:r>
              <a:rPr lang="en-US" sz="3600" dirty="0" smtClean="0"/>
              <a:t>Less Structure and Discipline</a:t>
            </a:r>
          </a:p>
          <a:p>
            <a:pPr>
              <a:buFont typeface="Arial" pitchFamily="34" charset="0"/>
              <a:buChar char="•"/>
            </a:pPr>
            <a:r>
              <a:rPr lang="en-US" sz="3600" dirty="0" smtClean="0"/>
              <a:t>Increased risk of child abuse and neglect</a:t>
            </a:r>
          </a:p>
          <a:p>
            <a:pPr>
              <a:buFont typeface="Arial" pitchFamily="34" charset="0"/>
              <a:buChar char="•"/>
            </a:pPr>
            <a:r>
              <a:rPr lang="en-US" sz="3600" dirty="0" smtClean="0"/>
              <a:t>Higher risk of mental health problems</a:t>
            </a:r>
          </a:p>
          <a:p>
            <a:pPr>
              <a:buFont typeface="Arial" pitchFamily="34" charset="0"/>
              <a:buChar char="•"/>
            </a:pPr>
            <a:r>
              <a:rPr lang="en-US" sz="3600" dirty="0" smtClean="0"/>
              <a:t>Increased resilience</a:t>
            </a:r>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Statistics</a:t>
            </a:r>
            <a:endParaRPr lang="en-US" dirty="0"/>
          </a:p>
        </p:txBody>
      </p:sp>
      <p:sp>
        <p:nvSpPr>
          <p:cNvPr id="3" name="Content Placeholder 2"/>
          <p:cNvSpPr>
            <a:spLocks noGrp="1"/>
          </p:cNvSpPr>
          <p:nvPr>
            <p:ph idx="1"/>
          </p:nvPr>
        </p:nvSpPr>
        <p:spPr/>
        <p:txBody>
          <a:bodyPr>
            <a:normAutofit fontScale="85000" lnSpcReduction="20000"/>
          </a:bodyPr>
          <a:lstStyle/>
          <a:p>
            <a:pPr>
              <a:buFont typeface="Arial" pitchFamily="34" charset="0"/>
              <a:buChar char="•"/>
            </a:pPr>
            <a:r>
              <a:rPr lang="en-US" dirty="0" smtClean="0"/>
              <a:t>Three of four (71.6%) child welfare professionals cite substance abuse as the top cause for the dramatic rise in child maltreatment since 1986. </a:t>
            </a:r>
          </a:p>
          <a:p>
            <a:pPr>
              <a:buFont typeface="Arial" pitchFamily="34" charset="0"/>
              <a:buChar char="•"/>
            </a:pPr>
            <a:r>
              <a:rPr lang="en-US" dirty="0" smtClean="0"/>
              <a:t>Three of four child welfare professionals (75.7%) say that children of addicted parents are more likely to enter foster care. </a:t>
            </a:r>
          </a:p>
          <a:p>
            <a:pPr>
              <a:buFont typeface="Arial" pitchFamily="34" charset="0"/>
              <a:buChar char="•"/>
            </a:pPr>
            <a:r>
              <a:rPr lang="en-US" dirty="0" smtClean="0"/>
              <a:t>Children of addicted parents exhibit symptoms of depression and anxiety more than do children from non-addicted families.</a:t>
            </a:r>
          </a:p>
          <a:p>
            <a:pPr>
              <a:buFont typeface="Arial" pitchFamily="34" charset="0"/>
              <a:buChar char="•"/>
            </a:pPr>
            <a:r>
              <a:rPr lang="en-US" dirty="0" smtClean="0"/>
              <a:t>A sample of children hospitalized for psychiatric disorders demonstrated that more than 50% were children of addicted parents. (</a:t>
            </a:r>
            <a:r>
              <a:rPr lang="en-US" dirty="0" smtClean="0">
                <a:solidFill>
                  <a:schemeClr val="bg1"/>
                </a:solidFill>
                <a:hlinkClick r:id="rId2"/>
              </a:rPr>
              <a:t>http://www.hopenetworks.org/addiction/Children%20of%20Addicts.htm</a:t>
            </a:r>
            <a:r>
              <a:rPr lang="en-US" dirty="0" smtClean="0"/>
              <a:t>) </a:t>
            </a:r>
          </a:p>
          <a:p>
            <a:pPr>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Messages for children</a:t>
            </a:r>
            <a:endParaRPr lang="en-US" dirty="0"/>
          </a:p>
        </p:txBody>
      </p:sp>
      <p:sp>
        <p:nvSpPr>
          <p:cNvPr id="3" name="Content Placeholder 2"/>
          <p:cNvSpPr>
            <a:spLocks noGrp="1"/>
          </p:cNvSpPr>
          <p:nvPr>
            <p:ph idx="1"/>
          </p:nvPr>
        </p:nvSpPr>
        <p:spPr/>
        <p:txBody>
          <a:bodyPr>
            <a:normAutofit lnSpcReduction="10000"/>
          </a:bodyPr>
          <a:lstStyle/>
          <a:p>
            <a:pPr>
              <a:buFont typeface="Arial" pitchFamily="34" charset="0"/>
              <a:buChar char="•"/>
            </a:pPr>
            <a:endParaRPr lang="en-US" dirty="0" smtClean="0"/>
          </a:p>
          <a:p>
            <a:pPr>
              <a:buFont typeface="Arial" pitchFamily="34" charset="0"/>
              <a:buChar char="•"/>
            </a:pPr>
            <a:r>
              <a:rPr lang="en-US" dirty="0" smtClean="0"/>
              <a:t>You are not alone</a:t>
            </a:r>
          </a:p>
          <a:p>
            <a:pPr>
              <a:buFont typeface="Arial" pitchFamily="34" charset="0"/>
              <a:buChar char="•"/>
            </a:pPr>
            <a:r>
              <a:rPr lang="en-US" dirty="0" smtClean="0"/>
              <a:t>It’s not your fault</a:t>
            </a:r>
          </a:p>
          <a:p>
            <a:pPr>
              <a:buFont typeface="Arial" pitchFamily="34" charset="0"/>
              <a:buChar char="•"/>
            </a:pPr>
            <a:r>
              <a:rPr lang="en-US" dirty="0" smtClean="0"/>
              <a:t>You deserve help</a:t>
            </a:r>
          </a:p>
          <a:p>
            <a:pPr>
              <a:buFont typeface="Arial" pitchFamily="34" charset="0"/>
              <a:buChar char="•"/>
            </a:pPr>
            <a:r>
              <a:rPr lang="en-US" dirty="0" smtClean="0"/>
              <a:t>Addiction is a disease</a:t>
            </a:r>
          </a:p>
          <a:p>
            <a:pPr>
              <a:buFont typeface="Arial" pitchFamily="34" charset="0"/>
              <a:buChar char="•"/>
            </a:pPr>
            <a:r>
              <a:rPr lang="en-US" dirty="0" smtClean="0"/>
              <a:t>It’s ok to share your feelings with safe people</a:t>
            </a:r>
          </a:p>
          <a:p>
            <a:pPr>
              <a:buFont typeface="Arial" pitchFamily="34" charset="0"/>
              <a:buChar char="•"/>
            </a:pPr>
            <a:r>
              <a:rPr lang="en-US" dirty="0" smtClean="0"/>
              <a:t>It’s important to express your feelings</a:t>
            </a:r>
          </a:p>
          <a:p>
            <a:pPr>
              <a:buFont typeface="Arial" pitchFamily="34" charset="0"/>
              <a:buChar char="•"/>
            </a:pPr>
            <a:r>
              <a:rPr lang="en-US" dirty="0" smtClean="0"/>
              <a:t>Most people with addicted parents do well, and you can, too</a:t>
            </a:r>
          </a:p>
          <a:p>
            <a:pPr>
              <a:buFont typeface="Arial" pitchFamily="34" charset="0"/>
              <a:buChar char="•"/>
            </a:pPr>
            <a:r>
              <a:rPr lang="en-US" dirty="0" smtClean="0"/>
              <a:t>Recovery can take a long time</a:t>
            </a:r>
          </a:p>
        </p:txBody>
      </p:sp>
      <p:pic>
        <p:nvPicPr>
          <p:cNvPr id="3074" name="Picture 2" descr="C:\Users\gottlieb\AppData\Local\Microsoft\Windows\Temporary Internet Files\Content.IE5\NEJE28KA\MC900198216[1].wmf"/>
          <p:cNvPicPr>
            <a:picLocks noChangeAspect="1" noChangeArrowheads="1"/>
          </p:cNvPicPr>
          <p:nvPr/>
        </p:nvPicPr>
        <p:blipFill>
          <a:blip r:embed="rId3" cstate="print"/>
          <a:srcRect/>
          <a:stretch>
            <a:fillRect/>
          </a:stretch>
        </p:blipFill>
        <p:spPr bwMode="auto">
          <a:xfrm>
            <a:off x="6172200" y="1219200"/>
            <a:ext cx="1683945" cy="2536479"/>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Skills to teach children</a:t>
            </a:r>
            <a:endParaRPr lang="en-US" dirty="0"/>
          </a:p>
        </p:txBody>
      </p:sp>
      <p:sp>
        <p:nvSpPr>
          <p:cNvPr id="3" name="Content Placeholder 2"/>
          <p:cNvSpPr>
            <a:spLocks noGrp="1"/>
          </p:cNvSpPr>
          <p:nvPr>
            <p:ph idx="1"/>
          </p:nvPr>
        </p:nvSpPr>
        <p:spPr/>
        <p:txBody>
          <a:bodyPr/>
          <a:lstStyle/>
          <a:p>
            <a:pPr>
              <a:buFont typeface="Arial" pitchFamily="34" charset="0"/>
              <a:buChar char="•"/>
            </a:pPr>
            <a:r>
              <a:rPr lang="en-US" dirty="0" smtClean="0"/>
              <a:t>Problem Solving</a:t>
            </a:r>
          </a:p>
          <a:p>
            <a:pPr>
              <a:buFont typeface="Arial" pitchFamily="34" charset="0"/>
              <a:buChar char="•"/>
            </a:pPr>
            <a:r>
              <a:rPr lang="en-US" dirty="0" smtClean="0"/>
              <a:t>Safety</a:t>
            </a:r>
          </a:p>
          <a:p>
            <a:pPr>
              <a:buFont typeface="Arial" pitchFamily="34" charset="0"/>
              <a:buChar char="•"/>
            </a:pPr>
            <a:r>
              <a:rPr lang="en-US" dirty="0" smtClean="0"/>
              <a:t>Communication Skills</a:t>
            </a:r>
          </a:p>
          <a:p>
            <a:pPr>
              <a:buFont typeface="Arial" pitchFamily="34" charset="0"/>
              <a:buChar char="•"/>
            </a:pPr>
            <a:r>
              <a:rPr lang="en-US" dirty="0" smtClean="0"/>
              <a:t>Reframe Experiences</a:t>
            </a:r>
          </a:p>
          <a:p>
            <a:pPr>
              <a:buFont typeface="Arial" pitchFamily="34" charset="0"/>
              <a:buChar char="•"/>
            </a:pPr>
            <a:r>
              <a:rPr lang="en-US" dirty="0" smtClean="0"/>
              <a:t>Coping and Self-Care</a:t>
            </a:r>
          </a:p>
          <a:p>
            <a:pPr>
              <a:buFont typeface="Arial" pitchFamily="34" charset="0"/>
              <a:buChar char="•"/>
            </a:pPr>
            <a:r>
              <a:rPr lang="en-US" dirty="0" smtClean="0"/>
              <a:t>Relationship Skills</a:t>
            </a:r>
          </a:p>
          <a:p>
            <a:pPr>
              <a:buFont typeface="Arial" pitchFamily="34" charset="0"/>
              <a:buChar char="•"/>
            </a:pPr>
            <a:r>
              <a:rPr lang="en-US" dirty="0" smtClean="0"/>
              <a:t>Dealing with a previously absent parent</a:t>
            </a:r>
          </a:p>
          <a:p>
            <a:pPr>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Neglected Children</a:t>
            </a:r>
            <a:endParaRPr lang="en-US" dirty="0"/>
          </a:p>
        </p:txBody>
      </p:sp>
      <p:sp>
        <p:nvSpPr>
          <p:cNvPr id="3" name="Content Placeholder 2"/>
          <p:cNvSpPr>
            <a:spLocks noGrp="1"/>
          </p:cNvSpPr>
          <p:nvPr>
            <p:ph idx="1"/>
          </p:nvPr>
        </p:nvSpPr>
        <p:spPr>
          <a:xfrm>
            <a:off x="457200" y="1828800"/>
            <a:ext cx="8229600" cy="4480560"/>
          </a:xfrm>
        </p:spPr>
        <p:txBody>
          <a:bodyPr>
            <a:normAutofit/>
          </a:bodyPr>
          <a:lstStyle/>
          <a:p>
            <a:pPr>
              <a:buFont typeface="Arial" pitchFamily="34" charset="0"/>
              <a:buChar char="•"/>
            </a:pPr>
            <a:r>
              <a:rPr lang="en-US" sz="3600" dirty="0" smtClean="0"/>
              <a:t>Mistrustful</a:t>
            </a:r>
          </a:p>
          <a:p>
            <a:pPr>
              <a:buFont typeface="Arial" pitchFamily="34" charset="0"/>
              <a:buChar char="•"/>
            </a:pPr>
            <a:r>
              <a:rPr lang="en-US" sz="3600" dirty="0" smtClean="0"/>
              <a:t>Difficulty with emotions and relationships</a:t>
            </a:r>
          </a:p>
          <a:p>
            <a:pPr>
              <a:buFont typeface="Arial" pitchFamily="34" charset="0"/>
              <a:buChar char="•"/>
            </a:pPr>
            <a:r>
              <a:rPr lang="en-US" sz="3600" dirty="0" smtClean="0"/>
              <a:t>Limited remorse or empathy</a:t>
            </a:r>
          </a:p>
          <a:p>
            <a:pPr>
              <a:buFont typeface="Arial" pitchFamily="34" charset="0"/>
              <a:buChar char="•"/>
            </a:pPr>
            <a:r>
              <a:rPr lang="en-US" sz="3600" dirty="0" smtClean="0"/>
              <a:t>Lack of confidence or social skills</a:t>
            </a:r>
          </a:p>
          <a:p>
            <a:pPr>
              <a:buFont typeface="Arial" pitchFamily="34" charset="0"/>
              <a:buChar char="•"/>
            </a:pPr>
            <a:r>
              <a:rPr lang="en-US" sz="3600" dirty="0" smtClean="0"/>
              <a:t>Impaired social cognition</a:t>
            </a:r>
            <a:endParaRPr lang="en-US" sz="3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Children Face</a:t>
            </a:r>
            <a:endParaRPr lang="en-US" dirty="0"/>
          </a:p>
        </p:txBody>
      </p:sp>
      <p:sp>
        <p:nvSpPr>
          <p:cNvPr id="3" name="Content Placeholder 2"/>
          <p:cNvSpPr>
            <a:spLocks noGrp="1"/>
          </p:cNvSpPr>
          <p:nvPr>
            <p:ph idx="1"/>
          </p:nvPr>
        </p:nvSpPr>
        <p:spPr/>
        <p:txBody>
          <a:bodyPr>
            <a:normAutofit/>
          </a:bodyPr>
          <a:lstStyle/>
          <a:p>
            <a:pPr>
              <a:buFont typeface="Arial" pitchFamily="34" charset="0"/>
              <a:buChar char="•"/>
            </a:pPr>
            <a:r>
              <a:rPr lang="en-US" sz="4000" dirty="0" smtClean="0"/>
              <a:t>Depression and Anxiety</a:t>
            </a:r>
          </a:p>
          <a:p>
            <a:pPr>
              <a:buFont typeface="Arial" pitchFamily="34" charset="0"/>
              <a:buChar char="•"/>
            </a:pPr>
            <a:r>
              <a:rPr lang="en-US" sz="4000" dirty="0" smtClean="0"/>
              <a:t>Psychiatric Disorders</a:t>
            </a:r>
          </a:p>
          <a:p>
            <a:pPr>
              <a:buFont typeface="Arial" pitchFamily="34" charset="0"/>
              <a:buChar char="•"/>
            </a:pPr>
            <a:r>
              <a:rPr lang="en-US" sz="4000" dirty="0" smtClean="0"/>
              <a:t>Behavior Problems</a:t>
            </a:r>
          </a:p>
          <a:p>
            <a:pPr>
              <a:buFont typeface="Arial" pitchFamily="34" charset="0"/>
              <a:buChar char="•"/>
            </a:pPr>
            <a:r>
              <a:rPr lang="en-US" sz="4000" dirty="0" smtClean="0"/>
              <a:t>Lower scores on school achievement tests</a:t>
            </a:r>
          </a:p>
          <a:p>
            <a:pPr>
              <a:buFont typeface="Arial" pitchFamily="34" charset="0"/>
              <a:buChar char="•"/>
            </a:pPr>
            <a:r>
              <a:rPr lang="en-US" sz="4000" dirty="0" smtClean="0"/>
              <a:t>Other school difficulties</a:t>
            </a:r>
            <a:endParaRPr lang="en-US" sz="4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Adolescent children of parents with Substance Use Disorders:</a:t>
            </a:r>
            <a:endParaRPr lang="en-US" dirty="0"/>
          </a:p>
        </p:txBody>
      </p:sp>
      <p:sp>
        <p:nvSpPr>
          <p:cNvPr id="3" name="Content Placeholder 2"/>
          <p:cNvSpPr>
            <a:spLocks noGrp="1"/>
          </p:cNvSpPr>
          <p:nvPr>
            <p:ph idx="1"/>
          </p:nvPr>
        </p:nvSpPr>
        <p:spPr/>
        <p:txBody>
          <a:bodyPr>
            <a:normAutofit/>
          </a:bodyPr>
          <a:lstStyle/>
          <a:p>
            <a:pPr>
              <a:buFont typeface="Arial" pitchFamily="34" charset="0"/>
              <a:buChar char="•"/>
            </a:pPr>
            <a:r>
              <a:rPr lang="en-US" dirty="0" smtClean="0"/>
              <a:t>More likely to develop SUDs themselves </a:t>
            </a:r>
          </a:p>
          <a:p>
            <a:pPr>
              <a:buFont typeface="Arial" pitchFamily="34" charset="0"/>
              <a:buChar char="•"/>
            </a:pPr>
            <a:r>
              <a:rPr lang="en-US" dirty="0" smtClean="0"/>
              <a:t>Mimic behaviors they see in their families, including ineffective coping behaviors such as using drugs and alcohol </a:t>
            </a:r>
          </a:p>
          <a:p>
            <a:pPr>
              <a:buFont typeface="Arial" pitchFamily="34" charset="0"/>
              <a:buChar char="•"/>
            </a:pPr>
            <a:r>
              <a:rPr lang="en-US" dirty="0" smtClean="0"/>
              <a:t>More likely to have poor academic performance</a:t>
            </a:r>
          </a:p>
          <a:p>
            <a:pPr>
              <a:buFont typeface="Arial" pitchFamily="34" charset="0"/>
              <a:buChar char="•"/>
            </a:pPr>
            <a:r>
              <a:rPr lang="en-US" dirty="0" smtClean="0"/>
              <a:t>More likely to be involved in criminal activities</a:t>
            </a:r>
          </a:p>
          <a:p>
            <a:pPr>
              <a:buFont typeface="Arial" pitchFamily="34" charset="0"/>
              <a:buChar char="•"/>
            </a:pPr>
            <a:r>
              <a:rPr lang="en-US" dirty="0" smtClean="0"/>
              <a:t>Many of these children also witness or are victims of violence. </a:t>
            </a:r>
          </a:p>
          <a:p>
            <a:pPr>
              <a:buNone/>
            </a:pP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262</TotalTime>
  <Words>1919</Words>
  <Application>Microsoft Office PowerPoint</Application>
  <PresentationFormat>On-screen Show (4:3)</PresentationFormat>
  <Paragraphs>195</Paragraphs>
  <Slides>18</Slides>
  <Notes>10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Apex</vt:lpstr>
      <vt:lpstr>Helping children of addicted parents</vt:lpstr>
      <vt:lpstr>Content</vt:lpstr>
      <vt:lpstr>Addiction: A Family Disease</vt:lpstr>
      <vt:lpstr>Statistics</vt:lpstr>
      <vt:lpstr>Messages for children</vt:lpstr>
      <vt:lpstr>Skills to teach children</vt:lpstr>
      <vt:lpstr>Neglected Children</vt:lpstr>
      <vt:lpstr>Problems Children Face</vt:lpstr>
      <vt:lpstr>Adolescent children of parents with Substance Use Disorders:</vt:lpstr>
      <vt:lpstr>Children’s Needs</vt:lpstr>
      <vt:lpstr>Nurturing Family Settings</vt:lpstr>
      <vt:lpstr>How you can help</vt:lpstr>
      <vt:lpstr>Things to remember</vt:lpstr>
      <vt:lpstr>Talking points for foster parents</vt:lpstr>
      <vt:lpstr>Activities</vt:lpstr>
      <vt:lpstr>Activities (cont.)</vt:lpstr>
      <vt:lpstr>Information and  Supportive Services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gottlieb</dc:creator>
  <cp:lastModifiedBy>Concord University</cp:lastModifiedBy>
  <cp:revision>37</cp:revision>
  <dcterms:created xsi:type="dcterms:W3CDTF">2014-02-04T18:51:03Z</dcterms:created>
  <dcterms:modified xsi:type="dcterms:W3CDTF">2014-07-02T15:34:34Z</dcterms:modified>
</cp:coreProperties>
</file>