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72" r:id="rId3"/>
    <p:sldId id="343" r:id="rId4"/>
    <p:sldId id="333" r:id="rId5"/>
    <p:sldId id="332" r:id="rId6"/>
    <p:sldId id="334" r:id="rId7"/>
    <p:sldId id="276" r:id="rId8"/>
    <p:sldId id="336" r:id="rId9"/>
    <p:sldId id="335" r:id="rId10"/>
    <p:sldId id="274" r:id="rId11"/>
    <p:sldId id="337" r:id="rId12"/>
    <p:sldId id="275" r:id="rId13"/>
    <p:sldId id="338" r:id="rId14"/>
    <p:sldId id="270" r:id="rId15"/>
    <p:sldId id="280" r:id="rId16"/>
    <p:sldId id="281" r:id="rId17"/>
    <p:sldId id="284" r:id="rId18"/>
    <p:sldId id="285" r:id="rId19"/>
    <p:sldId id="262" r:id="rId20"/>
    <p:sldId id="259" r:id="rId21"/>
    <p:sldId id="260" r:id="rId22"/>
    <p:sldId id="257" r:id="rId23"/>
    <p:sldId id="258" r:id="rId24"/>
    <p:sldId id="267" r:id="rId25"/>
    <p:sldId id="282" r:id="rId26"/>
    <p:sldId id="261" r:id="rId27"/>
    <p:sldId id="263" r:id="rId28"/>
    <p:sldId id="264" r:id="rId29"/>
    <p:sldId id="265" r:id="rId30"/>
    <p:sldId id="266" r:id="rId31"/>
    <p:sldId id="283" r:id="rId32"/>
    <p:sldId id="287" r:id="rId33"/>
    <p:sldId id="288" r:id="rId34"/>
    <p:sldId id="277" r:id="rId35"/>
    <p:sldId id="278" r:id="rId36"/>
    <p:sldId id="268" r:id="rId37"/>
    <p:sldId id="342" r:id="rId38"/>
    <p:sldId id="279" r:id="rId39"/>
    <p:sldId id="339" r:id="rId40"/>
    <p:sldId id="286" r:id="rId41"/>
    <p:sldId id="269" r:id="rId42"/>
    <p:sldId id="271" r:id="rId43"/>
    <p:sldId id="341" r:id="rId44"/>
    <p:sldId id="290" r:id="rId45"/>
    <p:sldId id="340" r:id="rId46"/>
    <p:sldId id="289" r:id="rId47"/>
    <p:sldId id="331" r:id="rId48"/>
    <p:sldId id="317" r:id="rId49"/>
    <p:sldId id="330" r:id="rId50"/>
    <p:sldId id="319" r:id="rId51"/>
    <p:sldId id="327"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p:restoredTop sz="94679"/>
  </p:normalViewPr>
  <p:slideViewPr>
    <p:cSldViewPr snapToGrid="0" snapToObjects="1">
      <p:cViewPr varScale="1">
        <p:scale>
          <a:sx n="104" d="100"/>
          <a:sy n="104" d="100"/>
        </p:scale>
        <p:origin x="90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1B1158-C8AF-CB4B-B51B-50A456CA5B62}" type="datetimeFigureOut">
              <a:rPr lang="en-US" smtClean="0"/>
              <a:t>7/3/2019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40FB9-4E29-D642-9584-4D9FD3B44E03}" type="slidenum">
              <a:rPr lang="en-US" smtClean="0"/>
              <a:t>‹#›</a:t>
            </a:fld>
            <a:endParaRPr lang="en-US"/>
          </a:p>
        </p:txBody>
      </p:sp>
    </p:spTree>
    <p:extLst>
      <p:ext uri="{BB962C8B-B14F-4D97-AF65-F5344CB8AC3E}">
        <p14:creationId xmlns:p14="http://schemas.microsoft.com/office/powerpoint/2010/main" val="542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handouts can be used as the facilitator thinks is most appropriate.  The acronym handout can be used as a fun challenge at a time when a “break” or laughs might be beneficial.  The School Protective Factors for Resilience would most likely be used near the end of the class, when discussing resilience.  If no time to discuss, it is simply a good handout for parents and schools.</a:t>
            </a:r>
          </a:p>
        </p:txBody>
      </p:sp>
      <p:sp>
        <p:nvSpPr>
          <p:cNvPr id="4" name="Slide Number Placeholder 3"/>
          <p:cNvSpPr>
            <a:spLocks noGrp="1"/>
          </p:cNvSpPr>
          <p:nvPr>
            <p:ph type="sldNum" sz="quarter" idx="5"/>
          </p:nvPr>
        </p:nvSpPr>
        <p:spPr/>
        <p:txBody>
          <a:bodyPr/>
          <a:lstStyle/>
          <a:p>
            <a:fld id="{D9740FB9-4E29-D642-9584-4D9FD3B44E03}" type="slidenum">
              <a:rPr lang="en-US" smtClean="0"/>
              <a:t>1</a:t>
            </a:fld>
            <a:endParaRPr lang="en-US"/>
          </a:p>
        </p:txBody>
      </p:sp>
    </p:spTree>
    <p:extLst>
      <p:ext uri="{BB962C8B-B14F-4D97-AF65-F5344CB8AC3E}">
        <p14:creationId xmlns:p14="http://schemas.microsoft.com/office/powerpoint/2010/main" val="21710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20</a:t>
            </a:fld>
            <a:endParaRPr lang="en-US"/>
          </a:p>
        </p:txBody>
      </p:sp>
    </p:spTree>
    <p:extLst>
      <p:ext uri="{BB962C8B-B14F-4D97-AF65-F5344CB8AC3E}">
        <p14:creationId xmlns:p14="http://schemas.microsoft.com/office/powerpoint/2010/main" val="2643074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1997 – since most schools have twice yearly parent/teacher conferences, IEP meetings must be twice yearly</a:t>
            </a:r>
          </a:p>
        </p:txBody>
      </p:sp>
      <p:sp>
        <p:nvSpPr>
          <p:cNvPr id="4" name="Slide Number Placeholder 3"/>
          <p:cNvSpPr>
            <a:spLocks noGrp="1"/>
          </p:cNvSpPr>
          <p:nvPr>
            <p:ph type="sldNum" sz="quarter" idx="5"/>
          </p:nvPr>
        </p:nvSpPr>
        <p:spPr/>
        <p:txBody>
          <a:bodyPr/>
          <a:lstStyle/>
          <a:p>
            <a:fld id="{D9740FB9-4E29-D642-9584-4D9FD3B44E03}" type="slidenum">
              <a:rPr lang="en-US" smtClean="0"/>
              <a:t>21</a:t>
            </a:fld>
            <a:endParaRPr lang="en-US"/>
          </a:p>
        </p:txBody>
      </p:sp>
    </p:spTree>
    <p:extLst>
      <p:ext uri="{BB962C8B-B14F-4D97-AF65-F5344CB8AC3E}">
        <p14:creationId xmlns:p14="http://schemas.microsoft.com/office/powerpoint/2010/main" val="1963800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 4.22 minutes</a:t>
            </a:r>
          </a:p>
        </p:txBody>
      </p:sp>
      <p:sp>
        <p:nvSpPr>
          <p:cNvPr id="4" name="Slide Number Placeholder 3"/>
          <p:cNvSpPr>
            <a:spLocks noGrp="1"/>
          </p:cNvSpPr>
          <p:nvPr>
            <p:ph type="sldNum" sz="quarter" idx="5"/>
          </p:nvPr>
        </p:nvSpPr>
        <p:spPr/>
        <p:txBody>
          <a:bodyPr/>
          <a:lstStyle/>
          <a:p>
            <a:fld id="{D9740FB9-4E29-D642-9584-4D9FD3B44E03}" type="slidenum">
              <a:rPr lang="en-US" smtClean="0"/>
              <a:t>24</a:t>
            </a:fld>
            <a:endParaRPr lang="en-US"/>
          </a:p>
        </p:txBody>
      </p:sp>
    </p:spTree>
    <p:extLst>
      <p:ext uri="{BB962C8B-B14F-4D97-AF65-F5344CB8AC3E}">
        <p14:creationId xmlns:p14="http://schemas.microsoft.com/office/powerpoint/2010/main" val="1164073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Discussion – Consider how things have changed since the implementation of IDEA -– How were students with disabilities taught, treated when you were a kid?  What do you remember about these kids?  What happened to kids who didn’t do well in school?  What happened to kids who had behavior issues at school?</a:t>
            </a:r>
          </a:p>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25</a:t>
            </a:fld>
            <a:endParaRPr lang="en-US"/>
          </a:p>
        </p:txBody>
      </p:sp>
    </p:spTree>
    <p:extLst>
      <p:ext uri="{BB962C8B-B14F-4D97-AF65-F5344CB8AC3E}">
        <p14:creationId xmlns:p14="http://schemas.microsoft.com/office/powerpoint/2010/main" val="3867644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Cultural change over time - Less prejudice, shame for disabilities.</a:t>
            </a:r>
          </a:p>
        </p:txBody>
      </p:sp>
      <p:sp>
        <p:nvSpPr>
          <p:cNvPr id="4" name="Slide Number Placeholder 3"/>
          <p:cNvSpPr>
            <a:spLocks noGrp="1"/>
          </p:cNvSpPr>
          <p:nvPr>
            <p:ph type="sldNum" sz="quarter" idx="5"/>
          </p:nvPr>
        </p:nvSpPr>
        <p:spPr/>
        <p:txBody>
          <a:bodyPr/>
          <a:lstStyle/>
          <a:p>
            <a:fld id="{D9740FB9-4E29-D642-9584-4D9FD3B44E03}" type="slidenum">
              <a:rPr lang="en-US" smtClean="0"/>
              <a:t>29</a:t>
            </a:fld>
            <a:endParaRPr lang="en-US"/>
          </a:p>
        </p:txBody>
      </p:sp>
    </p:spTree>
    <p:extLst>
      <p:ext uri="{BB962C8B-B14F-4D97-AF65-F5344CB8AC3E}">
        <p14:creationId xmlns:p14="http://schemas.microsoft.com/office/powerpoint/2010/main" val="4035516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WVDE is responsible to oversee that ALL students are appropriately educated.  If a student has struggles, the WVDE provides the guidelines for what happens…the rights, privileges of students and responsibilities of teachers/schools.</a:t>
            </a:r>
          </a:p>
        </p:txBody>
      </p:sp>
      <p:sp>
        <p:nvSpPr>
          <p:cNvPr id="4" name="Slide Number Placeholder 3"/>
          <p:cNvSpPr>
            <a:spLocks noGrp="1"/>
          </p:cNvSpPr>
          <p:nvPr>
            <p:ph type="sldNum" sz="quarter" idx="5"/>
          </p:nvPr>
        </p:nvSpPr>
        <p:spPr/>
        <p:txBody>
          <a:bodyPr/>
          <a:lstStyle/>
          <a:p>
            <a:fld id="{D9740FB9-4E29-D642-9584-4D9FD3B44E03}" type="slidenum">
              <a:rPr lang="en-US" smtClean="0"/>
              <a:t>32</a:t>
            </a:fld>
            <a:endParaRPr lang="en-US"/>
          </a:p>
        </p:txBody>
      </p:sp>
    </p:spTree>
    <p:extLst>
      <p:ext uri="{BB962C8B-B14F-4D97-AF65-F5344CB8AC3E}">
        <p14:creationId xmlns:p14="http://schemas.microsoft.com/office/powerpoint/2010/main" val="2703935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Discussion – What have been the experiences (positive and negative - be sure to ask for both) that you have had at parent/teacher and IEP meetings?</a:t>
            </a:r>
          </a:p>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34</a:t>
            </a:fld>
            <a:endParaRPr lang="en-US"/>
          </a:p>
        </p:txBody>
      </p:sp>
    </p:spTree>
    <p:extLst>
      <p:ext uri="{BB962C8B-B14F-4D97-AF65-F5344CB8AC3E}">
        <p14:creationId xmlns:p14="http://schemas.microsoft.com/office/powerpoint/2010/main" val="3465629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35</a:t>
            </a:fld>
            <a:endParaRPr lang="en-US"/>
          </a:p>
        </p:txBody>
      </p:sp>
    </p:spTree>
    <p:extLst>
      <p:ext uri="{BB962C8B-B14F-4D97-AF65-F5344CB8AC3E}">
        <p14:creationId xmlns:p14="http://schemas.microsoft.com/office/powerpoint/2010/main" val="2159495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is 5.01 minutes – Explains the difference between an IEP and 504</a:t>
            </a:r>
          </a:p>
        </p:txBody>
      </p:sp>
      <p:sp>
        <p:nvSpPr>
          <p:cNvPr id="4" name="Slide Number Placeholder 3"/>
          <p:cNvSpPr>
            <a:spLocks noGrp="1"/>
          </p:cNvSpPr>
          <p:nvPr>
            <p:ph type="sldNum" sz="quarter" idx="5"/>
          </p:nvPr>
        </p:nvSpPr>
        <p:spPr/>
        <p:txBody>
          <a:bodyPr/>
          <a:lstStyle/>
          <a:p>
            <a:fld id="{D9740FB9-4E29-D642-9584-4D9FD3B44E03}" type="slidenum">
              <a:rPr lang="en-US" smtClean="0"/>
              <a:t>36</a:t>
            </a:fld>
            <a:endParaRPr lang="en-US"/>
          </a:p>
        </p:txBody>
      </p:sp>
    </p:spTree>
    <p:extLst>
      <p:ext uri="{BB962C8B-B14F-4D97-AF65-F5344CB8AC3E}">
        <p14:creationId xmlns:p14="http://schemas.microsoft.com/office/powerpoint/2010/main" val="1928031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your child is having difficulties at school, these meetings can be over-whelming and even frightening.  When going into these meetings, parents are often confused, worried, frustrated.  Because of parents’ love for their child and anxiety, they don’t always hear or understand things correctly.  They feel intimidated, scared, even angry.  Parents can become defensive and blame the teachers, school and policies, leading to unproductive problem-solving.</a:t>
            </a:r>
          </a:p>
        </p:txBody>
      </p:sp>
      <p:sp>
        <p:nvSpPr>
          <p:cNvPr id="4" name="Slide Number Placeholder 3"/>
          <p:cNvSpPr>
            <a:spLocks noGrp="1"/>
          </p:cNvSpPr>
          <p:nvPr>
            <p:ph type="sldNum" sz="quarter" idx="5"/>
          </p:nvPr>
        </p:nvSpPr>
        <p:spPr/>
        <p:txBody>
          <a:bodyPr/>
          <a:lstStyle/>
          <a:p>
            <a:fld id="{D9740FB9-4E29-D642-9584-4D9FD3B44E03}" type="slidenum">
              <a:rPr lang="en-US" smtClean="0"/>
              <a:t>37</a:t>
            </a:fld>
            <a:endParaRPr lang="en-US"/>
          </a:p>
        </p:txBody>
      </p:sp>
    </p:spTree>
    <p:extLst>
      <p:ext uri="{BB962C8B-B14F-4D97-AF65-F5344CB8AC3E}">
        <p14:creationId xmlns:p14="http://schemas.microsoft.com/office/powerpoint/2010/main" val="417194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the size of the group, you can do this as a full group, or in dyads or triads.</a:t>
            </a:r>
          </a:p>
          <a:p>
            <a:r>
              <a:rPr lang="en-US" dirty="0"/>
              <a:t>On a board in front of the class, list the challenges that parents are experiencing.  This will guide the instructor on what to focus on in this presentation, what can be gone over quickly or even eliminated.</a:t>
            </a:r>
          </a:p>
        </p:txBody>
      </p:sp>
      <p:sp>
        <p:nvSpPr>
          <p:cNvPr id="4" name="Slide Number Placeholder 3"/>
          <p:cNvSpPr>
            <a:spLocks noGrp="1"/>
          </p:cNvSpPr>
          <p:nvPr>
            <p:ph type="sldNum" sz="quarter" idx="5"/>
          </p:nvPr>
        </p:nvSpPr>
        <p:spPr/>
        <p:txBody>
          <a:bodyPr/>
          <a:lstStyle/>
          <a:p>
            <a:fld id="{D9740FB9-4E29-D642-9584-4D9FD3B44E03}" type="slidenum">
              <a:rPr lang="en-US" smtClean="0"/>
              <a:t>2</a:t>
            </a:fld>
            <a:endParaRPr lang="en-US"/>
          </a:p>
        </p:txBody>
      </p:sp>
    </p:spTree>
    <p:extLst>
      <p:ext uri="{BB962C8B-B14F-4D97-AF65-F5344CB8AC3E}">
        <p14:creationId xmlns:p14="http://schemas.microsoft.com/office/powerpoint/2010/main" val="8579220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Parents can forget to ask questions that they had in mind before going to the meeting.  They don’t write down important information or dates that are discussed in the meeting because they are (understandably) emotionally involved in problem-solving to their child’s best interest.  A support person can help with this.  Discuss with the support person some of the things that you want to ask before you go in.  Your support person can check the list before you leave the meeting and ask the questions you forgot.  He/she can write down names and positions/titles of people in attendance.  (Be sure to get the names and positions of everyone in the room.  Sometimes a parent “connects” with one person more than others, or feels more supported by one person.  Contacting this person directly later may be more helpful than contacting the person in charge of the meeting.)</a:t>
            </a:r>
          </a:p>
          <a:p>
            <a:r>
              <a:rPr lang="en-US" dirty="0"/>
              <a:t>When choosing your support person, choose someone with confidence and willingness to be assertive if/when needed.  However, do not chose someone who will come to the meeting “guns blazing”.  Getting angry, blaming does not help with problem-solving.</a:t>
            </a:r>
          </a:p>
        </p:txBody>
      </p:sp>
      <p:sp>
        <p:nvSpPr>
          <p:cNvPr id="4" name="Slide Number Placeholder 3"/>
          <p:cNvSpPr>
            <a:spLocks noGrp="1"/>
          </p:cNvSpPr>
          <p:nvPr>
            <p:ph type="sldNum" sz="quarter" idx="5"/>
          </p:nvPr>
        </p:nvSpPr>
        <p:spPr/>
        <p:txBody>
          <a:bodyPr/>
          <a:lstStyle/>
          <a:p>
            <a:fld id="{D9740FB9-4E29-D642-9584-4D9FD3B44E03}" type="slidenum">
              <a:rPr lang="en-US" smtClean="0"/>
              <a:t>38</a:t>
            </a:fld>
            <a:endParaRPr lang="en-US"/>
          </a:p>
        </p:txBody>
      </p:sp>
    </p:spTree>
    <p:extLst>
      <p:ext uri="{BB962C8B-B14F-4D97-AF65-F5344CB8AC3E}">
        <p14:creationId xmlns:p14="http://schemas.microsoft.com/office/powerpoint/2010/main" val="319397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 minutes</a:t>
            </a:r>
          </a:p>
          <a:p>
            <a:r>
              <a:rPr lang="en-US" dirty="0"/>
              <a:t>This Ted Talk (by MN Teacher of Year 2012) is from the perspective of the teacher and as a parent</a:t>
            </a:r>
          </a:p>
          <a:p>
            <a:r>
              <a:rPr lang="en-US" dirty="0"/>
              <a:t>Discussion:  What is your reaction to this video?  How can we bridge the opportunity gap – in our our family, in our schools, in our neighborhoods?</a:t>
            </a:r>
          </a:p>
        </p:txBody>
      </p:sp>
      <p:sp>
        <p:nvSpPr>
          <p:cNvPr id="4" name="Slide Number Placeholder 3"/>
          <p:cNvSpPr>
            <a:spLocks noGrp="1"/>
          </p:cNvSpPr>
          <p:nvPr>
            <p:ph type="sldNum" sz="quarter" idx="5"/>
          </p:nvPr>
        </p:nvSpPr>
        <p:spPr/>
        <p:txBody>
          <a:bodyPr/>
          <a:lstStyle/>
          <a:p>
            <a:fld id="{D9740FB9-4E29-D642-9584-4D9FD3B44E03}" type="slidenum">
              <a:rPr lang="en-US" smtClean="0"/>
              <a:t>41</a:t>
            </a:fld>
            <a:endParaRPr lang="en-US"/>
          </a:p>
        </p:txBody>
      </p:sp>
    </p:spTree>
    <p:extLst>
      <p:ext uri="{BB962C8B-B14F-4D97-AF65-F5344CB8AC3E}">
        <p14:creationId xmlns:p14="http://schemas.microsoft.com/office/powerpoint/2010/main" val="2697926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bullying is not an issue that parents bring up as a concern, this video and discussion can be skipped</a:t>
            </a:r>
          </a:p>
          <a:p>
            <a:r>
              <a:rPr lang="en-US" dirty="0"/>
              <a:t>Video is 3.06 minutes</a:t>
            </a:r>
          </a:p>
          <a:p>
            <a:r>
              <a:rPr lang="en-US" dirty="0"/>
              <a:t>Discussion:  What kinds of experiences has your child experienced regarding bullying – self or peers?  What have you done to address this issue with your child, the school?  What steps suggested in the video would be helpful?</a:t>
            </a:r>
          </a:p>
        </p:txBody>
      </p:sp>
      <p:sp>
        <p:nvSpPr>
          <p:cNvPr id="4" name="Slide Number Placeholder 3"/>
          <p:cNvSpPr>
            <a:spLocks noGrp="1"/>
          </p:cNvSpPr>
          <p:nvPr>
            <p:ph type="sldNum" sz="quarter" idx="5"/>
          </p:nvPr>
        </p:nvSpPr>
        <p:spPr/>
        <p:txBody>
          <a:bodyPr/>
          <a:lstStyle/>
          <a:p>
            <a:fld id="{D9740FB9-4E29-D642-9584-4D9FD3B44E03}" type="slidenum">
              <a:rPr lang="en-US" smtClean="0"/>
              <a:t>42</a:t>
            </a:fld>
            <a:endParaRPr lang="en-US"/>
          </a:p>
        </p:txBody>
      </p:sp>
    </p:spTree>
    <p:extLst>
      <p:ext uri="{BB962C8B-B14F-4D97-AF65-F5344CB8AC3E}">
        <p14:creationId xmlns:p14="http://schemas.microsoft.com/office/powerpoint/2010/main" val="8207490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Have fun learning new outdoor skills, athletic, artistic or musical skills as well as mastering multiplication flash cards.  Be curious about nature.  If your child shows interest or asks a question about something – make it fun to research it – google it, </a:t>
            </a:r>
            <a:r>
              <a:rPr lang="en-US" dirty="0" err="1"/>
              <a:t>etc</a:t>
            </a:r>
            <a:endParaRPr lang="en-US" dirty="0"/>
          </a:p>
          <a:p>
            <a:pPr marL="228600" indent="-228600">
              <a:buAutoNum type="arabicPeriod"/>
            </a:pPr>
            <a:r>
              <a:rPr lang="en-US" dirty="0"/>
              <a:t>As your grandmother said, “If you can’t say something nice, don’t say anything at all.”  If unhappy with the teacher, respond to your child’s complaints with something like, “Hmmm.  I wonder why she did/said that or what she meant/wanted.  I will have to ask her.”  Maybe ask your child why he/she thinks the teacher might have done what she did.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44</a:t>
            </a:fld>
            <a:endParaRPr lang="en-US"/>
          </a:p>
        </p:txBody>
      </p:sp>
    </p:spTree>
    <p:extLst>
      <p:ext uri="{BB962C8B-B14F-4D97-AF65-F5344CB8AC3E}">
        <p14:creationId xmlns:p14="http://schemas.microsoft.com/office/powerpoint/2010/main" val="2242671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Self-talk – Catch yourself and teach your child about negative (“I can’t”, “I’m too fat”, ”I’m not as smart as the other kids”) and positive self-talk (“This looks hard but will try”, “I think that I can”, “This will take some practice”)</a:t>
            </a:r>
          </a:p>
          <a:p>
            <a:r>
              <a:rPr lang="en-US" dirty="0"/>
              <a:t>“Theory of mind” – What might that other person be thinking (or want) when he said/did that?  Instead of saying, “Don’t do that to your brother!”, Ask, “How do you think your brother feels when you do that?”  Of if daughter is talking about how someone said or did something hurtful, say something like, “She must have really had her feelings hurt when that happened.  Or “I bet she was really embarrassed when that happened.”  Or “What do you think she was thinking/feeling when that happened?”</a:t>
            </a:r>
          </a:p>
        </p:txBody>
      </p:sp>
      <p:sp>
        <p:nvSpPr>
          <p:cNvPr id="4" name="Slide Number Placeholder 3"/>
          <p:cNvSpPr>
            <a:spLocks noGrp="1"/>
          </p:cNvSpPr>
          <p:nvPr>
            <p:ph type="sldNum" sz="quarter" idx="5"/>
          </p:nvPr>
        </p:nvSpPr>
        <p:spPr/>
        <p:txBody>
          <a:bodyPr/>
          <a:lstStyle/>
          <a:p>
            <a:fld id="{D9740FB9-4E29-D642-9584-4D9FD3B44E03}" type="slidenum">
              <a:rPr lang="en-US" smtClean="0"/>
              <a:t>47</a:t>
            </a:fld>
            <a:endParaRPr lang="en-US"/>
          </a:p>
        </p:txBody>
      </p:sp>
    </p:spTree>
    <p:extLst>
      <p:ext uri="{BB962C8B-B14F-4D97-AF65-F5344CB8AC3E}">
        <p14:creationId xmlns:p14="http://schemas.microsoft.com/office/powerpoint/2010/main" val="3391519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is 2.59 minutes</a:t>
            </a:r>
          </a:p>
        </p:txBody>
      </p:sp>
      <p:sp>
        <p:nvSpPr>
          <p:cNvPr id="4" name="Slide Number Placeholder 3"/>
          <p:cNvSpPr>
            <a:spLocks noGrp="1"/>
          </p:cNvSpPr>
          <p:nvPr>
            <p:ph type="sldNum" sz="quarter" idx="10"/>
          </p:nvPr>
        </p:nvSpPr>
        <p:spPr/>
        <p:txBody>
          <a:bodyPr/>
          <a:lstStyle/>
          <a:p>
            <a:fld id="{E3911D89-FFD2-3F4E-989E-8349FDA9F72E}" type="slidenum">
              <a:rPr lang="en-US" smtClean="0"/>
              <a:t>48</a:t>
            </a:fld>
            <a:endParaRPr lang="en-US"/>
          </a:p>
        </p:txBody>
      </p:sp>
    </p:spTree>
    <p:extLst>
      <p:ext uri="{BB962C8B-B14F-4D97-AF65-F5344CB8AC3E}">
        <p14:creationId xmlns:p14="http://schemas.microsoft.com/office/powerpoint/2010/main" val="1633124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Primary appraisal = perception of a threat as irrelevant/benign or stressful. </a:t>
            </a:r>
          </a:p>
          <a:p>
            <a:r>
              <a:rPr lang="en-US" dirty="0"/>
              <a:t>2. Secondary appraisal = selecting a response to the threat to best manage it.</a:t>
            </a:r>
          </a:p>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49</a:t>
            </a:fld>
            <a:endParaRPr lang="en-US"/>
          </a:p>
        </p:txBody>
      </p:sp>
    </p:spTree>
    <p:extLst>
      <p:ext uri="{BB962C8B-B14F-4D97-AF65-F5344CB8AC3E}">
        <p14:creationId xmlns:p14="http://schemas.microsoft.com/office/powerpoint/2010/main" val="1297968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protective factor related to the last – Meaningful participation &amp; contribution</a:t>
            </a:r>
          </a:p>
          <a:p>
            <a:r>
              <a:rPr lang="en-US" dirty="0"/>
              <a:t>What the hobby</a:t>
            </a:r>
            <a:r>
              <a:rPr lang="en-US" baseline="0" dirty="0"/>
              <a:t> is doesn’t matter.  What matters is that it be of interest and pleasurable and healthy.  Intrinsically interesting, certain amount of aptitude for it, yet get some challenge from it</a:t>
            </a:r>
            <a:endParaRPr lang="en-US" dirty="0"/>
          </a:p>
        </p:txBody>
      </p:sp>
      <p:sp>
        <p:nvSpPr>
          <p:cNvPr id="4" name="Slide Number Placeholder 3"/>
          <p:cNvSpPr>
            <a:spLocks noGrp="1"/>
          </p:cNvSpPr>
          <p:nvPr>
            <p:ph type="sldNum" sz="quarter" idx="10"/>
          </p:nvPr>
        </p:nvSpPr>
        <p:spPr/>
        <p:txBody>
          <a:bodyPr/>
          <a:lstStyle/>
          <a:p>
            <a:fld id="{E3911D89-FFD2-3F4E-989E-8349FDA9F72E}" type="slidenum">
              <a:rPr lang="en-US" smtClean="0"/>
              <a:t>50</a:t>
            </a:fld>
            <a:endParaRPr lang="en-US"/>
          </a:p>
        </p:txBody>
      </p:sp>
    </p:spTree>
    <p:extLst>
      <p:ext uri="{BB962C8B-B14F-4D97-AF65-F5344CB8AC3E}">
        <p14:creationId xmlns:p14="http://schemas.microsoft.com/office/powerpoint/2010/main" val="24831933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one thing that you can do today to build and foster your child’s resiliency?</a:t>
            </a:r>
          </a:p>
          <a:p>
            <a:r>
              <a:rPr lang="en-US" dirty="0"/>
              <a:t>What is one thing that you can do to improve your working relationship with the school?</a:t>
            </a:r>
          </a:p>
        </p:txBody>
      </p:sp>
      <p:sp>
        <p:nvSpPr>
          <p:cNvPr id="4" name="Slide Number Placeholder 3"/>
          <p:cNvSpPr>
            <a:spLocks noGrp="1"/>
          </p:cNvSpPr>
          <p:nvPr>
            <p:ph type="sldNum" sz="quarter" idx="10"/>
          </p:nvPr>
        </p:nvSpPr>
        <p:spPr/>
        <p:txBody>
          <a:bodyPr/>
          <a:lstStyle/>
          <a:p>
            <a:fld id="{E3911D89-FFD2-3F4E-989E-8349FDA9F72E}" type="slidenum">
              <a:rPr lang="en-US" smtClean="0"/>
              <a:t>51</a:t>
            </a:fld>
            <a:endParaRPr lang="en-US"/>
          </a:p>
        </p:txBody>
      </p:sp>
    </p:spTree>
    <p:extLst>
      <p:ext uri="{BB962C8B-B14F-4D97-AF65-F5344CB8AC3E}">
        <p14:creationId xmlns:p14="http://schemas.microsoft.com/office/powerpoint/2010/main" val="3239275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Brainstorm a list from participants before showing what parent survey data says on following slides</a:t>
            </a:r>
          </a:p>
          <a:p>
            <a:endParaRPr lang="en-US" dirty="0"/>
          </a:p>
        </p:txBody>
      </p:sp>
      <p:sp>
        <p:nvSpPr>
          <p:cNvPr id="4" name="Slide Number Placeholder 3"/>
          <p:cNvSpPr>
            <a:spLocks noGrp="1"/>
          </p:cNvSpPr>
          <p:nvPr>
            <p:ph type="sldNum" sz="quarter" idx="5"/>
          </p:nvPr>
        </p:nvSpPr>
        <p:spPr/>
        <p:txBody>
          <a:bodyPr/>
          <a:lstStyle/>
          <a:p>
            <a:fld id="{D9740FB9-4E29-D642-9584-4D9FD3B44E03}" type="slidenum">
              <a:rPr lang="en-US" smtClean="0"/>
              <a:t>4</a:t>
            </a:fld>
            <a:endParaRPr lang="en-US"/>
          </a:p>
        </p:txBody>
      </p:sp>
    </p:spTree>
    <p:extLst>
      <p:ext uri="{BB962C8B-B14F-4D97-AF65-F5344CB8AC3E}">
        <p14:creationId xmlns:p14="http://schemas.microsoft.com/office/powerpoint/2010/main" val="764854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lists summarize data from thousands of parent and teacher surveys</a:t>
            </a:r>
          </a:p>
        </p:txBody>
      </p:sp>
      <p:sp>
        <p:nvSpPr>
          <p:cNvPr id="4" name="Slide Number Placeholder 3"/>
          <p:cNvSpPr>
            <a:spLocks noGrp="1"/>
          </p:cNvSpPr>
          <p:nvPr>
            <p:ph type="sldNum" sz="quarter" idx="5"/>
          </p:nvPr>
        </p:nvSpPr>
        <p:spPr/>
        <p:txBody>
          <a:bodyPr/>
          <a:lstStyle/>
          <a:p>
            <a:fld id="{D9740FB9-4E29-D642-9584-4D9FD3B44E03}" type="slidenum">
              <a:rPr lang="en-US" smtClean="0"/>
              <a:t>5</a:t>
            </a:fld>
            <a:endParaRPr lang="en-US"/>
          </a:p>
        </p:txBody>
      </p:sp>
    </p:spTree>
    <p:extLst>
      <p:ext uri="{BB962C8B-B14F-4D97-AF65-F5344CB8AC3E}">
        <p14:creationId xmlns:p14="http://schemas.microsoft.com/office/powerpoint/2010/main" val="1360108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to brainstorm before showing survey data</a:t>
            </a:r>
          </a:p>
        </p:txBody>
      </p:sp>
      <p:sp>
        <p:nvSpPr>
          <p:cNvPr id="4" name="Slide Number Placeholder 3"/>
          <p:cNvSpPr>
            <a:spLocks noGrp="1"/>
          </p:cNvSpPr>
          <p:nvPr>
            <p:ph type="sldNum" sz="quarter" idx="5"/>
          </p:nvPr>
        </p:nvSpPr>
        <p:spPr/>
        <p:txBody>
          <a:bodyPr/>
          <a:lstStyle/>
          <a:p>
            <a:fld id="{D9740FB9-4E29-D642-9584-4D9FD3B44E03}" type="slidenum">
              <a:rPr lang="en-US" smtClean="0"/>
              <a:t>9</a:t>
            </a:fld>
            <a:endParaRPr lang="en-US"/>
          </a:p>
        </p:txBody>
      </p:sp>
    </p:spTree>
    <p:extLst>
      <p:ext uri="{BB962C8B-B14F-4D97-AF65-F5344CB8AC3E}">
        <p14:creationId xmlns:p14="http://schemas.microsoft.com/office/powerpoint/2010/main" val="3832803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Brainstorm from participants before showing teacher survey data</a:t>
            </a:r>
          </a:p>
          <a:p>
            <a:r>
              <a:rPr lang="en-US" dirty="0"/>
              <a:t>Discuss #2 – examples of inaccurate stories that your child told teacher about home, or child told parent about school</a:t>
            </a:r>
          </a:p>
        </p:txBody>
      </p:sp>
      <p:sp>
        <p:nvSpPr>
          <p:cNvPr id="4" name="Slide Number Placeholder 3"/>
          <p:cNvSpPr>
            <a:spLocks noGrp="1"/>
          </p:cNvSpPr>
          <p:nvPr>
            <p:ph type="sldNum" sz="quarter" idx="5"/>
          </p:nvPr>
        </p:nvSpPr>
        <p:spPr/>
        <p:txBody>
          <a:bodyPr/>
          <a:lstStyle/>
          <a:p>
            <a:fld id="{D9740FB9-4E29-D642-9584-4D9FD3B44E03}" type="slidenum">
              <a:rPr lang="en-US" smtClean="0"/>
              <a:t>10</a:t>
            </a:fld>
            <a:endParaRPr lang="en-US"/>
          </a:p>
        </p:txBody>
      </p:sp>
    </p:spTree>
    <p:extLst>
      <p:ext uri="{BB962C8B-B14F-4D97-AF65-F5344CB8AC3E}">
        <p14:creationId xmlns:p14="http://schemas.microsoft.com/office/powerpoint/2010/main" val="32145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a:t>
            </a:r>
          </a:p>
        </p:txBody>
      </p:sp>
      <p:sp>
        <p:nvSpPr>
          <p:cNvPr id="4" name="Slide Number Placeholder 3"/>
          <p:cNvSpPr>
            <a:spLocks noGrp="1"/>
          </p:cNvSpPr>
          <p:nvPr>
            <p:ph type="sldNum" sz="quarter" idx="5"/>
          </p:nvPr>
        </p:nvSpPr>
        <p:spPr/>
        <p:txBody>
          <a:bodyPr/>
          <a:lstStyle/>
          <a:p>
            <a:fld id="{D9740FB9-4E29-D642-9584-4D9FD3B44E03}" type="slidenum">
              <a:rPr lang="en-US" smtClean="0"/>
              <a:t>14</a:t>
            </a:fld>
            <a:endParaRPr lang="en-US"/>
          </a:p>
        </p:txBody>
      </p:sp>
    </p:spTree>
    <p:extLst>
      <p:ext uri="{BB962C8B-B14F-4D97-AF65-F5344CB8AC3E}">
        <p14:creationId xmlns:p14="http://schemas.microsoft.com/office/powerpoint/2010/main" val="2574353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parents think that they are protecting their child by not sharing information such as a diagnosis of ADHD, or of trauma. Or parent in jail/drug treatment, etc.  Sometimes parents are afraid that the teacher will consciously or unconsciously be biased against the child because of this, or treat him/her differently than other students.  But this does not allow for collaboration.  It can lead to misunderstandings</a:t>
            </a:r>
          </a:p>
        </p:txBody>
      </p:sp>
      <p:sp>
        <p:nvSpPr>
          <p:cNvPr id="4" name="Slide Number Placeholder 3"/>
          <p:cNvSpPr>
            <a:spLocks noGrp="1"/>
          </p:cNvSpPr>
          <p:nvPr>
            <p:ph type="sldNum" sz="quarter" idx="5"/>
          </p:nvPr>
        </p:nvSpPr>
        <p:spPr/>
        <p:txBody>
          <a:bodyPr/>
          <a:lstStyle/>
          <a:p>
            <a:fld id="{D9740FB9-4E29-D642-9584-4D9FD3B44E03}" type="slidenum">
              <a:rPr lang="en-US" smtClean="0"/>
              <a:t>15</a:t>
            </a:fld>
            <a:endParaRPr lang="en-US"/>
          </a:p>
        </p:txBody>
      </p:sp>
    </p:spTree>
    <p:extLst>
      <p:ext uri="{BB962C8B-B14F-4D97-AF65-F5344CB8AC3E}">
        <p14:creationId xmlns:p14="http://schemas.microsoft.com/office/powerpoint/2010/main" val="532212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Federal leadership, the people of the United States better appreciate the fact that each citizen, including individuals with disabilities, has a right to participate and contribute meaningfully to society. With continued Federal-state-local partnerships, the nation will similarly demonstrate that improving educational results for children with disabilities and their families is critical to empowering all citizens to maximize their employment, self-sufficiency, and independence in every state and locality across the country. Further, our nation’s ability to compete successfully in the global community depends on the inclusion of all citizens. </a:t>
            </a:r>
          </a:p>
        </p:txBody>
      </p:sp>
      <p:sp>
        <p:nvSpPr>
          <p:cNvPr id="4" name="Slide Number Placeholder 3"/>
          <p:cNvSpPr>
            <a:spLocks noGrp="1"/>
          </p:cNvSpPr>
          <p:nvPr>
            <p:ph type="sldNum" sz="quarter" idx="5"/>
          </p:nvPr>
        </p:nvSpPr>
        <p:spPr/>
        <p:txBody>
          <a:bodyPr/>
          <a:lstStyle/>
          <a:p>
            <a:fld id="{D9740FB9-4E29-D642-9584-4D9FD3B44E03}" type="slidenum">
              <a:rPr lang="en-US" smtClean="0"/>
              <a:t>19</a:t>
            </a:fld>
            <a:endParaRPr lang="en-US"/>
          </a:p>
        </p:txBody>
      </p:sp>
    </p:spTree>
    <p:extLst>
      <p:ext uri="{BB962C8B-B14F-4D97-AF65-F5344CB8AC3E}">
        <p14:creationId xmlns:p14="http://schemas.microsoft.com/office/powerpoint/2010/main" val="82304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FA36E-6C8D-4040-AC63-6395EA57F41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EC133A-A391-1B43-853D-DBA6B0CB86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CD6BA5-01DC-9242-918A-47A89826A1A4}"/>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0ED55E79-9666-4A45-B2FD-88312038E9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E3A87B-D7C9-7F45-8DB8-34103B2B3E60}"/>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2142153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F5B57-65BC-8A42-992E-5C38BDC1B2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8C9C55-F95F-694F-B1BE-300346B1FA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862DB6-6F11-A04C-9A3C-B7E458A476C3}"/>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9B4FD19B-7AF7-C744-A596-E55D7BE67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68268F-5B7C-2F4A-8172-5284BF58517D}"/>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466000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CA5C70-D894-7D44-B8FD-97A2FDC9A12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A7DF7A1-C39E-664A-9A05-1C74F7F242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5067C-A843-3041-AA2F-9370E275C88C}"/>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35037923-F8ED-D140-988F-88291213C1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35BE1-AAF0-3549-9579-33E855608E4E}"/>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3643075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AB8AB-A543-754C-8F5B-271C049891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9E8810-DE03-B749-8DA2-3D2DC6E77E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838F9D-096A-174D-9CC5-7B4C7A937530}"/>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1DBC1439-B448-3A45-A0D3-D18C159217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57809-9887-0A48-9A23-E2DDD1342DA0}"/>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348886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7E130-3F7C-C94E-B20F-426BDB94E7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B25C9B-0F1F-D541-98D9-136269942D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1E6BCB-8743-BB4B-8E4F-702830CEF75A}"/>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721F0196-EB06-1C41-9F08-5FB084B291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23A037-919C-ED49-987D-AD42E471B573}"/>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4052889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3495D-6976-D74B-AC12-85347DF301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2D96E0-63FE-CA41-A13C-C7BE25A412A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BFBA15-2C50-3540-BADC-8C102FFB9F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5E1303-8AD9-D541-A724-38CABF349B6F}"/>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6" name="Footer Placeholder 5">
            <a:extLst>
              <a:ext uri="{FF2B5EF4-FFF2-40B4-BE49-F238E27FC236}">
                <a16:creationId xmlns:a16="http://schemas.microsoft.com/office/drawing/2014/main" id="{31566A7D-CA13-9E4D-84A6-C05F8E9ED3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741B1E-136E-7741-91FF-F8AD1F28C640}"/>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225683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97778-708B-4E40-A39D-94A959B2F5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FC209E-4CEA-5344-B8DB-12CA3CE02D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A49A5B-23A7-F944-8590-A5B9184DB1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1E11BA6-EE03-B14F-849B-B247558CED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98F5ED-1DBB-CA45-ACED-FDC1C4C682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783D291-83DB-2C47-87C9-0F9E74CE2CE1}"/>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8" name="Footer Placeholder 7">
            <a:extLst>
              <a:ext uri="{FF2B5EF4-FFF2-40B4-BE49-F238E27FC236}">
                <a16:creationId xmlns:a16="http://schemas.microsoft.com/office/drawing/2014/main" id="{6450029B-78B3-3440-BCE3-7CDC69662E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EC3B21-725E-EA45-AA42-E21971EAD8A1}"/>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766710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5F76-FB00-4C40-8DEE-864C4CED9BF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0F02B9-1052-2244-B736-984FF2EAB510}"/>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4" name="Footer Placeholder 3">
            <a:extLst>
              <a:ext uri="{FF2B5EF4-FFF2-40B4-BE49-F238E27FC236}">
                <a16:creationId xmlns:a16="http://schemas.microsoft.com/office/drawing/2014/main" id="{4F97940A-9363-DD45-A48F-BE6774989F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ACF68B-430D-BB49-A4E4-DC92884F2681}"/>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197079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426B19-CC77-454C-8A4D-80A04F5C4359}"/>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3" name="Footer Placeholder 2">
            <a:extLst>
              <a:ext uri="{FF2B5EF4-FFF2-40B4-BE49-F238E27FC236}">
                <a16:creationId xmlns:a16="http://schemas.microsoft.com/office/drawing/2014/main" id="{E224C7F0-81A1-CC46-9BF9-B8CF12DB96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835C91-73A2-CC48-9DF9-E2C112131788}"/>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5698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40BDB-AD42-D94F-8D2D-6B4E33946D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59A16D-3800-B346-A2D3-EC531ABB1B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C89AE6-04FC-4F40-BC4D-E06CFB0AE5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D410E2-813E-3042-8E7B-B1C98F1B63DE}"/>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6" name="Footer Placeholder 5">
            <a:extLst>
              <a:ext uri="{FF2B5EF4-FFF2-40B4-BE49-F238E27FC236}">
                <a16:creationId xmlns:a16="http://schemas.microsoft.com/office/drawing/2014/main" id="{BEB32A8C-73EE-B242-AD7A-0F218DFC64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C662E1-8F68-EC49-B18E-9ED29B09E483}"/>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3958412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2F42A-3D40-E846-8878-720F96833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E8547D-7407-344C-BCAD-2C9BC35093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7E24C6-9D32-344C-891D-D573837B07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404417-2B68-654A-82D9-6C8BBC3D0555}"/>
              </a:ext>
            </a:extLst>
          </p:cNvPr>
          <p:cNvSpPr>
            <a:spLocks noGrp="1"/>
          </p:cNvSpPr>
          <p:nvPr>
            <p:ph type="dt" sz="half" idx="10"/>
          </p:nvPr>
        </p:nvSpPr>
        <p:spPr/>
        <p:txBody>
          <a:bodyPr/>
          <a:lstStyle/>
          <a:p>
            <a:fld id="{20EB66E9-1934-624D-97C5-B28BB3DEF37B}" type="datetimeFigureOut">
              <a:rPr lang="en-US" smtClean="0"/>
              <a:t>7/3/2019</a:t>
            </a:fld>
            <a:endParaRPr lang="en-US"/>
          </a:p>
        </p:txBody>
      </p:sp>
      <p:sp>
        <p:nvSpPr>
          <p:cNvPr id="6" name="Footer Placeholder 5">
            <a:extLst>
              <a:ext uri="{FF2B5EF4-FFF2-40B4-BE49-F238E27FC236}">
                <a16:creationId xmlns:a16="http://schemas.microsoft.com/office/drawing/2014/main" id="{9177D44A-B989-904C-B5C3-9533686DF1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D4EB70-B4FB-1840-AC44-201327013083}"/>
              </a:ext>
            </a:extLst>
          </p:cNvPr>
          <p:cNvSpPr>
            <a:spLocks noGrp="1"/>
          </p:cNvSpPr>
          <p:nvPr>
            <p:ph type="sldNum" sz="quarter" idx="12"/>
          </p:nvPr>
        </p:nvSpPr>
        <p:spPr/>
        <p:txBody>
          <a:bodyPr/>
          <a:lstStyle/>
          <a:p>
            <a:fld id="{A3554982-08FC-144F-B721-BC56FC3EC2C6}" type="slidenum">
              <a:rPr lang="en-US" smtClean="0"/>
              <a:t>‹#›</a:t>
            </a:fld>
            <a:endParaRPr lang="en-US"/>
          </a:p>
        </p:txBody>
      </p:sp>
    </p:spTree>
    <p:extLst>
      <p:ext uri="{BB962C8B-B14F-4D97-AF65-F5344CB8AC3E}">
        <p14:creationId xmlns:p14="http://schemas.microsoft.com/office/powerpoint/2010/main" val="144502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249615-92A6-AC49-B246-809CE5D366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3F89E96-3466-A74D-A6FF-9EC5791F83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3D007E-8389-C64B-B541-82C411B083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B66E9-1934-624D-97C5-B28BB3DEF37B}" type="datetimeFigureOut">
              <a:rPr lang="en-US" smtClean="0"/>
              <a:t>7/3/2019</a:t>
            </a:fld>
            <a:endParaRPr lang="en-US"/>
          </a:p>
        </p:txBody>
      </p:sp>
      <p:sp>
        <p:nvSpPr>
          <p:cNvPr id="5" name="Footer Placeholder 4">
            <a:extLst>
              <a:ext uri="{FF2B5EF4-FFF2-40B4-BE49-F238E27FC236}">
                <a16:creationId xmlns:a16="http://schemas.microsoft.com/office/drawing/2014/main" id="{87ED0A4E-AE6D-4549-8731-D8444D59EF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BF0885-F1F4-9442-8537-CF4BC3559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554982-08FC-144F-B721-BC56FC3EC2C6}" type="slidenum">
              <a:rPr lang="en-US" smtClean="0"/>
              <a:t>‹#›</a:t>
            </a:fld>
            <a:endParaRPr lang="en-US"/>
          </a:p>
        </p:txBody>
      </p:sp>
    </p:spTree>
    <p:extLst>
      <p:ext uri="{BB962C8B-B14F-4D97-AF65-F5344CB8AC3E}">
        <p14:creationId xmlns:p14="http://schemas.microsoft.com/office/powerpoint/2010/main" val="1141189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nOhZ6U5yaX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66g6TbJbs2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3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youtube.com/watch?v=sJ2KlmG5OV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3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3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youtube.com/watch?v=kin2OdchKMQ"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42.xml.rels><?xml version="1.0" encoding="UTF-8" standalone="yes"?>
<Relationships xmlns="http://schemas.openxmlformats.org/package/2006/relationships"><Relationship Id="rId3" Type="http://schemas.openxmlformats.org/officeDocument/2006/relationships/hyperlink" Target="https://www.youtube.com/watch?v=6hbwDQmvj8A"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4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1.jpg"/></Relationships>
</file>

<file path=ppt/slides/_rels/slide45.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4.jpg"/></Relationships>
</file>

<file path=ppt/slides/_rels/slide48.xml.rels><?xml version="1.0" encoding="UTF-8" standalone="yes"?>
<Relationships xmlns="http://schemas.openxmlformats.org/package/2006/relationships"><Relationship Id="rId3" Type="http://schemas.openxmlformats.org/officeDocument/2006/relationships/hyperlink" Target="https://www.youtube.com/watch?v=YrBCuFQLSCU"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5.tiff"/></Relationships>
</file>

<file path=ppt/slides/_rels/slide4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7.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9.tiff"/></Relationships>
</file>

<file path=ppt/slides/_rels/slide51.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A90A8-9BD0-B74C-9CEC-AEAFFF4EB470}"/>
              </a:ext>
            </a:extLst>
          </p:cNvPr>
          <p:cNvSpPr>
            <a:spLocks noGrp="1"/>
          </p:cNvSpPr>
          <p:nvPr>
            <p:ph type="ctrTitle"/>
          </p:nvPr>
        </p:nvSpPr>
        <p:spPr>
          <a:xfrm>
            <a:off x="1524000" y="1122363"/>
            <a:ext cx="9144000" cy="1655762"/>
          </a:xfrm>
        </p:spPr>
        <p:txBody>
          <a:bodyPr/>
          <a:lstStyle/>
          <a:p>
            <a:r>
              <a:rPr lang="en-US" dirty="0"/>
              <a:t>Working with Schools</a:t>
            </a:r>
          </a:p>
        </p:txBody>
      </p:sp>
      <p:sp>
        <p:nvSpPr>
          <p:cNvPr id="3" name="Subtitle 2">
            <a:extLst>
              <a:ext uri="{FF2B5EF4-FFF2-40B4-BE49-F238E27FC236}">
                <a16:creationId xmlns:a16="http://schemas.microsoft.com/office/drawing/2014/main" id="{D9EF4E22-607B-3949-BA50-4920487331AD}"/>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63149EC1-3870-7D4E-AB50-F5B3BE325A9E}"/>
              </a:ext>
            </a:extLst>
          </p:cNvPr>
          <p:cNvPicPr>
            <a:picLocks noChangeAspect="1"/>
          </p:cNvPicPr>
          <p:nvPr/>
        </p:nvPicPr>
        <p:blipFill>
          <a:blip r:embed="rId3"/>
          <a:stretch>
            <a:fillRect/>
          </a:stretch>
        </p:blipFill>
        <p:spPr>
          <a:xfrm>
            <a:off x="3632886" y="2775822"/>
            <a:ext cx="5165125" cy="3903873"/>
          </a:xfrm>
          <a:prstGeom prst="rect">
            <a:avLst/>
          </a:prstGeom>
        </p:spPr>
      </p:pic>
    </p:spTree>
    <p:extLst>
      <p:ext uri="{BB962C8B-B14F-4D97-AF65-F5344CB8AC3E}">
        <p14:creationId xmlns:p14="http://schemas.microsoft.com/office/powerpoint/2010/main" val="1369639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AF66D-8729-EF42-B719-16137B3D00B6}"/>
              </a:ext>
            </a:extLst>
          </p:cNvPr>
          <p:cNvSpPr>
            <a:spLocks noGrp="1"/>
          </p:cNvSpPr>
          <p:nvPr>
            <p:ph type="title"/>
          </p:nvPr>
        </p:nvSpPr>
        <p:spPr/>
        <p:txBody>
          <a:bodyPr/>
          <a:lstStyle/>
          <a:p>
            <a:r>
              <a:rPr lang="en-US" dirty="0"/>
              <a:t>What Teachers Want Parents to Know</a:t>
            </a:r>
          </a:p>
        </p:txBody>
      </p:sp>
      <p:sp>
        <p:nvSpPr>
          <p:cNvPr id="3" name="Content Placeholder 2">
            <a:extLst>
              <a:ext uri="{FF2B5EF4-FFF2-40B4-BE49-F238E27FC236}">
                <a16:creationId xmlns:a16="http://schemas.microsoft.com/office/drawing/2014/main" id="{B7098587-F24D-8D46-92D7-B67C4FB45B5B}"/>
              </a:ext>
            </a:extLst>
          </p:cNvPr>
          <p:cNvSpPr>
            <a:spLocks noGrp="1"/>
          </p:cNvSpPr>
          <p:nvPr>
            <p:ph idx="1"/>
          </p:nvPr>
        </p:nvSpPr>
        <p:spPr/>
        <p:txBody>
          <a:bodyPr>
            <a:normAutofit/>
          </a:bodyPr>
          <a:lstStyle/>
          <a:p>
            <a:r>
              <a:rPr lang="en-US" dirty="0"/>
              <a:t>I value every child.  All of my energies can’t be focused on a single child</a:t>
            </a:r>
          </a:p>
          <a:p>
            <a:r>
              <a:rPr lang="en-US" dirty="0"/>
              <a:t>I will believe 50% of what your child tells me happens at home if you’ll believe 50% of what he says happens at school</a:t>
            </a:r>
          </a:p>
          <a:p>
            <a:r>
              <a:rPr lang="en-US" dirty="0"/>
              <a:t>There is always someone smarter, more talented, than your child. Let her skills and talents emerge naturally.  Don’t put too much pressure on your child so that she hates to learn</a:t>
            </a:r>
          </a:p>
        </p:txBody>
      </p:sp>
      <p:pic>
        <p:nvPicPr>
          <p:cNvPr id="6" name="Picture 5">
            <a:extLst>
              <a:ext uri="{FF2B5EF4-FFF2-40B4-BE49-F238E27FC236}">
                <a16:creationId xmlns:a16="http://schemas.microsoft.com/office/drawing/2014/main" id="{39643C50-C212-F646-98BE-046FCE100AE3}"/>
              </a:ext>
            </a:extLst>
          </p:cNvPr>
          <p:cNvPicPr>
            <a:picLocks noChangeAspect="1"/>
          </p:cNvPicPr>
          <p:nvPr/>
        </p:nvPicPr>
        <p:blipFill>
          <a:blip r:embed="rId3"/>
          <a:stretch>
            <a:fillRect/>
          </a:stretch>
        </p:blipFill>
        <p:spPr>
          <a:xfrm>
            <a:off x="7172582" y="4460875"/>
            <a:ext cx="4000500" cy="2032000"/>
          </a:xfrm>
          <a:prstGeom prst="rect">
            <a:avLst/>
          </a:prstGeom>
        </p:spPr>
      </p:pic>
    </p:spTree>
    <p:extLst>
      <p:ext uri="{BB962C8B-B14F-4D97-AF65-F5344CB8AC3E}">
        <p14:creationId xmlns:p14="http://schemas.microsoft.com/office/powerpoint/2010/main" val="175188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7909F-60B3-9848-8537-1FC66950E2AB}"/>
              </a:ext>
            </a:extLst>
          </p:cNvPr>
          <p:cNvSpPr>
            <a:spLocks noGrp="1"/>
          </p:cNvSpPr>
          <p:nvPr>
            <p:ph type="title"/>
          </p:nvPr>
        </p:nvSpPr>
        <p:spPr/>
        <p:txBody>
          <a:bodyPr/>
          <a:lstStyle/>
          <a:p>
            <a:r>
              <a:rPr lang="en-US" dirty="0"/>
              <a:t>What Teachers Want Parents to Know</a:t>
            </a:r>
          </a:p>
        </p:txBody>
      </p:sp>
      <p:sp>
        <p:nvSpPr>
          <p:cNvPr id="3" name="Content Placeholder 2">
            <a:extLst>
              <a:ext uri="{FF2B5EF4-FFF2-40B4-BE49-F238E27FC236}">
                <a16:creationId xmlns:a16="http://schemas.microsoft.com/office/drawing/2014/main" id="{B0DA1E33-A22F-7444-B699-EC01E68E93A5}"/>
              </a:ext>
            </a:extLst>
          </p:cNvPr>
          <p:cNvSpPr>
            <a:spLocks noGrp="1"/>
          </p:cNvSpPr>
          <p:nvPr>
            <p:ph idx="1"/>
          </p:nvPr>
        </p:nvSpPr>
        <p:spPr/>
        <p:txBody>
          <a:bodyPr/>
          <a:lstStyle/>
          <a:p>
            <a:r>
              <a:rPr lang="en-US" dirty="0"/>
              <a:t>Limit screen time.  Encourage physical activity, reading and imaginative thinking</a:t>
            </a:r>
          </a:p>
          <a:p>
            <a:r>
              <a:rPr lang="en-US" dirty="0"/>
              <a:t>I am here to help your child succeed.  Your support is necessary for that to happen</a:t>
            </a:r>
          </a:p>
          <a:p>
            <a:r>
              <a:rPr lang="en-US" dirty="0"/>
              <a:t>Manners are important. Teach them at home</a:t>
            </a:r>
          </a:p>
          <a:p>
            <a:endParaRPr lang="en-US" dirty="0"/>
          </a:p>
          <a:p>
            <a:endParaRPr lang="en-US" dirty="0"/>
          </a:p>
        </p:txBody>
      </p:sp>
      <p:pic>
        <p:nvPicPr>
          <p:cNvPr id="4" name="Picture 3">
            <a:extLst>
              <a:ext uri="{FF2B5EF4-FFF2-40B4-BE49-F238E27FC236}">
                <a16:creationId xmlns:a16="http://schemas.microsoft.com/office/drawing/2014/main" id="{27942DC1-A370-EA45-AA52-FC793A814A8E}"/>
              </a:ext>
            </a:extLst>
          </p:cNvPr>
          <p:cNvPicPr>
            <a:picLocks noChangeAspect="1"/>
          </p:cNvPicPr>
          <p:nvPr/>
        </p:nvPicPr>
        <p:blipFill>
          <a:blip r:embed="rId2"/>
          <a:stretch>
            <a:fillRect/>
          </a:stretch>
        </p:blipFill>
        <p:spPr>
          <a:xfrm>
            <a:off x="6819590" y="4040659"/>
            <a:ext cx="3685022" cy="2452215"/>
          </a:xfrm>
          <a:prstGeom prst="rect">
            <a:avLst/>
          </a:prstGeom>
        </p:spPr>
      </p:pic>
    </p:spTree>
    <p:extLst>
      <p:ext uri="{BB962C8B-B14F-4D97-AF65-F5344CB8AC3E}">
        <p14:creationId xmlns:p14="http://schemas.microsoft.com/office/powerpoint/2010/main" val="106338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F2B0A-B2C4-8148-90BA-319CD64C97E3}"/>
              </a:ext>
            </a:extLst>
          </p:cNvPr>
          <p:cNvSpPr>
            <a:spLocks noGrp="1"/>
          </p:cNvSpPr>
          <p:nvPr>
            <p:ph type="title"/>
          </p:nvPr>
        </p:nvSpPr>
        <p:spPr/>
        <p:txBody>
          <a:bodyPr/>
          <a:lstStyle/>
          <a:p>
            <a:r>
              <a:rPr lang="en-US" dirty="0"/>
              <a:t>What Teachers Want Parents to Know</a:t>
            </a:r>
          </a:p>
        </p:txBody>
      </p:sp>
      <p:sp>
        <p:nvSpPr>
          <p:cNvPr id="3" name="Content Placeholder 2">
            <a:extLst>
              <a:ext uri="{FF2B5EF4-FFF2-40B4-BE49-F238E27FC236}">
                <a16:creationId xmlns:a16="http://schemas.microsoft.com/office/drawing/2014/main" id="{C93630FA-FFE8-D34D-B34B-261C39FE16D3}"/>
              </a:ext>
            </a:extLst>
          </p:cNvPr>
          <p:cNvSpPr>
            <a:spLocks noGrp="1"/>
          </p:cNvSpPr>
          <p:nvPr>
            <p:ph idx="1"/>
          </p:nvPr>
        </p:nvSpPr>
        <p:spPr/>
        <p:txBody>
          <a:bodyPr>
            <a:normAutofit/>
          </a:bodyPr>
          <a:lstStyle/>
          <a:p>
            <a:r>
              <a:rPr lang="en-US" dirty="0"/>
              <a:t>Please read my homework policy, assignment guidelines, newsletters, and other communication I send home</a:t>
            </a:r>
          </a:p>
          <a:p>
            <a:r>
              <a:rPr lang="en-US" dirty="0"/>
              <a:t>You are your child’s first teacher.  If you feel education is important, your child will pick up on that and feel that doing her best is important.  You matter.  You make the difference.</a:t>
            </a:r>
          </a:p>
          <a:p>
            <a:r>
              <a:rPr lang="en-US" dirty="0"/>
              <a:t>Education does not stop at the end of the school day.  Provide opportunities.  Read to your child, even when he can read for himself.</a:t>
            </a:r>
          </a:p>
        </p:txBody>
      </p:sp>
      <p:pic>
        <p:nvPicPr>
          <p:cNvPr id="6" name="Picture 5">
            <a:extLst>
              <a:ext uri="{FF2B5EF4-FFF2-40B4-BE49-F238E27FC236}">
                <a16:creationId xmlns:a16="http://schemas.microsoft.com/office/drawing/2014/main" id="{707F2FBF-7B48-4C44-BB00-CD1F2C121E78}"/>
              </a:ext>
            </a:extLst>
          </p:cNvPr>
          <p:cNvPicPr>
            <a:picLocks noChangeAspect="1"/>
          </p:cNvPicPr>
          <p:nvPr/>
        </p:nvPicPr>
        <p:blipFill>
          <a:blip r:embed="rId2"/>
          <a:stretch>
            <a:fillRect/>
          </a:stretch>
        </p:blipFill>
        <p:spPr>
          <a:xfrm>
            <a:off x="5684108" y="5060048"/>
            <a:ext cx="2454703" cy="1633493"/>
          </a:xfrm>
          <a:prstGeom prst="rect">
            <a:avLst/>
          </a:prstGeom>
        </p:spPr>
      </p:pic>
    </p:spTree>
    <p:extLst>
      <p:ext uri="{BB962C8B-B14F-4D97-AF65-F5344CB8AC3E}">
        <p14:creationId xmlns:p14="http://schemas.microsoft.com/office/powerpoint/2010/main" val="30696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F5D11-C6D9-8043-8972-F75A880A4908}"/>
              </a:ext>
            </a:extLst>
          </p:cNvPr>
          <p:cNvSpPr>
            <a:spLocks noGrp="1"/>
          </p:cNvSpPr>
          <p:nvPr>
            <p:ph type="title"/>
          </p:nvPr>
        </p:nvSpPr>
        <p:spPr/>
        <p:txBody>
          <a:bodyPr/>
          <a:lstStyle/>
          <a:p>
            <a:r>
              <a:rPr lang="en-US" dirty="0"/>
              <a:t>What Teachers Want Parents to Know</a:t>
            </a:r>
          </a:p>
        </p:txBody>
      </p:sp>
      <p:sp>
        <p:nvSpPr>
          <p:cNvPr id="3" name="Content Placeholder 2">
            <a:extLst>
              <a:ext uri="{FF2B5EF4-FFF2-40B4-BE49-F238E27FC236}">
                <a16:creationId xmlns:a16="http://schemas.microsoft.com/office/drawing/2014/main" id="{3BAC7A78-3A2D-EC43-9DCC-7C81D19306C6}"/>
              </a:ext>
            </a:extLst>
          </p:cNvPr>
          <p:cNvSpPr>
            <a:spLocks noGrp="1"/>
          </p:cNvSpPr>
          <p:nvPr>
            <p:ph idx="1"/>
          </p:nvPr>
        </p:nvSpPr>
        <p:spPr/>
        <p:txBody>
          <a:bodyPr/>
          <a:lstStyle/>
          <a:p>
            <a:r>
              <a:rPr lang="en-US" dirty="0"/>
              <a:t>Teach your child to respect others.  Expose to people who are different.  Be a role model in your community</a:t>
            </a:r>
          </a:p>
          <a:p>
            <a:r>
              <a:rPr lang="en-US" dirty="0"/>
              <a:t>If I am doing something right, please tell me.</a:t>
            </a:r>
          </a:p>
          <a:p>
            <a:r>
              <a:rPr lang="en-US" dirty="0"/>
              <a:t>Trust our judgment.  We do this for a living and the vast majority of us know what we are doing. </a:t>
            </a:r>
          </a:p>
          <a:p>
            <a:endParaRPr lang="en-US" dirty="0"/>
          </a:p>
        </p:txBody>
      </p:sp>
      <p:pic>
        <p:nvPicPr>
          <p:cNvPr id="5" name="Picture 4">
            <a:extLst>
              <a:ext uri="{FF2B5EF4-FFF2-40B4-BE49-F238E27FC236}">
                <a16:creationId xmlns:a16="http://schemas.microsoft.com/office/drawing/2014/main" id="{1AEFB0AD-BDC3-9348-8A03-4015E7C5D0A0}"/>
              </a:ext>
            </a:extLst>
          </p:cNvPr>
          <p:cNvPicPr>
            <a:picLocks noChangeAspect="1"/>
          </p:cNvPicPr>
          <p:nvPr/>
        </p:nvPicPr>
        <p:blipFill>
          <a:blip r:embed="rId2"/>
          <a:stretch>
            <a:fillRect/>
          </a:stretch>
        </p:blipFill>
        <p:spPr>
          <a:xfrm>
            <a:off x="5379994" y="4064000"/>
            <a:ext cx="3606800" cy="2247900"/>
          </a:xfrm>
          <a:prstGeom prst="rect">
            <a:avLst/>
          </a:prstGeom>
        </p:spPr>
      </p:pic>
    </p:spTree>
    <p:extLst>
      <p:ext uri="{BB962C8B-B14F-4D97-AF65-F5344CB8AC3E}">
        <p14:creationId xmlns:p14="http://schemas.microsoft.com/office/powerpoint/2010/main" val="431381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5E0AC-6A62-8B4E-A314-F1F50FC3098E}"/>
              </a:ext>
            </a:extLst>
          </p:cNvPr>
          <p:cNvSpPr>
            <a:spLocks noGrp="1"/>
          </p:cNvSpPr>
          <p:nvPr>
            <p:ph type="title"/>
          </p:nvPr>
        </p:nvSpPr>
        <p:spPr/>
        <p:txBody>
          <a:bodyPr/>
          <a:lstStyle/>
          <a:p>
            <a:r>
              <a:rPr lang="en-US" dirty="0"/>
              <a:t>Parent Involvement Matters</a:t>
            </a:r>
          </a:p>
        </p:txBody>
      </p:sp>
      <p:sp>
        <p:nvSpPr>
          <p:cNvPr id="3" name="Content Placeholder 2">
            <a:extLst>
              <a:ext uri="{FF2B5EF4-FFF2-40B4-BE49-F238E27FC236}">
                <a16:creationId xmlns:a16="http://schemas.microsoft.com/office/drawing/2014/main" id="{BE8019C8-AEBD-9D42-B5FA-B299268A356B}"/>
              </a:ext>
            </a:extLst>
          </p:cNvPr>
          <p:cNvSpPr>
            <a:spLocks noGrp="1"/>
          </p:cNvSpPr>
          <p:nvPr>
            <p:ph idx="1"/>
          </p:nvPr>
        </p:nvSpPr>
        <p:spPr/>
        <p:txBody>
          <a:bodyPr/>
          <a:lstStyle/>
          <a:p>
            <a:r>
              <a:rPr lang="en-US" dirty="0">
                <a:hlinkClick r:id="rId3"/>
              </a:rPr>
              <a:t>Parent Involvement Matters</a:t>
            </a:r>
            <a:endParaRPr lang="en-US" dirty="0"/>
          </a:p>
        </p:txBody>
      </p:sp>
      <p:pic>
        <p:nvPicPr>
          <p:cNvPr id="4" name="Picture 3">
            <a:extLst>
              <a:ext uri="{FF2B5EF4-FFF2-40B4-BE49-F238E27FC236}">
                <a16:creationId xmlns:a16="http://schemas.microsoft.com/office/drawing/2014/main" id="{3BC4959D-D525-D048-9F51-75E7E12A5E95}"/>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43A4AEE3-63CF-D14C-8C87-50475F3F9C42}"/>
              </a:ext>
            </a:extLst>
          </p:cNvPr>
          <p:cNvPicPr>
            <a:picLocks noChangeAspect="1"/>
          </p:cNvPicPr>
          <p:nvPr/>
        </p:nvPicPr>
        <p:blipFill>
          <a:blip r:embed="rId5"/>
          <a:stretch>
            <a:fillRect/>
          </a:stretch>
        </p:blipFill>
        <p:spPr>
          <a:xfrm>
            <a:off x="3639065" y="2839244"/>
            <a:ext cx="5554362" cy="3682784"/>
          </a:xfrm>
          <a:prstGeom prst="rect">
            <a:avLst/>
          </a:prstGeom>
        </p:spPr>
      </p:pic>
    </p:spTree>
    <p:extLst>
      <p:ext uri="{BB962C8B-B14F-4D97-AF65-F5344CB8AC3E}">
        <p14:creationId xmlns:p14="http://schemas.microsoft.com/office/powerpoint/2010/main" val="2655835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9726-53E5-814D-B912-2BE1B48CE8DB}"/>
              </a:ext>
            </a:extLst>
          </p:cNvPr>
          <p:cNvSpPr>
            <a:spLocks noGrp="1"/>
          </p:cNvSpPr>
          <p:nvPr>
            <p:ph type="title"/>
          </p:nvPr>
        </p:nvSpPr>
        <p:spPr/>
        <p:txBody>
          <a:bodyPr/>
          <a:lstStyle/>
          <a:p>
            <a:r>
              <a:rPr lang="en-US" dirty="0"/>
              <a:t>Early Communication is Key!</a:t>
            </a:r>
          </a:p>
        </p:txBody>
      </p:sp>
      <p:sp>
        <p:nvSpPr>
          <p:cNvPr id="3" name="Content Placeholder 2">
            <a:extLst>
              <a:ext uri="{FF2B5EF4-FFF2-40B4-BE49-F238E27FC236}">
                <a16:creationId xmlns:a16="http://schemas.microsoft.com/office/drawing/2014/main" id="{F733C03B-CCB8-3541-AC34-63FE0C7DDD31}"/>
              </a:ext>
            </a:extLst>
          </p:cNvPr>
          <p:cNvSpPr>
            <a:spLocks noGrp="1"/>
          </p:cNvSpPr>
          <p:nvPr>
            <p:ph idx="1"/>
          </p:nvPr>
        </p:nvSpPr>
        <p:spPr>
          <a:xfrm>
            <a:off x="838200" y="1963603"/>
            <a:ext cx="10515600" cy="4529272"/>
          </a:xfrm>
        </p:spPr>
        <p:txBody>
          <a:bodyPr>
            <a:normAutofit lnSpcReduction="10000"/>
          </a:bodyPr>
          <a:lstStyle/>
          <a:p>
            <a:r>
              <a:rPr lang="en-US" dirty="0"/>
              <a:t>Be open and honest with classroom teacher from the beginning</a:t>
            </a:r>
          </a:p>
          <a:p>
            <a:r>
              <a:rPr lang="en-US" dirty="0"/>
              <a:t>Do not hide information such as medical/psychological evaluation by doctor, family situation, etc.</a:t>
            </a:r>
          </a:p>
          <a:p>
            <a:r>
              <a:rPr lang="en-US" dirty="0"/>
              <a:t>If there is a problem of any type, contact the classroom teacher to discuss as soon as possible.</a:t>
            </a:r>
          </a:p>
          <a:p>
            <a:r>
              <a:rPr lang="en-US" dirty="0"/>
              <a:t>Make a plan with the teacher of how problem will be addressed</a:t>
            </a:r>
          </a:p>
          <a:p>
            <a:r>
              <a:rPr lang="en-US" dirty="0"/>
              <a:t>Set a date for a week or two in the future to discuss the issue and intervention plan</a:t>
            </a:r>
          </a:p>
          <a:p>
            <a:r>
              <a:rPr lang="en-US" dirty="0"/>
              <a:t>Revise plan as needed with teacher  </a:t>
            </a:r>
          </a:p>
          <a:p>
            <a:r>
              <a:rPr lang="en-US" dirty="0"/>
              <a:t>If dissatisfied with classroom teacher’s response, talk with principal </a:t>
            </a:r>
          </a:p>
          <a:p>
            <a:pPr marL="0" indent="0">
              <a:buNone/>
            </a:pPr>
            <a:endParaRPr lang="en-US" dirty="0"/>
          </a:p>
          <a:p>
            <a:endParaRPr lang="en-US" dirty="0"/>
          </a:p>
        </p:txBody>
      </p:sp>
      <p:pic>
        <p:nvPicPr>
          <p:cNvPr id="5" name="Picture 4">
            <a:extLst>
              <a:ext uri="{FF2B5EF4-FFF2-40B4-BE49-F238E27FC236}">
                <a16:creationId xmlns:a16="http://schemas.microsoft.com/office/drawing/2014/main" id="{8457DCDD-2B8D-BB41-B550-7F5577734905}"/>
              </a:ext>
            </a:extLst>
          </p:cNvPr>
          <p:cNvPicPr>
            <a:picLocks noChangeAspect="1"/>
          </p:cNvPicPr>
          <p:nvPr/>
        </p:nvPicPr>
        <p:blipFill>
          <a:blip r:embed="rId3"/>
          <a:stretch>
            <a:fillRect/>
          </a:stretch>
        </p:blipFill>
        <p:spPr>
          <a:xfrm>
            <a:off x="9292281" y="92210"/>
            <a:ext cx="2671118" cy="1761390"/>
          </a:xfrm>
          <a:prstGeom prst="rect">
            <a:avLst/>
          </a:prstGeom>
        </p:spPr>
      </p:pic>
    </p:spTree>
    <p:extLst>
      <p:ext uri="{BB962C8B-B14F-4D97-AF65-F5344CB8AC3E}">
        <p14:creationId xmlns:p14="http://schemas.microsoft.com/office/powerpoint/2010/main" val="208490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E3835-67A8-524B-9D96-4920A3ABDA37}"/>
              </a:ext>
            </a:extLst>
          </p:cNvPr>
          <p:cNvSpPr>
            <a:spLocks noGrp="1"/>
          </p:cNvSpPr>
          <p:nvPr>
            <p:ph type="title"/>
          </p:nvPr>
        </p:nvSpPr>
        <p:spPr/>
        <p:txBody>
          <a:bodyPr/>
          <a:lstStyle/>
          <a:p>
            <a:pPr algn="ctr"/>
            <a:r>
              <a:rPr lang="en-US" dirty="0"/>
              <a:t>What if Parent or Teacher Thinks the Student has Special Needs?</a:t>
            </a:r>
          </a:p>
        </p:txBody>
      </p:sp>
      <p:sp>
        <p:nvSpPr>
          <p:cNvPr id="3" name="Content Placeholder 2">
            <a:extLst>
              <a:ext uri="{FF2B5EF4-FFF2-40B4-BE49-F238E27FC236}">
                <a16:creationId xmlns:a16="http://schemas.microsoft.com/office/drawing/2014/main" id="{A5635CE8-27B1-3D4B-8C8B-347BD47E37D5}"/>
              </a:ext>
            </a:extLst>
          </p:cNvPr>
          <p:cNvSpPr>
            <a:spLocks noGrp="1"/>
          </p:cNvSpPr>
          <p:nvPr>
            <p:ph idx="1"/>
          </p:nvPr>
        </p:nvSpPr>
        <p:spPr/>
        <p:txBody>
          <a:bodyPr>
            <a:normAutofit/>
          </a:bodyPr>
          <a:lstStyle/>
          <a:p>
            <a:pPr marL="0" indent="0" algn="ctr">
              <a:buNone/>
            </a:pPr>
            <a:endParaRPr lang="en-US" sz="8000" dirty="0"/>
          </a:p>
          <a:p>
            <a:pPr marL="0" indent="0" algn="ctr">
              <a:buNone/>
            </a:pPr>
            <a:r>
              <a:rPr lang="en-US" sz="8000" dirty="0"/>
              <a:t>IDEA!!</a:t>
            </a:r>
          </a:p>
        </p:txBody>
      </p:sp>
      <p:pic>
        <p:nvPicPr>
          <p:cNvPr id="5" name="Picture 4">
            <a:extLst>
              <a:ext uri="{FF2B5EF4-FFF2-40B4-BE49-F238E27FC236}">
                <a16:creationId xmlns:a16="http://schemas.microsoft.com/office/drawing/2014/main" id="{E06A67BF-9A4D-B648-9409-7A4BCC0D7569}"/>
              </a:ext>
            </a:extLst>
          </p:cNvPr>
          <p:cNvPicPr>
            <a:picLocks noChangeAspect="1"/>
          </p:cNvPicPr>
          <p:nvPr/>
        </p:nvPicPr>
        <p:blipFill>
          <a:blip r:embed="rId2"/>
          <a:stretch>
            <a:fillRect/>
          </a:stretch>
        </p:blipFill>
        <p:spPr>
          <a:xfrm>
            <a:off x="8237538" y="3286125"/>
            <a:ext cx="2063750" cy="2476500"/>
          </a:xfrm>
          <a:prstGeom prst="rect">
            <a:avLst/>
          </a:prstGeom>
        </p:spPr>
      </p:pic>
      <p:pic>
        <p:nvPicPr>
          <p:cNvPr id="7" name="Picture 6">
            <a:extLst>
              <a:ext uri="{FF2B5EF4-FFF2-40B4-BE49-F238E27FC236}">
                <a16:creationId xmlns:a16="http://schemas.microsoft.com/office/drawing/2014/main" id="{01E8B6B4-F9B4-9C4C-878F-FA5987D1D9AC}"/>
              </a:ext>
            </a:extLst>
          </p:cNvPr>
          <p:cNvPicPr>
            <a:picLocks noChangeAspect="1"/>
          </p:cNvPicPr>
          <p:nvPr/>
        </p:nvPicPr>
        <p:blipFill>
          <a:blip r:embed="rId3"/>
          <a:stretch>
            <a:fillRect/>
          </a:stretch>
        </p:blipFill>
        <p:spPr>
          <a:xfrm>
            <a:off x="838200" y="2501901"/>
            <a:ext cx="3675062" cy="3675062"/>
          </a:xfrm>
          <a:prstGeom prst="rect">
            <a:avLst/>
          </a:prstGeom>
        </p:spPr>
      </p:pic>
    </p:spTree>
    <p:extLst>
      <p:ext uri="{BB962C8B-B14F-4D97-AF65-F5344CB8AC3E}">
        <p14:creationId xmlns:p14="http://schemas.microsoft.com/office/powerpoint/2010/main" val="143984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E186F-5E5E-4946-BE92-90ED4E179747}"/>
              </a:ext>
            </a:extLst>
          </p:cNvPr>
          <p:cNvSpPr>
            <a:spLocks noGrp="1"/>
          </p:cNvSpPr>
          <p:nvPr>
            <p:ph type="title"/>
          </p:nvPr>
        </p:nvSpPr>
        <p:spPr/>
        <p:txBody>
          <a:bodyPr/>
          <a:lstStyle/>
          <a:p>
            <a:pPr algn="ctr"/>
            <a:r>
              <a:rPr lang="en-US" dirty="0"/>
              <a:t>Individuals with Disabilities Education Act (IDEA)</a:t>
            </a:r>
          </a:p>
        </p:txBody>
      </p:sp>
      <p:sp>
        <p:nvSpPr>
          <p:cNvPr id="3" name="Content Placeholder 2">
            <a:extLst>
              <a:ext uri="{FF2B5EF4-FFF2-40B4-BE49-F238E27FC236}">
                <a16:creationId xmlns:a16="http://schemas.microsoft.com/office/drawing/2014/main" id="{CD21ED2C-A146-CC47-B4DA-316AA042BDB2}"/>
              </a:ext>
            </a:extLst>
          </p:cNvPr>
          <p:cNvSpPr>
            <a:spLocks noGrp="1"/>
          </p:cNvSpPr>
          <p:nvPr>
            <p:ph idx="1"/>
          </p:nvPr>
        </p:nvSpPr>
        <p:spPr/>
        <p:txBody>
          <a:bodyPr/>
          <a:lstStyle/>
          <a:p>
            <a:r>
              <a:rPr lang="en-US" dirty="0"/>
              <a:t>Provides guidelines for</a:t>
            </a:r>
          </a:p>
          <a:p>
            <a:pPr marL="457200" lvl="1" indent="0">
              <a:buNone/>
            </a:pPr>
            <a:r>
              <a:rPr lang="en-US" dirty="0"/>
              <a:t>Assessment for Individual Education Plan (IEP)</a:t>
            </a:r>
          </a:p>
          <a:p>
            <a:pPr marL="457200" lvl="1" indent="0">
              <a:buNone/>
            </a:pPr>
            <a:r>
              <a:rPr lang="en-US" dirty="0"/>
              <a:t>Assessment for 504 Accommodation Plan</a:t>
            </a:r>
          </a:p>
          <a:p>
            <a:endParaRPr lang="en-US" dirty="0"/>
          </a:p>
        </p:txBody>
      </p:sp>
      <p:pic>
        <p:nvPicPr>
          <p:cNvPr id="5" name="Picture 4">
            <a:extLst>
              <a:ext uri="{FF2B5EF4-FFF2-40B4-BE49-F238E27FC236}">
                <a16:creationId xmlns:a16="http://schemas.microsoft.com/office/drawing/2014/main" id="{FE1FD2EC-7E37-114D-9F7C-5F848F35FACE}"/>
              </a:ext>
            </a:extLst>
          </p:cNvPr>
          <p:cNvPicPr>
            <a:picLocks noChangeAspect="1"/>
          </p:cNvPicPr>
          <p:nvPr/>
        </p:nvPicPr>
        <p:blipFill>
          <a:blip r:embed="rId2"/>
          <a:stretch>
            <a:fillRect/>
          </a:stretch>
        </p:blipFill>
        <p:spPr>
          <a:xfrm>
            <a:off x="6762749" y="3285066"/>
            <a:ext cx="3668183" cy="3029592"/>
          </a:xfrm>
          <a:prstGeom prst="rect">
            <a:avLst/>
          </a:prstGeom>
        </p:spPr>
      </p:pic>
    </p:spTree>
    <p:extLst>
      <p:ext uri="{BB962C8B-B14F-4D97-AF65-F5344CB8AC3E}">
        <p14:creationId xmlns:p14="http://schemas.microsoft.com/office/powerpoint/2010/main" val="3295080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026173-1DB9-A448-8A99-71470F0A292F}"/>
              </a:ext>
            </a:extLst>
          </p:cNvPr>
          <p:cNvSpPr>
            <a:spLocks noGrp="1"/>
          </p:cNvSpPr>
          <p:nvPr>
            <p:ph idx="1"/>
          </p:nvPr>
        </p:nvSpPr>
        <p:spPr>
          <a:xfrm>
            <a:off x="700088" y="614363"/>
            <a:ext cx="10653712" cy="5562600"/>
          </a:xfrm>
        </p:spPr>
        <p:txBody>
          <a:bodyPr>
            <a:normAutofit/>
          </a:bodyPr>
          <a:lstStyle/>
          <a:p>
            <a:pPr marL="0" indent="0" algn="ctr">
              <a:buNone/>
            </a:pPr>
            <a:endParaRPr lang="en-US" sz="7200" dirty="0"/>
          </a:p>
          <a:p>
            <a:pPr marL="0" indent="0" algn="ctr">
              <a:buNone/>
            </a:pPr>
            <a:r>
              <a:rPr lang="en-US" sz="8000" dirty="0"/>
              <a:t>What is IDEA?</a:t>
            </a:r>
          </a:p>
        </p:txBody>
      </p:sp>
      <p:pic>
        <p:nvPicPr>
          <p:cNvPr id="5" name="Picture 4">
            <a:extLst>
              <a:ext uri="{FF2B5EF4-FFF2-40B4-BE49-F238E27FC236}">
                <a16:creationId xmlns:a16="http://schemas.microsoft.com/office/drawing/2014/main" id="{DD38E4DF-AD0F-EE48-AD50-6CC741066735}"/>
              </a:ext>
            </a:extLst>
          </p:cNvPr>
          <p:cNvPicPr>
            <a:picLocks noChangeAspect="1"/>
          </p:cNvPicPr>
          <p:nvPr/>
        </p:nvPicPr>
        <p:blipFill>
          <a:blip r:embed="rId2"/>
          <a:stretch>
            <a:fillRect/>
          </a:stretch>
        </p:blipFill>
        <p:spPr>
          <a:xfrm>
            <a:off x="3776133" y="2968405"/>
            <a:ext cx="5080000" cy="3380509"/>
          </a:xfrm>
          <a:prstGeom prst="rect">
            <a:avLst/>
          </a:prstGeom>
        </p:spPr>
      </p:pic>
    </p:spTree>
    <p:extLst>
      <p:ext uri="{BB962C8B-B14F-4D97-AF65-F5344CB8AC3E}">
        <p14:creationId xmlns:p14="http://schemas.microsoft.com/office/powerpoint/2010/main" val="844716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75563-A7FE-6840-A97D-F2CC4198A3DA}"/>
              </a:ext>
            </a:extLst>
          </p:cNvPr>
          <p:cNvSpPr>
            <a:spLocks noGrp="1"/>
          </p:cNvSpPr>
          <p:nvPr>
            <p:ph type="title"/>
          </p:nvPr>
        </p:nvSpPr>
        <p:spPr>
          <a:xfrm>
            <a:off x="838200" y="365125"/>
            <a:ext cx="10515600" cy="1914779"/>
          </a:xfrm>
        </p:spPr>
        <p:txBody>
          <a:bodyPr>
            <a:normAutofit/>
          </a:bodyPr>
          <a:lstStyle/>
          <a:p>
            <a:pPr algn="ctr"/>
            <a:r>
              <a:rPr lang="en-US" dirty="0"/>
              <a:t>PL 94-142</a:t>
            </a:r>
            <a:br>
              <a:rPr lang="en-US" dirty="0"/>
            </a:br>
            <a:r>
              <a:rPr lang="en-US" dirty="0"/>
              <a:t>Education for All Handicapped Children’s Act</a:t>
            </a:r>
            <a:br>
              <a:rPr lang="en-US" dirty="0"/>
            </a:br>
            <a:r>
              <a:rPr lang="en-US" dirty="0"/>
              <a:t>Now Known as IDEA</a:t>
            </a:r>
          </a:p>
        </p:txBody>
      </p:sp>
      <p:sp>
        <p:nvSpPr>
          <p:cNvPr id="3" name="Content Placeholder 2">
            <a:extLst>
              <a:ext uri="{FF2B5EF4-FFF2-40B4-BE49-F238E27FC236}">
                <a16:creationId xmlns:a16="http://schemas.microsoft.com/office/drawing/2014/main" id="{4A8BCDFA-D599-D340-A38C-1ACA60188899}"/>
              </a:ext>
            </a:extLst>
          </p:cNvPr>
          <p:cNvSpPr>
            <a:spLocks noGrp="1"/>
          </p:cNvSpPr>
          <p:nvPr>
            <p:ph idx="1"/>
          </p:nvPr>
        </p:nvSpPr>
        <p:spPr>
          <a:xfrm>
            <a:off x="838200" y="2523743"/>
            <a:ext cx="10515600" cy="3653219"/>
          </a:xfrm>
        </p:spPr>
        <p:txBody>
          <a:bodyPr/>
          <a:lstStyle/>
          <a:p>
            <a:r>
              <a:rPr lang="en-US" dirty="0"/>
              <a:t>Each citizen, including individuals with disabilities, has a right to participate and contribute meaningfully to society </a:t>
            </a:r>
          </a:p>
          <a:p>
            <a:pPr marL="0" indent="0">
              <a:buNone/>
            </a:pPr>
            <a:endParaRPr lang="en-US" dirty="0"/>
          </a:p>
          <a:p>
            <a:r>
              <a:rPr lang="en-US" dirty="0"/>
              <a:t>Intent is to empower all citizens to maximize their employment, self-sufficiency, and independence in every state and locality across the country.</a:t>
            </a:r>
          </a:p>
        </p:txBody>
      </p:sp>
      <p:pic>
        <p:nvPicPr>
          <p:cNvPr id="5" name="Picture 4">
            <a:extLst>
              <a:ext uri="{FF2B5EF4-FFF2-40B4-BE49-F238E27FC236}">
                <a16:creationId xmlns:a16="http://schemas.microsoft.com/office/drawing/2014/main" id="{9684F03D-0A91-DB48-B6BC-6CDEDEA81180}"/>
              </a:ext>
            </a:extLst>
          </p:cNvPr>
          <p:cNvPicPr>
            <a:picLocks noChangeAspect="1"/>
          </p:cNvPicPr>
          <p:nvPr/>
        </p:nvPicPr>
        <p:blipFill>
          <a:blip r:embed="rId3"/>
          <a:stretch>
            <a:fillRect/>
          </a:stretch>
        </p:blipFill>
        <p:spPr>
          <a:xfrm>
            <a:off x="5343524" y="4899364"/>
            <a:ext cx="2879725" cy="1958636"/>
          </a:xfrm>
          <a:prstGeom prst="rect">
            <a:avLst/>
          </a:prstGeom>
        </p:spPr>
      </p:pic>
    </p:spTree>
    <p:extLst>
      <p:ext uri="{BB962C8B-B14F-4D97-AF65-F5344CB8AC3E}">
        <p14:creationId xmlns:p14="http://schemas.microsoft.com/office/powerpoint/2010/main" val="350243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8C1DE-D3FD-5045-997E-0E2F91FC3EF3}"/>
              </a:ext>
            </a:extLst>
          </p:cNvPr>
          <p:cNvSpPr>
            <a:spLocks noGrp="1"/>
          </p:cNvSpPr>
          <p:nvPr>
            <p:ph type="title"/>
          </p:nvPr>
        </p:nvSpPr>
        <p:spPr/>
        <p:txBody>
          <a:bodyPr/>
          <a:lstStyle/>
          <a:p>
            <a:r>
              <a:rPr lang="en-US" dirty="0"/>
              <a:t>Introductions</a:t>
            </a:r>
          </a:p>
        </p:txBody>
      </p:sp>
      <p:sp>
        <p:nvSpPr>
          <p:cNvPr id="3" name="Content Placeholder 2">
            <a:extLst>
              <a:ext uri="{FF2B5EF4-FFF2-40B4-BE49-F238E27FC236}">
                <a16:creationId xmlns:a16="http://schemas.microsoft.com/office/drawing/2014/main" id="{83248793-1226-4C40-AFD0-47ABB810BCF0}"/>
              </a:ext>
            </a:extLst>
          </p:cNvPr>
          <p:cNvSpPr>
            <a:spLocks noGrp="1"/>
          </p:cNvSpPr>
          <p:nvPr>
            <p:ph idx="1"/>
          </p:nvPr>
        </p:nvSpPr>
        <p:spPr/>
        <p:txBody>
          <a:bodyPr/>
          <a:lstStyle/>
          <a:p>
            <a:r>
              <a:rPr lang="en-US" dirty="0"/>
              <a:t>Tell us about your family</a:t>
            </a:r>
          </a:p>
          <a:p>
            <a:r>
              <a:rPr lang="en-US" dirty="0"/>
              <a:t>What motivated you to come to this training?</a:t>
            </a:r>
          </a:p>
          <a:p>
            <a:r>
              <a:rPr lang="en-US" dirty="0"/>
              <a:t>What challenges are you experiencing working with schools?</a:t>
            </a:r>
          </a:p>
        </p:txBody>
      </p:sp>
      <p:pic>
        <p:nvPicPr>
          <p:cNvPr id="5" name="Picture 4">
            <a:extLst>
              <a:ext uri="{FF2B5EF4-FFF2-40B4-BE49-F238E27FC236}">
                <a16:creationId xmlns:a16="http://schemas.microsoft.com/office/drawing/2014/main" id="{E5B97786-BFAC-944A-BE19-5364205E9AED}"/>
              </a:ext>
            </a:extLst>
          </p:cNvPr>
          <p:cNvPicPr>
            <a:picLocks noChangeAspect="1"/>
          </p:cNvPicPr>
          <p:nvPr/>
        </p:nvPicPr>
        <p:blipFill>
          <a:blip r:embed="rId3"/>
          <a:stretch>
            <a:fillRect/>
          </a:stretch>
        </p:blipFill>
        <p:spPr>
          <a:xfrm>
            <a:off x="3886199" y="3417491"/>
            <a:ext cx="3514725" cy="3075384"/>
          </a:xfrm>
          <a:prstGeom prst="rect">
            <a:avLst/>
          </a:prstGeom>
        </p:spPr>
      </p:pic>
    </p:spTree>
    <p:extLst>
      <p:ext uri="{BB962C8B-B14F-4D97-AF65-F5344CB8AC3E}">
        <p14:creationId xmlns:p14="http://schemas.microsoft.com/office/powerpoint/2010/main" val="287857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E1423-F829-D54C-9DCF-E497321EB180}"/>
              </a:ext>
            </a:extLst>
          </p:cNvPr>
          <p:cNvSpPr>
            <a:spLocks noGrp="1"/>
          </p:cNvSpPr>
          <p:nvPr>
            <p:ph type="title"/>
          </p:nvPr>
        </p:nvSpPr>
        <p:spPr>
          <a:xfrm>
            <a:off x="838200" y="536448"/>
            <a:ext cx="10515600" cy="1792224"/>
          </a:xfrm>
        </p:spPr>
        <p:txBody>
          <a:bodyPr>
            <a:normAutofit fontScale="90000"/>
          </a:bodyPr>
          <a:lstStyle/>
          <a:p>
            <a:pPr algn="ctr"/>
            <a:r>
              <a:rPr lang="en-US" dirty="0"/>
              <a:t>IDEA</a:t>
            </a:r>
            <a:br>
              <a:rPr lang="en-US" dirty="0"/>
            </a:br>
            <a:br>
              <a:rPr lang="en-US" dirty="0"/>
            </a:br>
            <a:endParaRPr lang="en-US" dirty="0"/>
          </a:p>
        </p:txBody>
      </p:sp>
      <p:sp>
        <p:nvSpPr>
          <p:cNvPr id="3" name="Content Placeholder 2">
            <a:extLst>
              <a:ext uri="{FF2B5EF4-FFF2-40B4-BE49-F238E27FC236}">
                <a16:creationId xmlns:a16="http://schemas.microsoft.com/office/drawing/2014/main" id="{EA41B7F2-DF23-8449-AD52-8F80B42876AF}"/>
              </a:ext>
            </a:extLst>
          </p:cNvPr>
          <p:cNvSpPr>
            <a:spLocks noGrp="1"/>
          </p:cNvSpPr>
          <p:nvPr>
            <p:ph idx="1"/>
          </p:nvPr>
        </p:nvSpPr>
        <p:spPr>
          <a:xfrm>
            <a:off x="838200" y="1223319"/>
            <a:ext cx="10515600" cy="4891860"/>
          </a:xfrm>
        </p:spPr>
        <p:txBody>
          <a:bodyPr/>
          <a:lstStyle/>
          <a:p>
            <a:pPr marL="0" indent="0" algn="ctr">
              <a:buNone/>
            </a:pPr>
            <a:r>
              <a:rPr lang="en-US" dirty="0"/>
              <a:t>1975 Congressional response to concerns:</a:t>
            </a:r>
          </a:p>
          <a:p>
            <a:pPr marL="0" indent="0" algn="ctr">
              <a:buNone/>
            </a:pPr>
            <a:endParaRPr lang="en-US" dirty="0"/>
          </a:p>
          <a:p>
            <a:pPr marL="0" indent="0">
              <a:buNone/>
            </a:pPr>
            <a:r>
              <a:rPr lang="en-US" dirty="0"/>
              <a:t>1. Children with disabilities who were entirely excluded to public education</a:t>
            </a:r>
          </a:p>
          <a:p>
            <a:pPr marL="0" indent="0">
              <a:buNone/>
            </a:pPr>
            <a:r>
              <a:rPr lang="en-US" dirty="0"/>
              <a:t>2. Children with disabilities with only limited access to public education</a:t>
            </a:r>
          </a:p>
          <a:p>
            <a:pPr marL="0" indent="0" algn="ctr">
              <a:buNone/>
            </a:pPr>
            <a:r>
              <a:rPr lang="en-US" sz="3600" dirty="0">
                <a:solidFill>
                  <a:srgbClr val="FF0000"/>
                </a:solidFill>
              </a:rPr>
              <a:t>Improved access </a:t>
            </a:r>
            <a:r>
              <a:rPr lang="en-US" sz="3600" dirty="0"/>
              <a:t>was guiding principle </a:t>
            </a:r>
          </a:p>
        </p:txBody>
      </p:sp>
      <p:pic>
        <p:nvPicPr>
          <p:cNvPr id="5" name="Picture 4">
            <a:extLst>
              <a:ext uri="{FF2B5EF4-FFF2-40B4-BE49-F238E27FC236}">
                <a16:creationId xmlns:a16="http://schemas.microsoft.com/office/drawing/2014/main" id="{2EAE75EF-034C-6343-9DF0-1D3DB1A9C756}"/>
              </a:ext>
            </a:extLst>
          </p:cNvPr>
          <p:cNvPicPr>
            <a:picLocks noChangeAspect="1"/>
          </p:cNvPicPr>
          <p:nvPr/>
        </p:nvPicPr>
        <p:blipFill>
          <a:blip r:embed="rId3"/>
          <a:stretch>
            <a:fillRect/>
          </a:stretch>
        </p:blipFill>
        <p:spPr>
          <a:xfrm>
            <a:off x="4248020" y="4619294"/>
            <a:ext cx="3042465" cy="1999020"/>
          </a:xfrm>
          <a:prstGeom prst="rect">
            <a:avLst/>
          </a:prstGeom>
        </p:spPr>
      </p:pic>
    </p:spTree>
    <p:extLst>
      <p:ext uri="{BB962C8B-B14F-4D97-AF65-F5344CB8AC3E}">
        <p14:creationId xmlns:p14="http://schemas.microsoft.com/office/powerpoint/2010/main" val="4253183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0CA72-64CE-8E48-96F2-9C9E1AE3F039}"/>
              </a:ext>
            </a:extLst>
          </p:cNvPr>
          <p:cNvSpPr>
            <a:spLocks noGrp="1"/>
          </p:cNvSpPr>
          <p:nvPr>
            <p:ph type="title"/>
          </p:nvPr>
        </p:nvSpPr>
        <p:spPr/>
        <p:txBody>
          <a:bodyPr/>
          <a:lstStyle/>
          <a:p>
            <a:r>
              <a:rPr lang="en-US" dirty="0"/>
              <a:t>Amendments to IDEA</a:t>
            </a:r>
          </a:p>
        </p:txBody>
      </p:sp>
      <p:sp>
        <p:nvSpPr>
          <p:cNvPr id="3" name="Content Placeholder 2">
            <a:extLst>
              <a:ext uri="{FF2B5EF4-FFF2-40B4-BE49-F238E27FC236}">
                <a16:creationId xmlns:a16="http://schemas.microsoft.com/office/drawing/2014/main" id="{1E5B6E77-4307-7749-A097-037D0EEE6499}"/>
              </a:ext>
            </a:extLst>
          </p:cNvPr>
          <p:cNvSpPr>
            <a:spLocks noGrp="1"/>
          </p:cNvSpPr>
          <p:nvPr>
            <p:ph idx="1"/>
          </p:nvPr>
        </p:nvSpPr>
        <p:spPr/>
        <p:txBody>
          <a:bodyPr>
            <a:normAutofit lnSpcReduction="10000"/>
          </a:bodyPr>
          <a:lstStyle/>
          <a:p>
            <a:r>
              <a:rPr lang="en-US" dirty="0"/>
              <a:t>1975 -  mandated programs &amp; services for children 3-21</a:t>
            </a:r>
          </a:p>
          <a:p>
            <a:r>
              <a:rPr lang="en-US" dirty="0"/>
              <a:t>1986 – provide programs &amp; services from birth</a:t>
            </a:r>
          </a:p>
          <a:p>
            <a:r>
              <a:rPr lang="en-US" dirty="0"/>
              <a:t>1997 – schools must report to parents of children with disabilities as frequently as report to parents of non-disabled children</a:t>
            </a:r>
          </a:p>
          <a:p>
            <a:r>
              <a:rPr lang="en-US" dirty="0"/>
              <a:t>1997 – initiatives for transition services from high school to adult living</a:t>
            </a:r>
          </a:p>
          <a:p>
            <a:pPr lvl="1"/>
            <a:r>
              <a:rPr lang="en-US" dirty="0"/>
              <a:t>Transition planning should begin at age 14</a:t>
            </a:r>
          </a:p>
          <a:p>
            <a:r>
              <a:rPr lang="en-US" dirty="0"/>
              <a:t>2004 – Federal government will determine if states “meet requirements” or “need intervention”.  States must provide detailed reports to federal government.</a:t>
            </a:r>
          </a:p>
          <a:p>
            <a:endParaRPr lang="en-US" dirty="0"/>
          </a:p>
          <a:p>
            <a:endParaRPr lang="en-US" dirty="0"/>
          </a:p>
        </p:txBody>
      </p:sp>
    </p:spTree>
    <p:extLst>
      <p:ext uri="{BB962C8B-B14F-4D97-AF65-F5344CB8AC3E}">
        <p14:creationId xmlns:p14="http://schemas.microsoft.com/office/powerpoint/2010/main" val="261718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E849-FC89-8D43-AAE0-AFE40EA5CE47}"/>
              </a:ext>
            </a:extLst>
          </p:cNvPr>
          <p:cNvSpPr>
            <a:spLocks noGrp="1"/>
          </p:cNvSpPr>
          <p:nvPr>
            <p:ph type="title"/>
          </p:nvPr>
        </p:nvSpPr>
        <p:spPr>
          <a:xfrm>
            <a:off x="838200" y="365125"/>
            <a:ext cx="10515600" cy="1366139"/>
          </a:xfrm>
        </p:spPr>
        <p:txBody>
          <a:bodyPr>
            <a:normAutofit/>
          </a:bodyPr>
          <a:lstStyle/>
          <a:p>
            <a:pPr algn="ctr"/>
            <a:endParaRPr lang="en-US" sz="5400" b="1" dirty="0"/>
          </a:p>
        </p:txBody>
      </p:sp>
      <p:sp>
        <p:nvSpPr>
          <p:cNvPr id="3" name="Content Placeholder 2">
            <a:extLst>
              <a:ext uri="{FF2B5EF4-FFF2-40B4-BE49-F238E27FC236}">
                <a16:creationId xmlns:a16="http://schemas.microsoft.com/office/drawing/2014/main" id="{DACC4A1B-6332-0049-8BE9-74EA1921CB67}"/>
              </a:ext>
            </a:extLst>
          </p:cNvPr>
          <p:cNvSpPr>
            <a:spLocks noGrp="1"/>
          </p:cNvSpPr>
          <p:nvPr>
            <p:ph idx="1"/>
          </p:nvPr>
        </p:nvSpPr>
        <p:spPr>
          <a:xfrm>
            <a:off x="838200" y="1926337"/>
            <a:ext cx="10515600" cy="4250626"/>
          </a:xfrm>
        </p:spPr>
        <p:txBody>
          <a:bodyPr>
            <a:normAutofit/>
          </a:bodyPr>
          <a:lstStyle/>
          <a:p>
            <a:pPr marL="0" indent="0" algn="ctr">
              <a:buNone/>
            </a:pPr>
            <a:r>
              <a:rPr lang="en-US" sz="3600" dirty="0"/>
              <a:t>4 Purposes</a:t>
            </a:r>
          </a:p>
          <a:p>
            <a:pPr marL="0" indent="0" algn="ctr">
              <a:buNone/>
            </a:pPr>
            <a:endParaRPr lang="en-US" dirty="0"/>
          </a:p>
          <a:p>
            <a:r>
              <a:rPr lang="en-US" dirty="0"/>
              <a:t>“to assure that all children with disabilities have available to them…a </a:t>
            </a:r>
            <a:r>
              <a:rPr lang="en-US" dirty="0">
                <a:solidFill>
                  <a:srgbClr val="FF0000"/>
                </a:solidFill>
              </a:rPr>
              <a:t>free appropriate public education </a:t>
            </a:r>
            <a:r>
              <a:rPr lang="en-US" dirty="0"/>
              <a:t>which emphasizes special education and related services designed to </a:t>
            </a:r>
            <a:r>
              <a:rPr lang="en-US" dirty="0">
                <a:solidFill>
                  <a:srgbClr val="FF0000"/>
                </a:solidFill>
              </a:rPr>
              <a:t>meet their unique needs</a:t>
            </a:r>
            <a:r>
              <a:rPr lang="en-US" dirty="0"/>
              <a:t>”</a:t>
            </a:r>
          </a:p>
          <a:p>
            <a:pPr marL="0" indent="0">
              <a:buNone/>
            </a:pPr>
            <a:endParaRPr lang="en-US" dirty="0"/>
          </a:p>
          <a:p>
            <a:r>
              <a:rPr lang="en-US" dirty="0"/>
              <a:t>“to assure that the </a:t>
            </a:r>
            <a:r>
              <a:rPr lang="en-US" dirty="0">
                <a:solidFill>
                  <a:srgbClr val="FF0000"/>
                </a:solidFill>
              </a:rPr>
              <a:t>rights</a:t>
            </a:r>
            <a:r>
              <a:rPr lang="en-US" dirty="0"/>
              <a:t> of children with disabilities and their parents…are </a:t>
            </a:r>
            <a:r>
              <a:rPr lang="en-US" dirty="0">
                <a:solidFill>
                  <a:srgbClr val="FF0000"/>
                </a:solidFill>
              </a:rPr>
              <a:t>protected</a:t>
            </a:r>
            <a:r>
              <a:rPr lang="en-US" dirty="0"/>
              <a:t>”</a:t>
            </a:r>
          </a:p>
        </p:txBody>
      </p:sp>
      <p:pic>
        <p:nvPicPr>
          <p:cNvPr id="5" name="Picture 4">
            <a:extLst>
              <a:ext uri="{FF2B5EF4-FFF2-40B4-BE49-F238E27FC236}">
                <a16:creationId xmlns:a16="http://schemas.microsoft.com/office/drawing/2014/main" id="{63F00966-18E7-C842-86D4-790137A5B51C}"/>
              </a:ext>
            </a:extLst>
          </p:cNvPr>
          <p:cNvPicPr>
            <a:picLocks noChangeAspect="1"/>
          </p:cNvPicPr>
          <p:nvPr/>
        </p:nvPicPr>
        <p:blipFill>
          <a:blip r:embed="rId2"/>
          <a:stretch>
            <a:fillRect/>
          </a:stretch>
        </p:blipFill>
        <p:spPr>
          <a:xfrm>
            <a:off x="3463925" y="224537"/>
            <a:ext cx="4775200" cy="1701800"/>
          </a:xfrm>
          <a:prstGeom prst="rect">
            <a:avLst/>
          </a:prstGeom>
        </p:spPr>
      </p:pic>
    </p:spTree>
    <p:extLst>
      <p:ext uri="{BB962C8B-B14F-4D97-AF65-F5344CB8AC3E}">
        <p14:creationId xmlns:p14="http://schemas.microsoft.com/office/powerpoint/2010/main" val="664999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E0CAF-708E-7243-972A-6D5DFA3AE209}"/>
              </a:ext>
            </a:extLst>
          </p:cNvPr>
          <p:cNvSpPr>
            <a:spLocks noGrp="1"/>
          </p:cNvSpPr>
          <p:nvPr>
            <p:ph type="title"/>
          </p:nvPr>
        </p:nvSpPr>
        <p:spPr/>
        <p:txBody>
          <a:bodyPr/>
          <a:lstStyle/>
          <a:p>
            <a:r>
              <a:rPr lang="en-US" dirty="0"/>
              <a:t>IDEA- Purposes continued</a:t>
            </a:r>
          </a:p>
        </p:txBody>
      </p:sp>
      <p:sp>
        <p:nvSpPr>
          <p:cNvPr id="3" name="Content Placeholder 2">
            <a:extLst>
              <a:ext uri="{FF2B5EF4-FFF2-40B4-BE49-F238E27FC236}">
                <a16:creationId xmlns:a16="http://schemas.microsoft.com/office/drawing/2014/main" id="{C6DCBD4E-4087-CA41-BAA0-21A18A7B6AEF}"/>
              </a:ext>
            </a:extLst>
          </p:cNvPr>
          <p:cNvSpPr>
            <a:spLocks noGrp="1"/>
          </p:cNvSpPr>
          <p:nvPr>
            <p:ph idx="1"/>
          </p:nvPr>
        </p:nvSpPr>
        <p:spPr/>
        <p:txBody>
          <a:bodyPr/>
          <a:lstStyle/>
          <a:p>
            <a:r>
              <a:rPr lang="en-US" dirty="0"/>
              <a:t>“to </a:t>
            </a:r>
            <a:r>
              <a:rPr lang="en-US" dirty="0">
                <a:solidFill>
                  <a:srgbClr val="FF0000"/>
                </a:solidFill>
              </a:rPr>
              <a:t>assist States and localities </a:t>
            </a:r>
            <a:r>
              <a:rPr lang="en-US" dirty="0"/>
              <a:t>to provide for the education of all children with disabilities”</a:t>
            </a:r>
          </a:p>
          <a:p>
            <a:endParaRPr lang="en-US" dirty="0"/>
          </a:p>
          <a:p>
            <a:r>
              <a:rPr lang="en-US" dirty="0"/>
              <a:t>“to assess and assure the </a:t>
            </a:r>
            <a:r>
              <a:rPr lang="en-US" dirty="0">
                <a:solidFill>
                  <a:srgbClr val="FF0000"/>
                </a:solidFill>
              </a:rPr>
              <a:t>effectiveness </a:t>
            </a:r>
            <a:r>
              <a:rPr lang="en-US" dirty="0"/>
              <a:t>of efforts to educate all children with disabilities”</a:t>
            </a:r>
          </a:p>
        </p:txBody>
      </p:sp>
      <p:pic>
        <p:nvPicPr>
          <p:cNvPr id="5" name="Picture 4">
            <a:extLst>
              <a:ext uri="{FF2B5EF4-FFF2-40B4-BE49-F238E27FC236}">
                <a16:creationId xmlns:a16="http://schemas.microsoft.com/office/drawing/2014/main" id="{502B773D-93BF-CB48-B3C9-F82724DEFABE}"/>
              </a:ext>
            </a:extLst>
          </p:cNvPr>
          <p:cNvPicPr>
            <a:picLocks noChangeAspect="1"/>
          </p:cNvPicPr>
          <p:nvPr/>
        </p:nvPicPr>
        <p:blipFill>
          <a:blip r:embed="rId2"/>
          <a:stretch>
            <a:fillRect/>
          </a:stretch>
        </p:blipFill>
        <p:spPr>
          <a:xfrm>
            <a:off x="4922838" y="4135438"/>
            <a:ext cx="4775200" cy="1701800"/>
          </a:xfrm>
          <a:prstGeom prst="rect">
            <a:avLst/>
          </a:prstGeom>
        </p:spPr>
      </p:pic>
    </p:spTree>
    <p:extLst>
      <p:ext uri="{BB962C8B-B14F-4D97-AF65-F5344CB8AC3E}">
        <p14:creationId xmlns:p14="http://schemas.microsoft.com/office/powerpoint/2010/main" val="2133106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F4A70-7627-A447-AD47-97CBB738AB3A}"/>
              </a:ext>
            </a:extLst>
          </p:cNvPr>
          <p:cNvSpPr>
            <a:spLocks noGrp="1"/>
          </p:cNvSpPr>
          <p:nvPr>
            <p:ph type="title"/>
          </p:nvPr>
        </p:nvSpPr>
        <p:spPr/>
        <p:txBody>
          <a:bodyPr/>
          <a:lstStyle/>
          <a:p>
            <a:r>
              <a:rPr lang="en-US" dirty="0"/>
              <a:t>History of IDEA</a:t>
            </a:r>
          </a:p>
        </p:txBody>
      </p:sp>
      <p:sp>
        <p:nvSpPr>
          <p:cNvPr id="3" name="Content Placeholder 2">
            <a:extLst>
              <a:ext uri="{FF2B5EF4-FFF2-40B4-BE49-F238E27FC236}">
                <a16:creationId xmlns:a16="http://schemas.microsoft.com/office/drawing/2014/main" id="{2A318D54-AE5C-214D-87AC-CA9D1CF5FD16}"/>
              </a:ext>
            </a:extLst>
          </p:cNvPr>
          <p:cNvSpPr>
            <a:spLocks noGrp="1"/>
          </p:cNvSpPr>
          <p:nvPr>
            <p:ph idx="1"/>
          </p:nvPr>
        </p:nvSpPr>
        <p:spPr/>
        <p:txBody>
          <a:bodyPr/>
          <a:lstStyle/>
          <a:p>
            <a:r>
              <a:rPr lang="en-US" dirty="0">
                <a:hlinkClick r:id="rId3"/>
              </a:rPr>
              <a:t>Individuals with Disabilities Act Explained</a:t>
            </a:r>
            <a:endParaRPr lang="en-US" dirty="0"/>
          </a:p>
        </p:txBody>
      </p:sp>
      <p:pic>
        <p:nvPicPr>
          <p:cNvPr id="9" name="Picture 8">
            <a:extLst>
              <a:ext uri="{FF2B5EF4-FFF2-40B4-BE49-F238E27FC236}">
                <a16:creationId xmlns:a16="http://schemas.microsoft.com/office/drawing/2014/main" id="{5475FE93-0EC1-F544-9298-C5A4FE695097}"/>
              </a:ext>
            </a:extLst>
          </p:cNvPr>
          <p:cNvPicPr>
            <a:picLocks noChangeAspect="1"/>
          </p:cNvPicPr>
          <p:nvPr/>
        </p:nvPicPr>
        <p:blipFill>
          <a:blip r:embed="rId4"/>
          <a:stretch>
            <a:fillRect/>
          </a:stretch>
        </p:blipFill>
        <p:spPr>
          <a:xfrm>
            <a:off x="2734117" y="2454275"/>
            <a:ext cx="5614546" cy="3722688"/>
          </a:xfrm>
          <a:prstGeom prst="rect">
            <a:avLst/>
          </a:prstGeom>
        </p:spPr>
      </p:pic>
    </p:spTree>
    <p:extLst>
      <p:ext uri="{BB962C8B-B14F-4D97-AF65-F5344CB8AC3E}">
        <p14:creationId xmlns:p14="http://schemas.microsoft.com/office/powerpoint/2010/main" val="3543183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0B3E9-67B2-254F-8391-BAFAB88D2500}"/>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E490A2D0-367E-0449-9FA0-403BBF6A5EEE}"/>
              </a:ext>
            </a:extLst>
          </p:cNvPr>
          <p:cNvSpPr>
            <a:spLocks noGrp="1"/>
          </p:cNvSpPr>
          <p:nvPr>
            <p:ph idx="1"/>
          </p:nvPr>
        </p:nvSpPr>
        <p:spPr/>
        <p:txBody>
          <a:bodyPr/>
          <a:lstStyle/>
          <a:p>
            <a:r>
              <a:rPr lang="en-US" dirty="0"/>
              <a:t>How have things changed since the implementation of IDEA?</a:t>
            </a:r>
          </a:p>
          <a:p>
            <a:r>
              <a:rPr lang="en-US" dirty="0"/>
              <a:t>What do you remember about how children with disabilities or behavioral issues were treated when you were a young student?</a:t>
            </a:r>
          </a:p>
        </p:txBody>
      </p:sp>
      <p:pic>
        <p:nvPicPr>
          <p:cNvPr id="5" name="Picture 4">
            <a:extLst>
              <a:ext uri="{FF2B5EF4-FFF2-40B4-BE49-F238E27FC236}">
                <a16:creationId xmlns:a16="http://schemas.microsoft.com/office/drawing/2014/main" id="{C826944A-9D04-FB4F-A499-386678279B49}"/>
              </a:ext>
            </a:extLst>
          </p:cNvPr>
          <p:cNvPicPr>
            <a:picLocks noChangeAspect="1"/>
          </p:cNvPicPr>
          <p:nvPr/>
        </p:nvPicPr>
        <p:blipFill>
          <a:blip r:embed="rId3"/>
          <a:stretch>
            <a:fillRect/>
          </a:stretch>
        </p:blipFill>
        <p:spPr>
          <a:xfrm>
            <a:off x="4019550" y="3733799"/>
            <a:ext cx="4926920" cy="2759075"/>
          </a:xfrm>
          <a:prstGeom prst="rect">
            <a:avLst/>
          </a:prstGeom>
        </p:spPr>
      </p:pic>
    </p:spTree>
    <p:extLst>
      <p:ext uri="{BB962C8B-B14F-4D97-AF65-F5344CB8AC3E}">
        <p14:creationId xmlns:p14="http://schemas.microsoft.com/office/powerpoint/2010/main" val="10847090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9E8BA-B89C-3644-9937-BA1252BCA93C}"/>
              </a:ext>
            </a:extLst>
          </p:cNvPr>
          <p:cNvSpPr>
            <a:spLocks noGrp="1"/>
          </p:cNvSpPr>
          <p:nvPr>
            <p:ph type="title"/>
          </p:nvPr>
        </p:nvSpPr>
        <p:spPr/>
        <p:txBody>
          <a:bodyPr/>
          <a:lstStyle/>
          <a:p>
            <a:pPr algn="ctr"/>
            <a:r>
              <a:rPr lang="en-US" dirty="0"/>
              <a:t>Ongoing Challenge of IDEA</a:t>
            </a:r>
          </a:p>
        </p:txBody>
      </p:sp>
      <p:sp>
        <p:nvSpPr>
          <p:cNvPr id="3" name="Content Placeholder 2">
            <a:extLst>
              <a:ext uri="{FF2B5EF4-FFF2-40B4-BE49-F238E27FC236}">
                <a16:creationId xmlns:a16="http://schemas.microsoft.com/office/drawing/2014/main" id="{41A3BF67-B918-3F4D-BA6D-8FB0FF3668A1}"/>
              </a:ext>
            </a:extLst>
          </p:cNvPr>
          <p:cNvSpPr>
            <a:spLocks noGrp="1"/>
          </p:cNvSpPr>
          <p:nvPr>
            <p:ph idx="1"/>
          </p:nvPr>
        </p:nvSpPr>
        <p:spPr/>
        <p:txBody>
          <a:bodyPr/>
          <a:lstStyle/>
          <a:p>
            <a:endParaRPr lang="en-US" dirty="0"/>
          </a:p>
          <a:p>
            <a:r>
              <a:rPr lang="en-US" sz="3600" dirty="0"/>
              <a:t>Support </a:t>
            </a:r>
            <a:r>
              <a:rPr lang="en-US" sz="3600" dirty="0">
                <a:solidFill>
                  <a:srgbClr val="FF0000"/>
                </a:solidFill>
              </a:rPr>
              <a:t>equality of access</a:t>
            </a:r>
          </a:p>
          <a:p>
            <a:r>
              <a:rPr lang="en-US" sz="3600" dirty="0"/>
              <a:t>Expand &amp; strengthen support for </a:t>
            </a:r>
            <a:r>
              <a:rPr lang="en-US" sz="3600" dirty="0">
                <a:solidFill>
                  <a:srgbClr val="FF0000"/>
                </a:solidFill>
              </a:rPr>
              <a:t>quality programs and services</a:t>
            </a:r>
          </a:p>
        </p:txBody>
      </p:sp>
      <p:pic>
        <p:nvPicPr>
          <p:cNvPr id="5" name="Picture 4">
            <a:extLst>
              <a:ext uri="{FF2B5EF4-FFF2-40B4-BE49-F238E27FC236}">
                <a16:creationId xmlns:a16="http://schemas.microsoft.com/office/drawing/2014/main" id="{64BE704F-9E30-CC45-99E6-830475A74437}"/>
              </a:ext>
            </a:extLst>
          </p:cNvPr>
          <p:cNvPicPr>
            <a:picLocks noChangeAspect="1"/>
          </p:cNvPicPr>
          <p:nvPr/>
        </p:nvPicPr>
        <p:blipFill>
          <a:blip r:embed="rId2"/>
          <a:stretch>
            <a:fillRect/>
          </a:stretch>
        </p:blipFill>
        <p:spPr>
          <a:xfrm>
            <a:off x="4013199" y="4001293"/>
            <a:ext cx="5156037" cy="2175669"/>
          </a:xfrm>
          <a:prstGeom prst="rect">
            <a:avLst/>
          </a:prstGeom>
        </p:spPr>
      </p:pic>
    </p:spTree>
    <p:extLst>
      <p:ext uri="{BB962C8B-B14F-4D97-AF65-F5344CB8AC3E}">
        <p14:creationId xmlns:p14="http://schemas.microsoft.com/office/powerpoint/2010/main" val="744391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A5DE9-003A-CB4D-A432-190F7BED24D9}"/>
              </a:ext>
            </a:extLst>
          </p:cNvPr>
          <p:cNvSpPr>
            <a:spLocks noGrp="1"/>
          </p:cNvSpPr>
          <p:nvPr>
            <p:ph type="title"/>
          </p:nvPr>
        </p:nvSpPr>
        <p:spPr/>
        <p:txBody>
          <a:bodyPr/>
          <a:lstStyle/>
          <a:p>
            <a:r>
              <a:rPr lang="en-US" dirty="0"/>
              <a:t>Culturally Relevant Instructional Principles</a:t>
            </a:r>
          </a:p>
        </p:txBody>
      </p:sp>
      <p:sp>
        <p:nvSpPr>
          <p:cNvPr id="3" name="Content Placeholder 2">
            <a:extLst>
              <a:ext uri="{FF2B5EF4-FFF2-40B4-BE49-F238E27FC236}">
                <a16:creationId xmlns:a16="http://schemas.microsoft.com/office/drawing/2014/main" id="{9708DD8A-9A2F-6C4F-8FED-531033C7F5AD}"/>
              </a:ext>
            </a:extLst>
          </p:cNvPr>
          <p:cNvSpPr>
            <a:spLocks noGrp="1"/>
          </p:cNvSpPr>
          <p:nvPr>
            <p:ph idx="1"/>
          </p:nvPr>
        </p:nvSpPr>
        <p:spPr/>
        <p:txBody>
          <a:bodyPr/>
          <a:lstStyle/>
          <a:p>
            <a:r>
              <a:rPr lang="en-US" dirty="0"/>
              <a:t>Link assessments of student progress directly to the instructional curricula rather than to abstract norms for standardized tests</a:t>
            </a:r>
          </a:p>
          <a:p>
            <a:pPr marL="0" indent="0">
              <a:buNone/>
            </a:pPr>
            <a:endParaRPr lang="en-US" dirty="0"/>
          </a:p>
          <a:p>
            <a:r>
              <a:rPr lang="en-US" dirty="0"/>
              <a:t>Examine not only the individual child but also his or her instructional environment, using direct observational data.</a:t>
            </a:r>
          </a:p>
          <a:p>
            <a:endParaRPr lang="en-US" dirty="0"/>
          </a:p>
        </p:txBody>
      </p:sp>
      <p:pic>
        <p:nvPicPr>
          <p:cNvPr id="5" name="Picture 4">
            <a:extLst>
              <a:ext uri="{FF2B5EF4-FFF2-40B4-BE49-F238E27FC236}">
                <a16:creationId xmlns:a16="http://schemas.microsoft.com/office/drawing/2014/main" id="{6AA7BE08-77DC-E249-82DE-0CD535DAE926}"/>
              </a:ext>
            </a:extLst>
          </p:cNvPr>
          <p:cNvPicPr>
            <a:picLocks noChangeAspect="1"/>
          </p:cNvPicPr>
          <p:nvPr/>
        </p:nvPicPr>
        <p:blipFill>
          <a:blip r:embed="rId2"/>
          <a:stretch>
            <a:fillRect/>
          </a:stretch>
        </p:blipFill>
        <p:spPr>
          <a:xfrm>
            <a:off x="3762375" y="4495799"/>
            <a:ext cx="3810000" cy="2133600"/>
          </a:xfrm>
          <a:prstGeom prst="rect">
            <a:avLst/>
          </a:prstGeom>
        </p:spPr>
      </p:pic>
    </p:spTree>
    <p:extLst>
      <p:ext uri="{BB962C8B-B14F-4D97-AF65-F5344CB8AC3E}">
        <p14:creationId xmlns:p14="http://schemas.microsoft.com/office/powerpoint/2010/main" val="88378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48FF4-8F4B-C845-8D1D-954CB0923F13}"/>
              </a:ext>
            </a:extLst>
          </p:cNvPr>
          <p:cNvSpPr>
            <a:spLocks noGrp="1"/>
          </p:cNvSpPr>
          <p:nvPr>
            <p:ph type="title"/>
          </p:nvPr>
        </p:nvSpPr>
        <p:spPr/>
        <p:txBody>
          <a:bodyPr/>
          <a:lstStyle/>
          <a:p>
            <a:r>
              <a:rPr lang="en-US" dirty="0"/>
              <a:t>Culturally Relevant Instructional Principles</a:t>
            </a:r>
          </a:p>
        </p:txBody>
      </p:sp>
      <p:sp>
        <p:nvSpPr>
          <p:cNvPr id="3" name="Content Placeholder 2">
            <a:extLst>
              <a:ext uri="{FF2B5EF4-FFF2-40B4-BE49-F238E27FC236}">
                <a16:creationId xmlns:a16="http://schemas.microsoft.com/office/drawing/2014/main" id="{58BCE86F-EEDA-7947-8E73-B697FFF58F48}"/>
              </a:ext>
            </a:extLst>
          </p:cNvPr>
          <p:cNvSpPr>
            <a:spLocks noGrp="1"/>
          </p:cNvSpPr>
          <p:nvPr>
            <p:ph idx="1"/>
          </p:nvPr>
        </p:nvSpPr>
        <p:spPr/>
        <p:txBody>
          <a:bodyPr/>
          <a:lstStyle/>
          <a:p>
            <a:pPr marL="0" indent="0">
              <a:buNone/>
            </a:pPr>
            <a:r>
              <a:rPr lang="en-US" dirty="0"/>
              <a:t>• Create classroom environments that reflect different cultural heritages and accommodate different styles of communication and learning.</a:t>
            </a:r>
          </a:p>
          <a:p>
            <a:pPr marL="0" indent="0">
              <a:buNone/>
            </a:pPr>
            <a:endParaRPr lang="en-US" dirty="0"/>
          </a:p>
          <a:p>
            <a:r>
              <a:rPr lang="en-US" dirty="0"/>
              <a:t>Develop and implement family-friendly practices to establish collaborative partnerships with parents and other caregivers, including those who do not speak English.</a:t>
            </a:r>
          </a:p>
        </p:txBody>
      </p:sp>
      <p:pic>
        <p:nvPicPr>
          <p:cNvPr id="4" name="Picture 3">
            <a:extLst>
              <a:ext uri="{FF2B5EF4-FFF2-40B4-BE49-F238E27FC236}">
                <a16:creationId xmlns:a16="http://schemas.microsoft.com/office/drawing/2014/main" id="{1EB26623-1B57-0E4A-9E82-B8ACB61D54C2}"/>
              </a:ext>
            </a:extLst>
          </p:cNvPr>
          <p:cNvPicPr>
            <a:picLocks noChangeAspect="1"/>
          </p:cNvPicPr>
          <p:nvPr/>
        </p:nvPicPr>
        <p:blipFill>
          <a:blip r:embed="rId2"/>
          <a:stretch>
            <a:fillRect/>
          </a:stretch>
        </p:blipFill>
        <p:spPr>
          <a:xfrm>
            <a:off x="7391400" y="4538662"/>
            <a:ext cx="3810000" cy="2133600"/>
          </a:xfrm>
          <a:prstGeom prst="rect">
            <a:avLst/>
          </a:prstGeom>
        </p:spPr>
      </p:pic>
    </p:spTree>
    <p:extLst>
      <p:ext uri="{BB962C8B-B14F-4D97-AF65-F5344CB8AC3E}">
        <p14:creationId xmlns:p14="http://schemas.microsoft.com/office/powerpoint/2010/main" val="291970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6CC37-7793-7B49-B0B7-6A699A054526}"/>
              </a:ext>
            </a:extLst>
          </p:cNvPr>
          <p:cNvSpPr>
            <a:spLocks noGrp="1"/>
          </p:cNvSpPr>
          <p:nvPr>
            <p:ph type="title"/>
          </p:nvPr>
        </p:nvSpPr>
        <p:spPr/>
        <p:txBody>
          <a:bodyPr/>
          <a:lstStyle/>
          <a:p>
            <a:r>
              <a:rPr lang="en-US" dirty="0"/>
              <a:t>IDEA Accomplishments</a:t>
            </a:r>
          </a:p>
        </p:txBody>
      </p:sp>
      <p:sp>
        <p:nvSpPr>
          <p:cNvPr id="3" name="Content Placeholder 2">
            <a:extLst>
              <a:ext uri="{FF2B5EF4-FFF2-40B4-BE49-F238E27FC236}">
                <a16:creationId xmlns:a16="http://schemas.microsoft.com/office/drawing/2014/main" id="{F2677B7E-9F81-5D4B-995D-C79AAC955F86}"/>
              </a:ext>
            </a:extLst>
          </p:cNvPr>
          <p:cNvSpPr>
            <a:spLocks noGrp="1"/>
          </p:cNvSpPr>
          <p:nvPr>
            <p:ph idx="1"/>
          </p:nvPr>
        </p:nvSpPr>
        <p:spPr/>
        <p:txBody>
          <a:bodyPr/>
          <a:lstStyle/>
          <a:p>
            <a:r>
              <a:rPr lang="en-US" dirty="0"/>
              <a:t>The majority of children with disabilities are now being educated in their neighborhood schools in regular classrooms with their non-disabled peers.</a:t>
            </a:r>
          </a:p>
          <a:p>
            <a:r>
              <a:rPr lang="en-US" dirty="0"/>
              <a:t>High school graduation rates and employment rates among youth with disabilities have increased dramatically. For example, graduation rates increased by 14T from 1984 to 1997. Current graduation rate of students under IDEA – 65.5%.</a:t>
            </a:r>
          </a:p>
          <a:p>
            <a:r>
              <a:rPr lang="en-US" dirty="0"/>
              <a:t>Post-school employment rates for youth served under IDEA are twice those of older adults with similar disabilities who did not have the benefit of IDEA.</a:t>
            </a:r>
          </a:p>
        </p:txBody>
      </p:sp>
      <p:pic>
        <p:nvPicPr>
          <p:cNvPr id="5" name="Picture 4">
            <a:extLst>
              <a:ext uri="{FF2B5EF4-FFF2-40B4-BE49-F238E27FC236}">
                <a16:creationId xmlns:a16="http://schemas.microsoft.com/office/drawing/2014/main" id="{90A6E7FA-0A0B-9D45-8D0E-0143EB0783C6}"/>
              </a:ext>
            </a:extLst>
          </p:cNvPr>
          <p:cNvPicPr>
            <a:picLocks noChangeAspect="1"/>
          </p:cNvPicPr>
          <p:nvPr/>
        </p:nvPicPr>
        <p:blipFill>
          <a:blip r:embed="rId3"/>
          <a:stretch>
            <a:fillRect/>
          </a:stretch>
        </p:blipFill>
        <p:spPr>
          <a:xfrm>
            <a:off x="9172575" y="173038"/>
            <a:ext cx="1652587" cy="1652587"/>
          </a:xfrm>
          <a:prstGeom prst="rect">
            <a:avLst/>
          </a:prstGeom>
        </p:spPr>
      </p:pic>
    </p:spTree>
    <p:extLst>
      <p:ext uri="{BB962C8B-B14F-4D97-AF65-F5344CB8AC3E}">
        <p14:creationId xmlns:p14="http://schemas.microsoft.com/office/powerpoint/2010/main" val="170683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87293-6D20-E943-8249-CF5DF97BCC54}"/>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D8587A26-03B8-D144-BB68-F5A166F68F61}"/>
              </a:ext>
            </a:extLst>
          </p:cNvPr>
          <p:cNvSpPr>
            <a:spLocks noGrp="1"/>
          </p:cNvSpPr>
          <p:nvPr>
            <p:ph idx="1"/>
          </p:nvPr>
        </p:nvSpPr>
        <p:spPr/>
        <p:txBody>
          <a:bodyPr/>
          <a:lstStyle/>
          <a:p>
            <a:r>
              <a:rPr lang="en-US" dirty="0"/>
              <a:t>What parents and teachers wish the other knew</a:t>
            </a:r>
          </a:p>
          <a:p>
            <a:r>
              <a:rPr lang="en-US" dirty="0"/>
              <a:t>IDEA</a:t>
            </a:r>
          </a:p>
          <a:p>
            <a:r>
              <a:rPr lang="en-US" dirty="0"/>
              <a:t>West Virginia Department of Education</a:t>
            </a:r>
          </a:p>
          <a:p>
            <a:r>
              <a:rPr lang="en-US" dirty="0"/>
              <a:t>What happens if a student is struggling in school</a:t>
            </a:r>
          </a:p>
          <a:p>
            <a:pPr lvl="1"/>
            <a:r>
              <a:rPr lang="en-US" dirty="0"/>
              <a:t>Assessment, IEP, 504 Plan, Monitoring</a:t>
            </a:r>
          </a:p>
          <a:p>
            <a:r>
              <a:rPr lang="en-US" dirty="0"/>
              <a:t>What to do to improve relationships between home and school</a:t>
            </a:r>
          </a:p>
          <a:p>
            <a:r>
              <a:rPr lang="en-US" dirty="0"/>
              <a:t>How to build resilience in your child</a:t>
            </a:r>
          </a:p>
          <a:p>
            <a:endParaRPr lang="en-US" dirty="0"/>
          </a:p>
          <a:p>
            <a:endParaRPr lang="en-US" dirty="0"/>
          </a:p>
        </p:txBody>
      </p:sp>
      <p:pic>
        <p:nvPicPr>
          <p:cNvPr id="4" name="Picture 3">
            <a:extLst>
              <a:ext uri="{FF2B5EF4-FFF2-40B4-BE49-F238E27FC236}">
                <a16:creationId xmlns:a16="http://schemas.microsoft.com/office/drawing/2014/main" id="{95BE2614-5942-9949-92DC-41E1A1557439}"/>
              </a:ext>
            </a:extLst>
          </p:cNvPr>
          <p:cNvPicPr>
            <a:picLocks noChangeAspect="1"/>
          </p:cNvPicPr>
          <p:nvPr/>
        </p:nvPicPr>
        <p:blipFill>
          <a:blip r:embed="rId2"/>
          <a:stretch>
            <a:fillRect/>
          </a:stretch>
        </p:blipFill>
        <p:spPr>
          <a:xfrm>
            <a:off x="8327460" y="842963"/>
            <a:ext cx="3242326" cy="2450595"/>
          </a:xfrm>
          <a:prstGeom prst="rect">
            <a:avLst/>
          </a:prstGeom>
        </p:spPr>
      </p:pic>
    </p:spTree>
    <p:extLst>
      <p:ext uri="{BB962C8B-B14F-4D97-AF65-F5344CB8AC3E}">
        <p14:creationId xmlns:p14="http://schemas.microsoft.com/office/powerpoint/2010/main" val="24163962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0F1E9-7858-7944-AC45-F046EAB39027}"/>
              </a:ext>
            </a:extLst>
          </p:cNvPr>
          <p:cNvSpPr>
            <a:spLocks noGrp="1"/>
          </p:cNvSpPr>
          <p:nvPr>
            <p:ph type="title"/>
          </p:nvPr>
        </p:nvSpPr>
        <p:spPr/>
        <p:txBody>
          <a:bodyPr/>
          <a:lstStyle/>
          <a:p>
            <a:r>
              <a:rPr lang="en-US" dirty="0"/>
              <a:t>IDEA Accomplishments</a:t>
            </a:r>
          </a:p>
        </p:txBody>
      </p:sp>
      <p:sp>
        <p:nvSpPr>
          <p:cNvPr id="3" name="Content Placeholder 2">
            <a:extLst>
              <a:ext uri="{FF2B5EF4-FFF2-40B4-BE49-F238E27FC236}">
                <a16:creationId xmlns:a16="http://schemas.microsoft.com/office/drawing/2014/main" id="{1788A1D0-D26D-8A40-B547-B92181BB94FB}"/>
              </a:ext>
            </a:extLst>
          </p:cNvPr>
          <p:cNvSpPr>
            <a:spLocks noGrp="1"/>
          </p:cNvSpPr>
          <p:nvPr>
            <p:ph idx="1"/>
          </p:nvPr>
        </p:nvSpPr>
        <p:spPr/>
        <p:txBody>
          <a:bodyPr/>
          <a:lstStyle/>
          <a:p>
            <a:r>
              <a:rPr lang="en-US" dirty="0"/>
              <a:t>Post-secondary enrollments among individuals with disabilities receiving IDEA services have also sharply increased. </a:t>
            </a:r>
          </a:p>
          <a:p>
            <a:r>
              <a:rPr lang="en-US" dirty="0"/>
              <a:t>Percentage of college freshmen reporting disabilities has more than tripled since 1978.</a:t>
            </a:r>
          </a:p>
          <a:p>
            <a:r>
              <a:rPr lang="en-US" dirty="0"/>
              <a:t>Currently 11% of college students report having a disability</a:t>
            </a:r>
          </a:p>
        </p:txBody>
      </p:sp>
      <p:pic>
        <p:nvPicPr>
          <p:cNvPr id="5" name="Picture 4">
            <a:extLst>
              <a:ext uri="{FF2B5EF4-FFF2-40B4-BE49-F238E27FC236}">
                <a16:creationId xmlns:a16="http://schemas.microsoft.com/office/drawing/2014/main" id="{B2F36913-0AFB-144F-8D1E-52506C49C9E8}"/>
              </a:ext>
            </a:extLst>
          </p:cNvPr>
          <p:cNvPicPr>
            <a:picLocks noChangeAspect="1"/>
          </p:cNvPicPr>
          <p:nvPr/>
        </p:nvPicPr>
        <p:blipFill>
          <a:blip r:embed="rId2"/>
          <a:stretch>
            <a:fillRect/>
          </a:stretch>
        </p:blipFill>
        <p:spPr>
          <a:xfrm>
            <a:off x="4006214" y="4088297"/>
            <a:ext cx="2968625" cy="2223603"/>
          </a:xfrm>
          <a:prstGeom prst="rect">
            <a:avLst/>
          </a:prstGeom>
        </p:spPr>
      </p:pic>
    </p:spTree>
    <p:extLst>
      <p:ext uri="{BB962C8B-B14F-4D97-AF65-F5344CB8AC3E}">
        <p14:creationId xmlns:p14="http://schemas.microsoft.com/office/powerpoint/2010/main" val="3095076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81A98A-EA98-5E43-8DB1-AEB1094B1D19}"/>
              </a:ext>
            </a:extLst>
          </p:cNvPr>
          <p:cNvSpPr>
            <a:spLocks noGrp="1"/>
          </p:cNvSpPr>
          <p:nvPr>
            <p:ph idx="1"/>
          </p:nvPr>
        </p:nvSpPr>
        <p:spPr>
          <a:xfrm>
            <a:off x="800100" y="842963"/>
            <a:ext cx="10553700" cy="5334000"/>
          </a:xfrm>
        </p:spPr>
        <p:txBody>
          <a:bodyPr>
            <a:normAutofit/>
          </a:bodyPr>
          <a:lstStyle/>
          <a:p>
            <a:pPr marL="0" indent="0" algn="ctr">
              <a:buNone/>
            </a:pPr>
            <a:r>
              <a:rPr lang="en-US" sz="6600" dirty="0"/>
              <a:t>What Should Parents Do if Their Student is Struggling in School?</a:t>
            </a:r>
          </a:p>
        </p:txBody>
      </p:sp>
      <p:pic>
        <p:nvPicPr>
          <p:cNvPr id="4" name="Picture 3">
            <a:extLst>
              <a:ext uri="{FF2B5EF4-FFF2-40B4-BE49-F238E27FC236}">
                <a16:creationId xmlns:a16="http://schemas.microsoft.com/office/drawing/2014/main" id="{1BACC397-04BA-AB4E-AA3C-F4D99E5BD4D4}"/>
              </a:ext>
            </a:extLst>
          </p:cNvPr>
          <p:cNvPicPr>
            <a:picLocks noChangeAspect="1"/>
          </p:cNvPicPr>
          <p:nvPr/>
        </p:nvPicPr>
        <p:blipFill>
          <a:blip r:embed="rId2"/>
          <a:stretch>
            <a:fillRect/>
          </a:stretch>
        </p:blipFill>
        <p:spPr>
          <a:xfrm>
            <a:off x="3914775" y="3693588"/>
            <a:ext cx="4573021" cy="2850087"/>
          </a:xfrm>
          <a:prstGeom prst="rect">
            <a:avLst/>
          </a:prstGeom>
        </p:spPr>
      </p:pic>
    </p:spTree>
    <p:extLst>
      <p:ext uri="{BB962C8B-B14F-4D97-AF65-F5344CB8AC3E}">
        <p14:creationId xmlns:p14="http://schemas.microsoft.com/office/powerpoint/2010/main" val="1842302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0B8B3-D00F-804B-8CF4-E57201FB3B69}"/>
              </a:ext>
            </a:extLst>
          </p:cNvPr>
          <p:cNvSpPr>
            <a:spLocks noGrp="1"/>
          </p:cNvSpPr>
          <p:nvPr>
            <p:ph type="title"/>
          </p:nvPr>
        </p:nvSpPr>
        <p:spPr/>
        <p:txBody>
          <a:bodyPr/>
          <a:lstStyle/>
          <a:p>
            <a:pPr algn="ctr"/>
            <a:r>
              <a:rPr lang="en-US" dirty="0"/>
              <a:t>West Virginia Department of Education (WVDE)</a:t>
            </a:r>
          </a:p>
        </p:txBody>
      </p:sp>
      <p:sp>
        <p:nvSpPr>
          <p:cNvPr id="3" name="Content Placeholder 2">
            <a:extLst>
              <a:ext uri="{FF2B5EF4-FFF2-40B4-BE49-F238E27FC236}">
                <a16:creationId xmlns:a16="http://schemas.microsoft.com/office/drawing/2014/main" id="{0349497E-9E72-C84C-ADC1-4B467405F9C8}"/>
              </a:ext>
            </a:extLst>
          </p:cNvPr>
          <p:cNvSpPr>
            <a:spLocks noGrp="1"/>
          </p:cNvSpPr>
          <p:nvPr>
            <p:ph idx="1"/>
          </p:nvPr>
        </p:nvSpPr>
        <p:spPr/>
        <p:txBody>
          <a:bodyPr>
            <a:normAutofit/>
          </a:bodyPr>
          <a:lstStyle/>
          <a:p>
            <a:pPr marL="0" indent="0" algn="ctr">
              <a:buNone/>
            </a:pPr>
            <a:r>
              <a:rPr lang="en-US" sz="3200" b="1" dirty="0"/>
              <a:t>Mission</a:t>
            </a:r>
          </a:p>
          <a:p>
            <a:pPr marL="0" indent="0">
              <a:buNone/>
            </a:pPr>
            <a:r>
              <a:rPr lang="en-US" dirty="0"/>
              <a:t>The West Virginia Board of Education and State Superintendent of Schools work in concert to establish policies and procedures to assure implementation of West Virginia’s Public Education goals and to </a:t>
            </a:r>
            <a:r>
              <a:rPr lang="en-US" b="1" dirty="0"/>
              <a:t>ensure the general supervision, oversight and monitoring of a thorough, efficient and effective system of free public schools.</a:t>
            </a:r>
          </a:p>
          <a:p>
            <a:pPr marL="0" indent="0">
              <a:buNone/>
            </a:pPr>
            <a:br>
              <a:rPr lang="en-US" dirty="0"/>
            </a:br>
            <a:endParaRPr lang="en-US" dirty="0"/>
          </a:p>
        </p:txBody>
      </p:sp>
      <p:pic>
        <p:nvPicPr>
          <p:cNvPr id="5" name="Picture 4">
            <a:extLst>
              <a:ext uri="{FF2B5EF4-FFF2-40B4-BE49-F238E27FC236}">
                <a16:creationId xmlns:a16="http://schemas.microsoft.com/office/drawing/2014/main" id="{B1248BCC-A467-3848-9DE3-5A107FC541F8}"/>
              </a:ext>
            </a:extLst>
          </p:cNvPr>
          <p:cNvPicPr>
            <a:picLocks noChangeAspect="1"/>
          </p:cNvPicPr>
          <p:nvPr/>
        </p:nvPicPr>
        <p:blipFill>
          <a:blip r:embed="rId3"/>
          <a:stretch>
            <a:fillRect/>
          </a:stretch>
        </p:blipFill>
        <p:spPr>
          <a:xfrm>
            <a:off x="3206750" y="4710113"/>
            <a:ext cx="5778500" cy="1409700"/>
          </a:xfrm>
          <a:prstGeom prst="rect">
            <a:avLst/>
          </a:prstGeom>
        </p:spPr>
      </p:pic>
    </p:spTree>
    <p:extLst>
      <p:ext uri="{BB962C8B-B14F-4D97-AF65-F5344CB8AC3E}">
        <p14:creationId xmlns:p14="http://schemas.microsoft.com/office/powerpoint/2010/main" val="5516065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AD534-C235-A14A-975D-FCDDDBE5E05C}"/>
              </a:ext>
            </a:extLst>
          </p:cNvPr>
          <p:cNvSpPr>
            <a:spLocks noGrp="1"/>
          </p:cNvSpPr>
          <p:nvPr>
            <p:ph type="title"/>
          </p:nvPr>
        </p:nvSpPr>
        <p:spPr/>
        <p:txBody>
          <a:bodyPr/>
          <a:lstStyle/>
          <a:p>
            <a:pPr algn="ctr"/>
            <a:r>
              <a:rPr lang="en-US" dirty="0"/>
              <a:t>WV Department of Education</a:t>
            </a:r>
          </a:p>
        </p:txBody>
      </p:sp>
      <p:sp>
        <p:nvSpPr>
          <p:cNvPr id="3" name="Content Placeholder 2">
            <a:extLst>
              <a:ext uri="{FF2B5EF4-FFF2-40B4-BE49-F238E27FC236}">
                <a16:creationId xmlns:a16="http://schemas.microsoft.com/office/drawing/2014/main" id="{51EDB044-AC58-D149-AA38-7FD270DFE72E}"/>
              </a:ext>
            </a:extLst>
          </p:cNvPr>
          <p:cNvSpPr>
            <a:spLocks noGrp="1"/>
          </p:cNvSpPr>
          <p:nvPr>
            <p:ph idx="1"/>
          </p:nvPr>
        </p:nvSpPr>
        <p:spPr/>
        <p:txBody>
          <a:bodyPr>
            <a:normAutofit lnSpcReduction="10000"/>
          </a:bodyPr>
          <a:lstStyle/>
          <a:p>
            <a:pPr marL="0" indent="0" algn="ctr">
              <a:buNone/>
            </a:pPr>
            <a:r>
              <a:rPr lang="en-US" sz="3200" b="1" dirty="0"/>
              <a:t>Goals</a:t>
            </a:r>
          </a:p>
          <a:p>
            <a:pPr marL="0" indent="0" algn="ctr">
              <a:buNone/>
            </a:pPr>
            <a:r>
              <a:rPr lang="en-US" dirty="0"/>
              <a:t>Provide a high-quality learning system that:</a:t>
            </a:r>
          </a:p>
          <a:p>
            <a:pPr marL="0" indent="0" algn="ctr">
              <a:buNone/>
            </a:pPr>
            <a:endParaRPr lang="en-US" dirty="0"/>
          </a:p>
          <a:p>
            <a:r>
              <a:rPr lang="en-US" dirty="0"/>
              <a:t>Encourages a lifelong pursuit of </a:t>
            </a:r>
            <a:r>
              <a:rPr lang="en-US" b="1" dirty="0"/>
              <a:t>knowledge</a:t>
            </a:r>
            <a:r>
              <a:rPr lang="en-US" dirty="0"/>
              <a:t> and skills</a:t>
            </a:r>
          </a:p>
          <a:p>
            <a:r>
              <a:rPr lang="en-US" dirty="0"/>
              <a:t>Promotes a culture of responsibility, personal well-being, and </a:t>
            </a:r>
            <a:r>
              <a:rPr lang="en-US" b="1" dirty="0"/>
              <a:t>community</a:t>
            </a:r>
            <a:r>
              <a:rPr lang="en-US" dirty="0"/>
              <a:t> engagement</a:t>
            </a:r>
          </a:p>
          <a:p>
            <a:r>
              <a:rPr lang="en-US" dirty="0"/>
              <a:t>Responds to </a:t>
            </a:r>
            <a:r>
              <a:rPr lang="en-US" b="1" dirty="0"/>
              <a:t>workforce</a:t>
            </a:r>
            <a:r>
              <a:rPr lang="en-US" dirty="0"/>
              <a:t> and economic demands</a:t>
            </a:r>
          </a:p>
          <a:p>
            <a:pPr marL="0" indent="0">
              <a:buNone/>
            </a:pPr>
            <a:br>
              <a:rPr lang="en-US" dirty="0"/>
            </a:br>
            <a:endParaRPr lang="en-US" dirty="0"/>
          </a:p>
          <a:p>
            <a:endParaRPr lang="en-US" dirty="0"/>
          </a:p>
        </p:txBody>
      </p:sp>
      <p:pic>
        <p:nvPicPr>
          <p:cNvPr id="5" name="Picture 4">
            <a:extLst>
              <a:ext uri="{FF2B5EF4-FFF2-40B4-BE49-F238E27FC236}">
                <a16:creationId xmlns:a16="http://schemas.microsoft.com/office/drawing/2014/main" id="{B0584440-FF08-5642-ABCB-406B7416241E}"/>
              </a:ext>
            </a:extLst>
          </p:cNvPr>
          <p:cNvPicPr>
            <a:picLocks noChangeAspect="1"/>
          </p:cNvPicPr>
          <p:nvPr/>
        </p:nvPicPr>
        <p:blipFill>
          <a:blip r:embed="rId2"/>
          <a:stretch>
            <a:fillRect/>
          </a:stretch>
        </p:blipFill>
        <p:spPr>
          <a:xfrm>
            <a:off x="9058274" y="4248151"/>
            <a:ext cx="2609849" cy="2609849"/>
          </a:xfrm>
          <a:prstGeom prst="rect">
            <a:avLst/>
          </a:prstGeom>
        </p:spPr>
      </p:pic>
    </p:spTree>
    <p:extLst>
      <p:ext uri="{BB962C8B-B14F-4D97-AF65-F5344CB8AC3E}">
        <p14:creationId xmlns:p14="http://schemas.microsoft.com/office/powerpoint/2010/main" val="3305996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67A56-02BF-C840-B429-2CBB637572AE}"/>
              </a:ext>
            </a:extLst>
          </p:cNvPr>
          <p:cNvSpPr>
            <a:spLocks noGrp="1"/>
          </p:cNvSpPr>
          <p:nvPr>
            <p:ph type="title"/>
          </p:nvPr>
        </p:nvSpPr>
        <p:spPr/>
        <p:txBody>
          <a:bodyPr/>
          <a:lstStyle/>
          <a:p>
            <a:pPr algn="ctr"/>
            <a:r>
              <a:rPr lang="en-US" dirty="0"/>
              <a:t>West Virginia Department of Education</a:t>
            </a:r>
          </a:p>
        </p:txBody>
      </p:sp>
      <p:sp>
        <p:nvSpPr>
          <p:cNvPr id="3" name="Content Placeholder 2">
            <a:extLst>
              <a:ext uri="{FF2B5EF4-FFF2-40B4-BE49-F238E27FC236}">
                <a16:creationId xmlns:a16="http://schemas.microsoft.com/office/drawing/2014/main" id="{0D289697-0817-FE48-9223-580A7AD1EC62}"/>
              </a:ext>
            </a:extLst>
          </p:cNvPr>
          <p:cNvSpPr>
            <a:spLocks noGrp="1"/>
          </p:cNvSpPr>
          <p:nvPr>
            <p:ph idx="1"/>
          </p:nvPr>
        </p:nvSpPr>
        <p:spPr/>
        <p:txBody>
          <a:bodyPr/>
          <a:lstStyle/>
          <a:p>
            <a:pPr marL="0" indent="0" algn="ctr">
              <a:buNone/>
            </a:pPr>
            <a:r>
              <a:rPr lang="en-US" dirty="0"/>
              <a:t>Detailed policies for students under IDEA</a:t>
            </a:r>
          </a:p>
          <a:p>
            <a:pPr marL="0" indent="0" algn="ctr">
              <a:buNone/>
            </a:pPr>
            <a:endParaRPr lang="en-US" dirty="0"/>
          </a:p>
          <a:p>
            <a:pPr marL="457200" lvl="1" indent="0" algn="ctr">
              <a:buNone/>
            </a:pPr>
            <a:r>
              <a:rPr lang="en-US" dirty="0"/>
              <a:t>Assessment</a:t>
            </a:r>
          </a:p>
          <a:p>
            <a:pPr marL="457200" lvl="1" indent="0" algn="ctr">
              <a:buNone/>
            </a:pPr>
            <a:r>
              <a:rPr lang="en-US" dirty="0"/>
              <a:t>Determination of Eligibility </a:t>
            </a:r>
          </a:p>
          <a:p>
            <a:pPr marL="457200" lvl="1" indent="0" algn="ctr">
              <a:buNone/>
            </a:pPr>
            <a:r>
              <a:rPr lang="en-US" dirty="0"/>
              <a:t>IEP Services </a:t>
            </a:r>
          </a:p>
          <a:p>
            <a:pPr marL="457200" lvl="1" indent="0" algn="ctr">
              <a:buNone/>
            </a:pPr>
            <a:r>
              <a:rPr lang="en-US" dirty="0"/>
              <a:t>Monitoring of Services</a:t>
            </a:r>
          </a:p>
          <a:p>
            <a:pPr marL="457200" lvl="1" indent="0" algn="ctr">
              <a:buNone/>
            </a:pPr>
            <a:r>
              <a:rPr lang="en-US" dirty="0"/>
              <a:t>Reporting Services and Effectiveness to Federal Government</a:t>
            </a:r>
          </a:p>
        </p:txBody>
      </p:sp>
      <p:pic>
        <p:nvPicPr>
          <p:cNvPr id="5" name="Picture 4">
            <a:extLst>
              <a:ext uri="{FF2B5EF4-FFF2-40B4-BE49-F238E27FC236}">
                <a16:creationId xmlns:a16="http://schemas.microsoft.com/office/drawing/2014/main" id="{5DF6CF7D-39B4-B64B-B4EF-DF7568051CBB}"/>
              </a:ext>
            </a:extLst>
          </p:cNvPr>
          <p:cNvPicPr>
            <a:picLocks noChangeAspect="1"/>
          </p:cNvPicPr>
          <p:nvPr/>
        </p:nvPicPr>
        <p:blipFill>
          <a:blip r:embed="rId3"/>
          <a:stretch>
            <a:fillRect/>
          </a:stretch>
        </p:blipFill>
        <p:spPr>
          <a:xfrm>
            <a:off x="366712" y="1372393"/>
            <a:ext cx="1481137" cy="1481137"/>
          </a:xfrm>
          <a:prstGeom prst="rect">
            <a:avLst/>
          </a:prstGeom>
        </p:spPr>
      </p:pic>
      <p:pic>
        <p:nvPicPr>
          <p:cNvPr id="7" name="Picture 6">
            <a:extLst>
              <a:ext uri="{FF2B5EF4-FFF2-40B4-BE49-F238E27FC236}">
                <a16:creationId xmlns:a16="http://schemas.microsoft.com/office/drawing/2014/main" id="{F01C8697-2C50-D941-8AE9-6092DA360950}"/>
              </a:ext>
            </a:extLst>
          </p:cNvPr>
          <p:cNvPicPr>
            <a:picLocks noChangeAspect="1"/>
          </p:cNvPicPr>
          <p:nvPr/>
        </p:nvPicPr>
        <p:blipFill>
          <a:blip r:embed="rId4"/>
          <a:stretch>
            <a:fillRect/>
          </a:stretch>
        </p:blipFill>
        <p:spPr>
          <a:xfrm>
            <a:off x="9208522" y="2311914"/>
            <a:ext cx="2616766" cy="1960049"/>
          </a:xfrm>
          <a:prstGeom prst="rect">
            <a:avLst/>
          </a:prstGeom>
        </p:spPr>
      </p:pic>
    </p:spTree>
    <p:extLst>
      <p:ext uri="{BB962C8B-B14F-4D97-AF65-F5344CB8AC3E}">
        <p14:creationId xmlns:p14="http://schemas.microsoft.com/office/powerpoint/2010/main" val="3159505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6BC96-AA07-9F43-9DDF-833DC4997359}"/>
              </a:ext>
            </a:extLst>
          </p:cNvPr>
          <p:cNvSpPr>
            <a:spLocks noGrp="1"/>
          </p:cNvSpPr>
          <p:nvPr>
            <p:ph type="title"/>
          </p:nvPr>
        </p:nvSpPr>
        <p:spPr/>
        <p:txBody>
          <a:bodyPr/>
          <a:lstStyle/>
          <a:p>
            <a:pPr algn="ctr"/>
            <a:r>
              <a:rPr lang="en-US" dirty="0"/>
              <a:t>What to Expect if School Considers Student May Have Special Needs</a:t>
            </a:r>
          </a:p>
        </p:txBody>
      </p:sp>
      <p:sp>
        <p:nvSpPr>
          <p:cNvPr id="3" name="Content Placeholder 2">
            <a:extLst>
              <a:ext uri="{FF2B5EF4-FFF2-40B4-BE49-F238E27FC236}">
                <a16:creationId xmlns:a16="http://schemas.microsoft.com/office/drawing/2014/main" id="{1187728C-4E2D-A148-813B-25882771DFDB}"/>
              </a:ext>
            </a:extLst>
          </p:cNvPr>
          <p:cNvSpPr>
            <a:spLocks noGrp="1"/>
          </p:cNvSpPr>
          <p:nvPr>
            <p:ph idx="1"/>
          </p:nvPr>
        </p:nvSpPr>
        <p:spPr/>
        <p:txBody>
          <a:bodyPr>
            <a:normAutofit fontScale="92500"/>
          </a:bodyPr>
          <a:lstStyle/>
          <a:p>
            <a:r>
              <a:rPr lang="en-US" dirty="0"/>
              <a:t>School team (IEP or SAT) meets and agrees that assessment is appropriate</a:t>
            </a:r>
          </a:p>
          <a:p>
            <a:r>
              <a:rPr lang="en-US" dirty="0"/>
              <a:t>Form sent to parent within 5 days of determination of need for assessment with request to evaluate child</a:t>
            </a:r>
          </a:p>
          <a:p>
            <a:r>
              <a:rPr lang="en-US" dirty="0"/>
              <a:t>From date of receipt of parent signature for approval to test, school has 80 calendar days to complete evaluation</a:t>
            </a:r>
          </a:p>
          <a:p>
            <a:r>
              <a:rPr lang="en-US" dirty="0"/>
              <a:t>At completion of assessment, meeting is scheduled with IEP assessment team, including classroom teacher, sometimes the student, and parents to discuss results</a:t>
            </a:r>
          </a:p>
          <a:p>
            <a:r>
              <a:rPr lang="en-US" dirty="0"/>
              <a:t>Collaborative determination of IEP needs</a:t>
            </a:r>
          </a:p>
          <a:p>
            <a:r>
              <a:rPr lang="en-US" dirty="0"/>
              <a:t>IEP is written and parents sign</a:t>
            </a:r>
          </a:p>
        </p:txBody>
      </p:sp>
      <p:pic>
        <p:nvPicPr>
          <p:cNvPr id="5" name="Picture 4">
            <a:extLst>
              <a:ext uri="{FF2B5EF4-FFF2-40B4-BE49-F238E27FC236}">
                <a16:creationId xmlns:a16="http://schemas.microsoft.com/office/drawing/2014/main" id="{4A955801-7C0E-304C-A844-4B0C4202A7B8}"/>
              </a:ext>
            </a:extLst>
          </p:cNvPr>
          <p:cNvPicPr>
            <a:picLocks noChangeAspect="1"/>
          </p:cNvPicPr>
          <p:nvPr/>
        </p:nvPicPr>
        <p:blipFill>
          <a:blip r:embed="rId3"/>
          <a:stretch>
            <a:fillRect/>
          </a:stretch>
        </p:blipFill>
        <p:spPr>
          <a:xfrm>
            <a:off x="7586663" y="4848127"/>
            <a:ext cx="1954212" cy="1463773"/>
          </a:xfrm>
          <a:prstGeom prst="rect">
            <a:avLst/>
          </a:prstGeom>
        </p:spPr>
      </p:pic>
    </p:spTree>
    <p:extLst>
      <p:ext uri="{BB962C8B-B14F-4D97-AF65-F5344CB8AC3E}">
        <p14:creationId xmlns:p14="http://schemas.microsoft.com/office/powerpoint/2010/main" val="5791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A892C-150D-AE41-AB7F-0CDC7CC506FC}"/>
              </a:ext>
            </a:extLst>
          </p:cNvPr>
          <p:cNvSpPr>
            <a:spLocks noGrp="1"/>
          </p:cNvSpPr>
          <p:nvPr>
            <p:ph type="title"/>
          </p:nvPr>
        </p:nvSpPr>
        <p:spPr/>
        <p:txBody>
          <a:bodyPr/>
          <a:lstStyle/>
          <a:p>
            <a:r>
              <a:rPr lang="en-US" dirty="0"/>
              <a:t>Section 504 of the Rehabilitation Act of 1973</a:t>
            </a:r>
          </a:p>
        </p:txBody>
      </p:sp>
      <p:sp>
        <p:nvSpPr>
          <p:cNvPr id="3" name="Content Placeholder 2">
            <a:extLst>
              <a:ext uri="{FF2B5EF4-FFF2-40B4-BE49-F238E27FC236}">
                <a16:creationId xmlns:a16="http://schemas.microsoft.com/office/drawing/2014/main" id="{53E9E76A-E02B-CB4A-A1B4-04503955474E}"/>
              </a:ext>
            </a:extLst>
          </p:cNvPr>
          <p:cNvSpPr>
            <a:spLocks noGrp="1"/>
          </p:cNvSpPr>
          <p:nvPr>
            <p:ph idx="1"/>
          </p:nvPr>
        </p:nvSpPr>
        <p:spPr/>
        <p:txBody>
          <a:bodyPr/>
          <a:lstStyle/>
          <a:p>
            <a:r>
              <a:rPr lang="en-US" dirty="0">
                <a:hlinkClick r:id="rId3"/>
              </a:rPr>
              <a:t>Section 504 - Accomodations Act</a:t>
            </a:r>
            <a:endParaRPr lang="en-US" dirty="0"/>
          </a:p>
        </p:txBody>
      </p:sp>
      <p:pic>
        <p:nvPicPr>
          <p:cNvPr id="5" name="Picture 4">
            <a:extLst>
              <a:ext uri="{FF2B5EF4-FFF2-40B4-BE49-F238E27FC236}">
                <a16:creationId xmlns:a16="http://schemas.microsoft.com/office/drawing/2014/main" id="{F300A903-BBBC-E142-B40A-D91734BEB93A}"/>
              </a:ext>
            </a:extLst>
          </p:cNvPr>
          <p:cNvPicPr>
            <a:picLocks noChangeAspect="1"/>
          </p:cNvPicPr>
          <p:nvPr/>
        </p:nvPicPr>
        <p:blipFill>
          <a:blip r:embed="rId4"/>
          <a:stretch>
            <a:fillRect/>
          </a:stretch>
        </p:blipFill>
        <p:spPr>
          <a:xfrm>
            <a:off x="2863849" y="2503487"/>
            <a:ext cx="6864265" cy="3808413"/>
          </a:xfrm>
          <a:prstGeom prst="rect">
            <a:avLst/>
          </a:prstGeom>
        </p:spPr>
      </p:pic>
    </p:spTree>
    <p:extLst>
      <p:ext uri="{BB962C8B-B14F-4D97-AF65-F5344CB8AC3E}">
        <p14:creationId xmlns:p14="http://schemas.microsoft.com/office/powerpoint/2010/main" val="42468369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B292F2-6550-6C4D-B73C-0F1CD3FCFAB8}"/>
              </a:ext>
            </a:extLst>
          </p:cNvPr>
          <p:cNvSpPr>
            <a:spLocks noGrp="1"/>
          </p:cNvSpPr>
          <p:nvPr>
            <p:ph idx="1"/>
          </p:nvPr>
        </p:nvSpPr>
        <p:spPr>
          <a:xfrm>
            <a:off x="720090" y="617220"/>
            <a:ext cx="10633710" cy="5559743"/>
          </a:xfrm>
        </p:spPr>
        <p:txBody>
          <a:bodyPr>
            <a:normAutofit/>
          </a:bodyPr>
          <a:lstStyle/>
          <a:p>
            <a:pPr marL="0" indent="0" algn="ctr">
              <a:buNone/>
            </a:pPr>
            <a:r>
              <a:rPr lang="en-US" sz="5400" dirty="0"/>
              <a:t>What if Parents Question or Disagree with Assessment, School Policies, IEP, or Treatment of Student?</a:t>
            </a:r>
          </a:p>
        </p:txBody>
      </p:sp>
      <p:pic>
        <p:nvPicPr>
          <p:cNvPr id="5" name="Picture 4">
            <a:extLst>
              <a:ext uri="{FF2B5EF4-FFF2-40B4-BE49-F238E27FC236}">
                <a16:creationId xmlns:a16="http://schemas.microsoft.com/office/drawing/2014/main" id="{A6AED4EE-6FC2-3240-A779-5B34AB0C9F36}"/>
              </a:ext>
            </a:extLst>
          </p:cNvPr>
          <p:cNvPicPr>
            <a:picLocks noChangeAspect="1"/>
          </p:cNvPicPr>
          <p:nvPr/>
        </p:nvPicPr>
        <p:blipFill>
          <a:blip r:embed="rId3"/>
          <a:stretch>
            <a:fillRect/>
          </a:stretch>
        </p:blipFill>
        <p:spPr>
          <a:xfrm>
            <a:off x="3505200" y="3429000"/>
            <a:ext cx="5181600" cy="2901696"/>
          </a:xfrm>
          <a:prstGeom prst="rect">
            <a:avLst/>
          </a:prstGeom>
        </p:spPr>
      </p:pic>
    </p:spTree>
    <p:extLst>
      <p:ext uri="{BB962C8B-B14F-4D97-AF65-F5344CB8AC3E}">
        <p14:creationId xmlns:p14="http://schemas.microsoft.com/office/powerpoint/2010/main" val="35055622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33160-B2ED-4D41-8EDF-B58B6269B093}"/>
              </a:ext>
            </a:extLst>
          </p:cNvPr>
          <p:cNvSpPr>
            <a:spLocks noGrp="1"/>
          </p:cNvSpPr>
          <p:nvPr>
            <p:ph type="title"/>
          </p:nvPr>
        </p:nvSpPr>
        <p:spPr>
          <a:xfrm>
            <a:off x="838200" y="365125"/>
            <a:ext cx="10515600" cy="1460500"/>
          </a:xfrm>
        </p:spPr>
        <p:txBody>
          <a:bodyPr>
            <a:normAutofit fontScale="90000"/>
          </a:bodyPr>
          <a:lstStyle/>
          <a:p>
            <a:pPr algn="ctr"/>
            <a:r>
              <a:rPr lang="en-US" dirty="0"/>
              <a:t>What if Parents Question or Disagree with Assessment, School Policies, IEP, or Treatment of Student</a:t>
            </a:r>
          </a:p>
        </p:txBody>
      </p:sp>
      <p:sp>
        <p:nvSpPr>
          <p:cNvPr id="3" name="Content Placeholder 2">
            <a:extLst>
              <a:ext uri="{FF2B5EF4-FFF2-40B4-BE49-F238E27FC236}">
                <a16:creationId xmlns:a16="http://schemas.microsoft.com/office/drawing/2014/main" id="{1A2DFA2B-CCEE-3844-8423-523E8F9CFAEF}"/>
              </a:ext>
            </a:extLst>
          </p:cNvPr>
          <p:cNvSpPr>
            <a:spLocks noGrp="1"/>
          </p:cNvSpPr>
          <p:nvPr>
            <p:ph idx="1"/>
          </p:nvPr>
        </p:nvSpPr>
        <p:spPr>
          <a:xfrm>
            <a:off x="838200" y="2085975"/>
            <a:ext cx="10515600" cy="4090988"/>
          </a:xfrm>
        </p:spPr>
        <p:txBody>
          <a:bodyPr/>
          <a:lstStyle/>
          <a:p>
            <a:r>
              <a:rPr lang="en-US" dirty="0"/>
              <a:t>If any concerns or doubts before going into meeting, bring along someone who is familiar with schools, to take notes, be your support</a:t>
            </a:r>
          </a:p>
          <a:p>
            <a:r>
              <a:rPr lang="en-US" dirty="0"/>
              <a:t>Ask for drafts of paperwork before the meeting so you can take time to understand and plan</a:t>
            </a:r>
          </a:p>
          <a:p>
            <a:r>
              <a:rPr lang="en-US" dirty="0"/>
              <a:t>Ask questions whenever you do not understand something</a:t>
            </a:r>
          </a:p>
          <a:p>
            <a:r>
              <a:rPr lang="en-US" dirty="0"/>
              <a:t>Ask school staff to slow down or repeat themselves whenever you are confused.  Repeat what you think that they said to ensure understanding.</a:t>
            </a:r>
          </a:p>
          <a:p>
            <a:endParaRPr lang="en-US" dirty="0"/>
          </a:p>
          <a:p>
            <a:endParaRPr lang="en-US" dirty="0"/>
          </a:p>
          <a:p>
            <a:endParaRPr lang="en-US" dirty="0"/>
          </a:p>
        </p:txBody>
      </p:sp>
      <p:pic>
        <p:nvPicPr>
          <p:cNvPr id="5" name="Picture 4">
            <a:extLst>
              <a:ext uri="{FF2B5EF4-FFF2-40B4-BE49-F238E27FC236}">
                <a16:creationId xmlns:a16="http://schemas.microsoft.com/office/drawing/2014/main" id="{C53878F3-972F-894C-9988-CF7C33B5DF7D}"/>
              </a:ext>
            </a:extLst>
          </p:cNvPr>
          <p:cNvPicPr>
            <a:picLocks noChangeAspect="1"/>
          </p:cNvPicPr>
          <p:nvPr/>
        </p:nvPicPr>
        <p:blipFill>
          <a:blip r:embed="rId3"/>
          <a:stretch>
            <a:fillRect/>
          </a:stretch>
        </p:blipFill>
        <p:spPr>
          <a:xfrm>
            <a:off x="9867012" y="4922548"/>
            <a:ext cx="1754145" cy="1754145"/>
          </a:xfrm>
          <a:prstGeom prst="rect">
            <a:avLst/>
          </a:prstGeom>
        </p:spPr>
      </p:pic>
      <p:pic>
        <p:nvPicPr>
          <p:cNvPr id="7" name="Picture 6">
            <a:extLst>
              <a:ext uri="{FF2B5EF4-FFF2-40B4-BE49-F238E27FC236}">
                <a16:creationId xmlns:a16="http://schemas.microsoft.com/office/drawing/2014/main" id="{1FE69764-17FC-F74C-B41E-E262E0802DD7}"/>
              </a:ext>
            </a:extLst>
          </p:cNvPr>
          <p:cNvPicPr>
            <a:picLocks noChangeAspect="1"/>
          </p:cNvPicPr>
          <p:nvPr/>
        </p:nvPicPr>
        <p:blipFill>
          <a:blip r:embed="rId4"/>
          <a:stretch>
            <a:fillRect/>
          </a:stretch>
        </p:blipFill>
        <p:spPr>
          <a:xfrm>
            <a:off x="4080647" y="5231622"/>
            <a:ext cx="2171297" cy="1626377"/>
          </a:xfrm>
          <a:prstGeom prst="rect">
            <a:avLst/>
          </a:prstGeom>
        </p:spPr>
      </p:pic>
    </p:spTree>
    <p:extLst>
      <p:ext uri="{BB962C8B-B14F-4D97-AF65-F5344CB8AC3E}">
        <p14:creationId xmlns:p14="http://schemas.microsoft.com/office/powerpoint/2010/main" val="1807361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F248D-7A63-BD4C-A726-F5F60AEF0A89}"/>
              </a:ext>
            </a:extLst>
          </p:cNvPr>
          <p:cNvSpPr>
            <a:spLocks noGrp="1"/>
          </p:cNvSpPr>
          <p:nvPr>
            <p:ph type="title"/>
          </p:nvPr>
        </p:nvSpPr>
        <p:spPr>
          <a:xfrm>
            <a:off x="838200" y="365125"/>
            <a:ext cx="10515600" cy="1822021"/>
          </a:xfrm>
        </p:spPr>
        <p:txBody>
          <a:bodyPr>
            <a:normAutofit fontScale="90000"/>
          </a:bodyPr>
          <a:lstStyle/>
          <a:p>
            <a:pPr algn="ctr"/>
            <a:r>
              <a:rPr lang="en-US" dirty="0"/>
              <a:t>What if Parents Question or Disagree with Assessment, School Policies, IEP, or Treatment of Student</a:t>
            </a:r>
          </a:p>
        </p:txBody>
      </p:sp>
      <p:sp>
        <p:nvSpPr>
          <p:cNvPr id="3" name="Content Placeholder 2">
            <a:extLst>
              <a:ext uri="{FF2B5EF4-FFF2-40B4-BE49-F238E27FC236}">
                <a16:creationId xmlns:a16="http://schemas.microsoft.com/office/drawing/2014/main" id="{1D43874A-C26D-7B42-BE6D-9B1FC9B0C4E2}"/>
              </a:ext>
            </a:extLst>
          </p:cNvPr>
          <p:cNvSpPr>
            <a:spLocks noGrp="1"/>
          </p:cNvSpPr>
          <p:nvPr>
            <p:ph idx="1"/>
          </p:nvPr>
        </p:nvSpPr>
        <p:spPr>
          <a:xfrm>
            <a:off x="838200" y="2570205"/>
            <a:ext cx="10515600" cy="3606758"/>
          </a:xfrm>
        </p:spPr>
        <p:txBody>
          <a:bodyPr/>
          <a:lstStyle/>
          <a:p>
            <a:r>
              <a:rPr lang="en-US" dirty="0"/>
              <a:t>Explain what you think your child needs and why</a:t>
            </a:r>
          </a:p>
          <a:p>
            <a:r>
              <a:rPr lang="en-US" dirty="0"/>
              <a:t>Assertively, but respectfully, ask for what you think your child needs</a:t>
            </a:r>
          </a:p>
          <a:p>
            <a:endParaRPr lang="en-US" dirty="0"/>
          </a:p>
        </p:txBody>
      </p:sp>
      <p:pic>
        <p:nvPicPr>
          <p:cNvPr id="5" name="Picture 4">
            <a:extLst>
              <a:ext uri="{FF2B5EF4-FFF2-40B4-BE49-F238E27FC236}">
                <a16:creationId xmlns:a16="http://schemas.microsoft.com/office/drawing/2014/main" id="{72BE171A-9051-2145-8F58-BF7E719A5495}"/>
              </a:ext>
            </a:extLst>
          </p:cNvPr>
          <p:cNvPicPr>
            <a:picLocks noChangeAspect="1"/>
          </p:cNvPicPr>
          <p:nvPr/>
        </p:nvPicPr>
        <p:blipFill>
          <a:blip r:embed="rId2"/>
          <a:stretch>
            <a:fillRect/>
          </a:stretch>
        </p:blipFill>
        <p:spPr>
          <a:xfrm>
            <a:off x="3833513" y="4029075"/>
            <a:ext cx="3289300" cy="2463800"/>
          </a:xfrm>
          <a:prstGeom prst="rect">
            <a:avLst/>
          </a:prstGeom>
        </p:spPr>
      </p:pic>
    </p:spTree>
    <p:extLst>
      <p:ext uri="{BB962C8B-B14F-4D97-AF65-F5344CB8AC3E}">
        <p14:creationId xmlns:p14="http://schemas.microsoft.com/office/powerpoint/2010/main" val="3454412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4DDC8F-5625-554F-B531-F0189D2229A9}"/>
              </a:ext>
            </a:extLst>
          </p:cNvPr>
          <p:cNvSpPr>
            <a:spLocks noGrp="1"/>
          </p:cNvSpPr>
          <p:nvPr>
            <p:ph idx="1"/>
          </p:nvPr>
        </p:nvSpPr>
        <p:spPr>
          <a:xfrm>
            <a:off x="840258" y="778476"/>
            <a:ext cx="10513541" cy="5398487"/>
          </a:xfrm>
        </p:spPr>
        <p:txBody>
          <a:bodyPr>
            <a:normAutofit/>
          </a:bodyPr>
          <a:lstStyle/>
          <a:p>
            <a:pPr marL="0" indent="0" algn="ctr">
              <a:buNone/>
            </a:pPr>
            <a:endParaRPr lang="en-US" sz="6600" dirty="0"/>
          </a:p>
          <a:p>
            <a:pPr marL="0" indent="0" algn="ctr">
              <a:buNone/>
            </a:pPr>
            <a:r>
              <a:rPr lang="en-US" sz="6600" dirty="0"/>
              <a:t>What Do Parents Want Teachers to Know?</a:t>
            </a:r>
          </a:p>
        </p:txBody>
      </p:sp>
      <p:pic>
        <p:nvPicPr>
          <p:cNvPr id="4" name="Picture 3">
            <a:extLst>
              <a:ext uri="{FF2B5EF4-FFF2-40B4-BE49-F238E27FC236}">
                <a16:creationId xmlns:a16="http://schemas.microsoft.com/office/drawing/2014/main" id="{E8725BA0-879A-824C-9189-3412FBFD588B}"/>
              </a:ext>
            </a:extLst>
          </p:cNvPr>
          <p:cNvPicPr>
            <a:picLocks noChangeAspect="1"/>
          </p:cNvPicPr>
          <p:nvPr/>
        </p:nvPicPr>
        <p:blipFill>
          <a:blip r:embed="rId3"/>
          <a:stretch>
            <a:fillRect/>
          </a:stretch>
        </p:blipFill>
        <p:spPr>
          <a:xfrm>
            <a:off x="4679092" y="3837475"/>
            <a:ext cx="3721958" cy="2467820"/>
          </a:xfrm>
          <a:prstGeom prst="rect">
            <a:avLst/>
          </a:prstGeom>
        </p:spPr>
      </p:pic>
    </p:spTree>
    <p:extLst>
      <p:ext uri="{BB962C8B-B14F-4D97-AF65-F5344CB8AC3E}">
        <p14:creationId xmlns:p14="http://schemas.microsoft.com/office/powerpoint/2010/main" val="31403583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3CC43-7C89-4B46-A58B-6BDCA7F23A54}"/>
              </a:ext>
            </a:extLst>
          </p:cNvPr>
          <p:cNvSpPr>
            <a:spLocks noGrp="1"/>
          </p:cNvSpPr>
          <p:nvPr>
            <p:ph type="title"/>
          </p:nvPr>
        </p:nvSpPr>
        <p:spPr/>
        <p:txBody>
          <a:bodyPr/>
          <a:lstStyle/>
          <a:p>
            <a:pPr algn="ctr"/>
            <a:r>
              <a:rPr lang="en-US" dirty="0"/>
              <a:t>What to Do If a Parent Feels that the School is Not Taking Appropriate Action</a:t>
            </a:r>
          </a:p>
        </p:txBody>
      </p:sp>
      <p:sp>
        <p:nvSpPr>
          <p:cNvPr id="3" name="Content Placeholder 2">
            <a:extLst>
              <a:ext uri="{FF2B5EF4-FFF2-40B4-BE49-F238E27FC236}">
                <a16:creationId xmlns:a16="http://schemas.microsoft.com/office/drawing/2014/main" id="{85D9E612-8710-BB46-AB70-0DAD6E9AC6D3}"/>
              </a:ext>
            </a:extLst>
          </p:cNvPr>
          <p:cNvSpPr>
            <a:spLocks noGrp="1"/>
          </p:cNvSpPr>
          <p:nvPr>
            <p:ph idx="1"/>
          </p:nvPr>
        </p:nvSpPr>
        <p:spPr/>
        <p:txBody>
          <a:bodyPr/>
          <a:lstStyle/>
          <a:p>
            <a:pPr marL="0" indent="0" algn="ctr">
              <a:buNone/>
            </a:pPr>
            <a:endParaRPr lang="en-US" sz="4000" dirty="0"/>
          </a:p>
          <a:p>
            <a:pPr marL="0" indent="0" algn="ctr">
              <a:buNone/>
            </a:pPr>
            <a:r>
              <a:rPr lang="en-US" sz="4000" dirty="0"/>
              <a:t>Ask for Help!</a:t>
            </a:r>
          </a:p>
          <a:p>
            <a:pPr marL="0" indent="0" algn="ctr">
              <a:buNone/>
            </a:pPr>
            <a:endParaRPr lang="en-US" sz="4000" dirty="0"/>
          </a:p>
          <a:p>
            <a:r>
              <a:rPr lang="en-US" dirty="0"/>
              <a:t>Contact the District Office</a:t>
            </a:r>
          </a:p>
          <a:p>
            <a:r>
              <a:rPr lang="en-US" dirty="0"/>
              <a:t>Contact the WV Board of Education</a:t>
            </a:r>
          </a:p>
          <a:p>
            <a:pPr marL="0" indent="0" algn="ctr">
              <a:buNone/>
            </a:pPr>
            <a:r>
              <a:rPr lang="en-US" dirty="0"/>
              <a:t>304-558-2696</a:t>
            </a:r>
          </a:p>
          <a:p>
            <a:pPr marL="0" indent="0" algn="ctr">
              <a:buNone/>
            </a:pPr>
            <a:r>
              <a:rPr lang="en-US" dirty="0"/>
              <a:t>800-642-8541</a:t>
            </a:r>
          </a:p>
        </p:txBody>
      </p:sp>
      <p:pic>
        <p:nvPicPr>
          <p:cNvPr id="5" name="Picture 4">
            <a:extLst>
              <a:ext uri="{FF2B5EF4-FFF2-40B4-BE49-F238E27FC236}">
                <a16:creationId xmlns:a16="http://schemas.microsoft.com/office/drawing/2014/main" id="{B0F7D56F-B938-2144-9908-CEF96D295B9C}"/>
              </a:ext>
            </a:extLst>
          </p:cNvPr>
          <p:cNvPicPr>
            <a:picLocks noChangeAspect="1"/>
          </p:cNvPicPr>
          <p:nvPr/>
        </p:nvPicPr>
        <p:blipFill>
          <a:blip r:embed="rId2"/>
          <a:stretch>
            <a:fillRect/>
          </a:stretch>
        </p:blipFill>
        <p:spPr>
          <a:xfrm>
            <a:off x="7867650" y="2271183"/>
            <a:ext cx="2857500" cy="2857500"/>
          </a:xfrm>
          <a:prstGeom prst="rect">
            <a:avLst/>
          </a:prstGeom>
        </p:spPr>
      </p:pic>
    </p:spTree>
    <p:extLst>
      <p:ext uri="{BB962C8B-B14F-4D97-AF65-F5344CB8AC3E}">
        <p14:creationId xmlns:p14="http://schemas.microsoft.com/office/powerpoint/2010/main" val="9110882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97E38-58F2-2348-81AB-15BF111C6D22}"/>
              </a:ext>
            </a:extLst>
          </p:cNvPr>
          <p:cNvSpPr>
            <a:spLocks noGrp="1"/>
          </p:cNvSpPr>
          <p:nvPr>
            <p:ph type="title"/>
          </p:nvPr>
        </p:nvSpPr>
        <p:spPr>
          <a:xfrm>
            <a:off x="838200" y="381000"/>
            <a:ext cx="10515600" cy="1498600"/>
          </a:xfrm>
        </p:spPr>
        <p:txBody>
          <a:bodyPr>
            <a:normAutofit fontScale="90000"/>
          </a:bodyPr>
          <a:lstStyle/>
          <a:p>
            <a:pPr algn="ctr"/>
            <a:r>
              <a:rPr lang="en-US" dirty="0"/>
              <a:t>Building Relationships Between Teachers and Parents</a:t>
            </a:r>
            <a:br>
              <a:rPr lang="en-US" dirty="0"/>
            </a:br>
            <a:endParaRPr lang="en-US" dirty="0"/>
          </a:p>
        </p:txBody>
      </p:sp>
      <p:sp>
        <p:nvSpPr>
          <p:cNvPr id="3" name="Content Placeholder 2">
            <a:extLst>
              <a:ext uri="{FF2B5EF4-FFF2-40B4-BE49-F238E27FC236}">
                <a16:creationId xmlns:a16="http://schemas.microsoft.com/office/drawing/2014/main" id="{B90C98B0-C1B7-5947-A8B2-A908C12E8B3D}"/>
              </a:ext>
            </a:extLst>
          </p:cNvPr>
          <p:cNvSpPr>
            <a:spLocks noGrp="1"/>
          </p:cNvSpPr>
          <p:nvPr>
            <p:ph idx="1"/>
          </p:nvPr>
        </p:nvSpPr>
        <p:spPr>
          <a:xfrm>
            <a:off x="838200" y="2389631"/>
            <a:ext cx="10515600" cy="3787331"/>
          </a:xfrm>
        </p:spPr>
        <p:txBody>
          <a:bodyPr/>
          <a:lstStyle/>
          <a:p>
            <a:r>
              <a:rPr lang="en-US" dirty="0">
                <a:hlinkClick r:id="rId3"/>
              </a:rPr>
              <a:t>Opportunity Gap</a:t>
            </a:r>
            <a:endParaRPr lang="en-US" dirty="0"/>
          </a:p>
          <a:p>
            <a:endParaRPr lang="en-US" dirty="0"/>
          </a:p>
        </p:txBody>
      </p:sp>
      <p:pic>
        <p:nvPicPr>
          <p:cNvPr id="5" name="Picture 4">
            <a:extLst>
              <a:ext uri="{FF2B5EF4-FFF2-40B4-BE49-F238E27FC236}">
                <a16:creationId xmlns:a16="http://schemas.microsoft.com/office/drawing/2014/main" id="{B2CB4AE0-31AE-7343-A803-08BAA79AE381}"/>
              </a:ext>
            </a:extLst>
          </p:cNvPr>
          <p:cNvPicPr>
            <a:picLocks noChangeAspect="1"/>
          </p:cNvPicPr>
          <p:nvPr/>
        </p:nvPicPr>
        <p:blipFill>
          <a:blip r:embed="rId4"/>
          <a:stretch>
            <a:fillRect/>
          </a:stretch>
        </p:blipFill>
        <p:spPr>
          <a:xfrm>
            <a:off x="4419600" y="1981200"/>
            <a:ext cx="3581352" cy="4799751"/>
          </a:xfrm>
          <a:prstGeom prst="rect">
            <a:avLst/>
          </a:prstGeom>
        </p:spPr>
      </p:pic>
    </p:spTree>
    <p:extLst>
      <p:ext uri="{BB962C8B-B14F-4D97-AF65-F5344CB8AC3E}">
        <p14:creationId xmlns:p14="http://schemas.microsoft.com/office/powerpoint/2010/main" val="34230682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2EB32-9A57-734E-8294-9528E4D5701B}"/>
              </a:ext>
            </a:extLst>
          </p:cNvPr>
          <p:cNvSpPr>
            <a:spLocks noGrp="1"/>
          </p:cNvSpPr>
          <p:nvPr>
            <p:ph type="title"/>
          </p:nvPr>
        </p:nvSpPr>
        <p:spPr/>
        <p:txBody>
          <a:bodyPr/>
          <a:lstStyle/>
          <a:p>
            <a:r>
              <a:rPr lang="en-US" dirty="0"/>
              <a:t>Bullying</a:t>
            </a:r>
          </a:p>
        </p:txBody>
      </p:sp>
      <p:sp>
        <p:nvSpPr>
          <p:cNvPr id="3" name="Content Placeholder 2">
            <a:extLst>
              <a:ext uri="{FF2B5EF4-FFF2-40B4-BE49-F238E27FC236}">
                <a16:creationId xmlns:a16="http://schemas.microsoft.com/office/drawing/2014/main" id="{08FD50DD-C6D2-D040-AC34-7235BAC3CE7D}"/>
              </a:ext>
            </a:extLst>
          </p:cNvPr>
          <p:cNvSpPr>
            <a:spLocks noGrp="1"/>
          </p:cNvSpPr>
          <p:nvPr>
            <p:ph idx="1"/>
          </p:nvPr>
        </p:nvSpPr>
        <p:spPr/>
        <p:txBody>
          <a:bodyPr/>
          <a:lstStyle/>
          <a:p>
            <a:r>
              <a:rPr lang="en-US" dirty="0">
                <a:hlinkClick r:id="rId3"/>
              </a:rPr>
              <a:t>Bullying - Working with the School</a:t>
            </a:r>
            <a:endParaRPr lang="en-US" dirty="0"/>
          </a:p>
        </p:txBody>
      </p:sp>
      <p:pic>
        <p:nvPicPr>
          <p:cNvPr id="5" name="Picture 4">
            <a:extLst>
              <a:ext uri="{FF2B5EF4-FFF2-40B4-BE49-F238E27FC236}">
                <a16:creationId xmlns:a16="http://schemas.microsoft.com/office/drawing/2014/main" id="{870ACE37-64A4-3940-AC60-B1B8292F904D}"/>
              </a:ext>
            </a:extLst>
          </p:cNvPr>
          <p:cNvPicPr>
            <a:picLocks noChangeAspect="1"/>
          </p:cNvPicPr>
          <p:nvPr/>
        </p:nvPicPr>
        <p:blipFill>
          <a:blip r:embed="rId4"/>
          <a:stretch>
            <a:fillRect/>
          </a:stretch>
        </p:blipFill>
        <p:spPr>
          <a:xfrm>
            <a:off x="3867837" y="2736506"/>
            <a:ext cx="4732466" cy="3149241"/>
          </a:xfrm>
          <a:prstGeom prst="rect">
            <a:avLst/>
          </a:prstGeom>
        </p:spPr>
      </p:pic>
    </p:spTree>
    <p:extLst>
      <p:ext uri="{BB962C8B-B14F-4D97-AF65-F5344CB8AC3E}">
        <p14:creationId xmlns:p14="http://schemas.microsoft.com/office/powerpoint/2010/main" val="13543388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F989ED-2AE9-DF43-8D34-D02D1CA10913}"/>
              </a:ext>
            </a:extLst>
          </p:cNvPr>
          <p:cNvSpPr>
            <a:spLocks noGrp="1"/>
          </p:cNvSpPr>
          <p:nvPr>
            <p:ph idx="1"/>
          </p:nvPr>
        </p:nvSpPr>
        <p:spPr>
          <a:xfrm>
            <a:off x="711200" y="546100"/>
            <a:ext cx="10642600" cy="5630863"/>
          </a:xfrm>
        </p:spPr>
        <p:txBody>
          <a:bodyPr>
            <a:normAutofit/>
          </a:bodyPr>
          <a:lstStyle/>
          <a:p>
            <a:pPr marL="0" indent="0" algn="ctr">
              <a:buNone/>
            </a:pPr>
            <a:r>
              <a:rPr lang="en-US" sz="6000" dirty="0"/>
              <a:t>What Can You Do to Improve Relationships Between the Student, Yourself and School?</a:t>
            </a:r>
          </a:p>
        </p:txBody>
      </p:sp>
      <p:pic>
        <p:nvPicPr>
          <p:cNvPr id="5" name="Picture 4">
            <a:extLst>
              <a:ext uri="{FF2B5EF4-FFF2-40B4-BE49-F238E27FC236}">
                <a16:creationId xmlns:a16="http://schemas.microsoft.com/office/drawing/2014/main" id="{B4965F21-7C5B-5A48-B187-265851CB8B2C}"/>
              </a:ext>
            </a:extLst>
          </p:cNvPr>
          <p:cNvPicPr>
            <a:picLocks noChangeAspect="1"/>
          </p:cNvPicPr>
          <p:nvPr/>
        </p:nvPicPr>
        <p:blipFill>
          <a:blip r:embed="rId2"/>
          <a:stretch>
            <a:fillRect/>
          </a:stretch>
        </p:blipFill>
        <p:spPr>
          <a:xfrm>
            <a:off x="4451350" y="3428999"/>
            <a:ext cx="3892550" cy="2915655"/>
          </a:xfrm>
          <a:prstGeom prst="rect">
            <a:avLst/>
          </a:prstGeom>
        </p:spPr>
      </p:pic>
    </p:spTree>
    <p:extLst>
      <p:ext uri="{BB962C8B-B14F-4D97-AF65-F5344CB8AC3E}">
        <p14:creationId xmlns:p14="http://schemas.microsoft.com/office/powerpoint/2010/main" val="1730566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5CAA1-962D-7541-BB60-402E4316A061}"/>
              </a:ext>
            </a:extLst>
          </p:cNvPr>
          <p:cNvSpPr>
            <a:spLocks noGrp="1"/>
          </p:cNvSpPr>
          <p:nvPr>
            <p:ph type="title"/>
          </p:nvPr>
        </p:nvSpPr>
        <p:spPr/>
        <p:txBody>
          <a:bodyPr/>
          <a:lstStyle/>
          <a:p>
            <a:r>
              <a:rPr lang="en-US" dirty="0"/>
              <a:t>Show Your Child that Education is Important</a:t>
            </a:r>
          </a:p>
        </p:txBody>
      </p:sp>
      <p:sp>
        <p:nvSpPr>
          <p:cNvPr id="3" name="Content Placeholder 2">
            <a:extLst>
              <a:ext uri="{FF2B5EF4-FFF2-40B4-BE49-F238E27FC236}">
                <a16:creationId xmlns:a16="http://schemas.microsoft.com/office/drawing/2014/main" id="{4E32DD28-265B-3640-AA56-580DD9138275}"/>
              </a:ext>
            </a:extLst>
          </p:cNvPr>
          <p:cNvSpPr>
            <a:spLocks noGrp="1"/>
          </p:cNvSpPr>
          <p:nvPr>
            <p:ph idx="1"/>
          </p:nvPr>
        </p:nvSpPr>
        <p:spPr/>
        <p:txBody>
          <a:bodyPr>
            <a:normAutofit/>
          </a:bodyPr>
          <a:lstStyle/>
          <a:p>
            <a:r>
              <a:rPr lang="en-US" dirty="0"/>
              <a:t>Talk positively about the importance of education. Share the fun of learning new things.  Be curious about life.</a:t>
            </a:r>
          </a:p>
          <a:p>
            <a:r>
              <a:rPr lang="en-US" dirty="0"/>
              <a:t>Talk positively about school and teachers (Never say negative things about the teacher, even if you are thinking them!)</a:t>
            </a:r>
          </a:p>
          <a:p>
            <a:r>
              <a:rPr lang="en-US" dirty="0"/>
              <a:t>Role model by reading yourself and sharing your own learning</a:t>
            </a:r>
          </a:p>
          <a:p>
            <a:endParaRPr lang="en-US" dirty="0"/>
          </a:p>
          <a:p>
            <a:endParaRPr lang="en-US" dirty="0"/>
          </a:p>
          <a:p>
            <a:endParaRPr lang="en-US" dirty="0"/>
          </a:p>
        </p:txBody>
      </p:sp>
      <p:pic>
        <p:nvPicPr>
          <p:cNvPr id="7" name="Picture 6">
            <a:extLst>
              <a:ext uri="{FF2B5EF4-FFF2-40B4-BE49-F238E27FC236}">
                <a16:creationId xmlns:a16="http://schemas.microsoft.com/office/drawing/2014/main" id="{B6DF1C6E-7ED7-9542-9793-F7D4188BA3F6}"/>
              </a:ext>
            </a:extLst>
          </p:cNvPr>
          <p:cNvPicPr>
            <a:picLocks noChangeAspect="1"/>
          </p:cNvPicPr>
          <p:nvPr/>
        </p:nvPicPr>
        <p:blipFill>
          <a:blip r:embed="rId3"/>
          <a:stretch>
            <a:fillRect/>
          </a:stretch>
        </p:blipFill>
        <p:spPr>
          <a:xfrm>
            <a:off x="4076700" y="4361935"/>
            <a:ext cx="4261880" cy="2130940"/>
          </a:xfrm>
          <a:prstGeom prst="rect">
            <a:avLst/>
          </a:prstGeom>
        </p:spPr>
      </p:pic>
      <p:pic>
        <p:nvPicPr>
          <p:cNvPr id="9" name="Picture 8">
            <a:extLst>
              <a:ext uri="{FF2B5EF4-FFF2-40B4-BE49-F238E27FC236}">
                <a16:creationId xmlns:a16="http://schemas.microsoft.com/office/drawing/2014/main" id="{C2CD6593-FD02-C646-AF5C-EB08DED93C40}"/>
              </a:ext>
            </a:extLst>
          </p:cNvPr>
          <p:cNvPicPr>
            <a:picLocks noChangeAspect="1"/>
          </p:cNvPicPr>
          <p:nvPr/>
        </p:nvPicPr>
        <p:blipFill>
          <a:blip r:embed="rId4"/>
          <a:stretch>
            <a:fillRect/>
          </a:stretch>
        </p:blipFill>
        <p:spPr>
          <a:xfrm>
            <a:off x="9040029" y="4361935"/>
            <a:ext cx="2061316" cy="1572054"/>
          </a:xfrm>
          <a:prstGeom prst="rect">
            <a:avLst/>
          </a:prstGeom>
        </p:spPr>
      </p:pic>
    </p:spTree>
    <p:extLst>
      <p:ext uri="{BB962C8B-B14F-4D97-AF65-F5344CB8AC3E}">
        <p14:creationId xmlns:p14="http://schemas.microsoft.com/office/powerpoint/2010/main" val="386318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9DBAB-7318-E442-9053-ED87F226438B}"/>
              </a:ext>
            </a:extLst>
          </p:cNvPr>
          <p:cNvSpPr>
            <a:spLocks noGrp="1"/>
          </p:cNvSpPr>
          <p:nvPr>
            <p:ph type="title"/>
          </p:nvPr>
        </p:nvSpPr>
        <p:spPr/>
        <p:txBody>
          <a:bodyPr/>
          <a:lstStyle/>
          <a:p>
            <a:r>
              <a:rPr lang="en-US" dirty="0"/>
              <a:t>Show Your Child that Education is Important</a:t>
            </a:r>
          </a:p>
        </p:txBody>
      </p:sp>
      <p:sp>
        <p:nvSpPr>
          <p:cNvPr id="3" name="Content Placeholder 2">
            <a:extLst>
              <a:ext uri="{FF2B5EF4-FFF2-40B4-BE49-F238E27FC236}">
                <a16:creationId xmlns:a16="http://schemas.microsoft.com/office/drawing/2014/main" id="{A9128810-F339-EE4E-8A19-6B2634140AD5}"/>
              </a:ext>
            </a:extLst>
          </p:cNvPr>
          <p:cNvSpPr>
            <a:spLocks noGrp="1"/>
          </p:cNvSpPr>
          <p:nvPr>
            <p:ph idx="1"/>
          </p:nvPr>
        </p:nvSpPr>
        <p:spPr/>
        <p:txBody>
          <a:bodyPr/>
          <a:lstStyle/>
          <a:p>
            <a:r>
              <a:rPr lang="en-US" dirty="0"/>
              <a:t>Mistakes are human.  We learn more from our mistakes than from what comes easily to us.  Be a role model by sharing and laughing at yourself when you make a mistake or when you tackled something difficult.  Adults &amp; Teachers make mistakes too!  No big deal!</a:t>
            </a:r>
          </a:p>
          <a:p>
            <a:r>
              <a:rPr lang="en-US" dirty="0"/>
              <a:t>Every day ask, “What is something good that happened at school today?” (And then share something good that happened to you today as well!)</a:t>
            </a:r>
          </a:p>
          <a:p>
            <a:endParaRPr lang="en-US" dirty="0"/>
          </a:p>
        </p:txBody>
      </p:sp>
      <p:pic>
        <p:nvPicPr>
          <p:cNvPr id="5" name="Picture 4">
            <a:extLst>
              <a:ext uri="{FF2B5EF4-FFF2-40B4-BE49-F238E27FC236}">
                <a16:creationId xmlns:a16="http://schemas.microsoft.com/office/drawing/2014/main" id="{9F77A0E1-EC4E-3B48-B288-5882E3E18404}"/>
              </a:ext>
            </a:extLst>
          </p:cNvPr>
          <p:cNvPicPr>
            <a:picLocks noChangeAspect="1"/>
          </p:cNvPicPr>
          <p:nvPr/>
        </p:nvPicPr>
        <p:blipFill>
          <a:blip r:embed="rId2"/>
          <a:stretch>
            <a:fillRect/>
          </a:stretch>
        </p:blipFill>
        <p:spPr>
          <a:xfrm>
            <a:off x="4238368" y="4533900"/>
            <a:ext cx="3437238" cy="2279038"/>
          </a:xfrm>
          <a:prstGeom prst="rect">
            <a:avLst/>
          </a:prstGeom>
        </p:spPr>
      </p:pic>
    </p:spTree>
    <p:extLst>
      <p:ext uri="{BB962C8B-B14F-4D97-AF65-F5344CB8AC3E}">
        <p14:creationId xmlns:p14="http://schemas.microsoft.com/office/powerpoint/2010/main" val="57143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AD1DE-B62B-AC44-98AD-69BB8E3166D2}"/>
              </a:ext>
            </a:extLst>
          </p:cNvPr>
          <p:cNvSpPr>
            <a:spLocks noGrp="1"/>
          </p:cNvSpPr>
          <p:nvPr>
            <p:ph type="title"/>
          </p:nvPr>
        </p:nvSpPr>
        <p:spPr/>
        <p:txBody>
          <a:bodyPr/>
          <a:lstStyle/>
          <a:p>
            <a:pPr algn="ctr"/>
            <a:r>
              <a:rPr lang="en-US" dirty="0"/>
              <a:t>Communication is Key!</a:t>
            </a:r>
          </a:p>
        </p:txBody>
      </p:sp>
      <p:sp>
        <p:nvSpPr>
          <p:cNvPr id="3" name="Content Placeholder 2">
            <a:extLst>
              <a:ext uri="{FF2B5EF4-FFF2-40B4-BE49-F238E27FC236}">
                <a16:creationId xmlns:a16="http://schemas.microsoft.com/office/drawing/2014/main" id="{93CD53F1-AC3F-C24E-A290-F85DD8BD3482}"/>
              </a:ext>
            </a:extLst>
          </p:cNvPr>
          <p:cNvSpPr>
            <a:spLocks noGrp="1"/>
          </p:cNvSpPr>
          <p:nvPr>
            <p:ph idx="1"/>
          </p:nvPr>
        </p:nvSpPr>
        <p:spPr/>
        <p:txBody>
          <a:bodyPr>
            <a:normAutofit lnSpcReduction="10000"/>
          </a:bodyPr>
          <a:lstStyle/>
          <a:p>
            <a:r>
              <a:rPr lang="en-US" dirty="0"/>
              <a:t>Talk to your child about school  </a:t>
            </a:r>
          </a:p>
          <a:p>
            <a:r>
              <a:rPr lang="en-US" dirty="0"/>
              <a:t>Build a relationship with the teacher</a:t>
            </a:r>
          </a:p>
          <a:p>
            <a:r>
              <a:rPr lang="en-US" dirty="0"/>
              <a:t>Build a relationship with the school</a:t>
            </a:r>
          </a:p>
          <a:p>
            <a:r>
              <a:rPr lang="en-US" dirty="0"/>
              <a:t>Address problems early</a:t>
            </a:r>
          </a:p>
          <a:p>
            <a:r>
              <a:rPr lang="en-US" dirty="0"/>
              <a:t>Seek understanding.  Ask questions.  Be respectful but assertive</a:t>
            </a:r>
          </a:p>
          <a:p>
            <a:r>
              <a:rPr lang="en-US" dirty="0"/>
              <a:t>If necessary – talk to principal, to district office, to WV</a:t>
            </a:r>
          </a:p>
          <a:p>
            <a:pPr marL="0" indent="0">
              <a:buNone/>
            </a:pPr>
            <a:r>
              <a:rPr lang="en-US" dirty="0"/>
              <a:t>Department of Education</a:t>
            </a:r>
          </a:p>
          <a:p>
            <a:pPr marL="0" indent="0" algn="ctr">
              <a:buNone/>
            </a:pPr>
            <a:r>
              <a:rPr lang="en-US" dirty="0"/>
              <a:t>304-558-2696</a:t>
            </a:r>
          </a:p>
          <a:p>
            <a:pPr marL="0" indent="0" algn="ctr">
              <a:buNone/>
            </a:pPr>
            <a:r>
              <a:rPr lang="en-US" dirty="0"/>
              <a:t>800-642-8541</a:t>
            </a:r>
          </a:p>
          <a:p>
            <a:endParaRPr lang="en-US" dirty="0"/>
          </a:p>
        </p:txBody>
      </p:sp>
      <p:pic>
        <p:nvPicPr>
          <p:cNvPr id="4" name="Picture 3">
            <a:extLst>
              <a:ext uri="{FF2B5EF4-FFF2-40B4-BE49-F238E27FC236}">
                <a16:creationId xmlns:a16="http://schemas.microsoft.com/office/drawing/2014/main" id="{D51B2226-C08C-E143-B18C-50BFB6534A10}"/>
              </a:ext>
            </a:extLst>
          </p:cNvPr>
          <p:cNvPicPr>
            <a:picLocks noChangeAspect="1"/>
          </p:cNvPicPr>
          <p:nvPr/>
        </p:nvPicPr>
        <p:blipFill>
          <a:blip r:embed="rId2"/>
          <a:stretch>
            <a:fillRect/>
          </a:stretch>
        </p:blipFill>
        <p:spPr>
          <a:xfrm>
            <a:off x="7858896" y="1445741"/>
            <a:ext cx="2810953" cy="1853600"/>
          </a:xfrm>
          <a:prstGeom prst="rect">
            <a:avLst/>
          </a:prstGeom>
        </p:spPr>
      </p:pic>
    </p:spTree>
    <p:extLst>
      <p:ext uri="{BB962C8B-B14F-4D97-AF65-F5344CB8AC3E}">
        <p14:creationId xmlns:p14="http://schemas.microsoft.com/office/powerpoint/2010/main" val="407896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5" end="5"/>
                                            </p:txEl>
                                          </p:spTgt>
                                        </p:tgtEl>
                                      </p:cBhvr>
                                    </p:animEffect>
                                  </p:childTnLst>
                                </p:cTn>
                              </p:par>
                              <p:par>
                                <p:cTn id="39" presetID="12" presetClass="entr" presetSubtype="4"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42" dur="500"/>
                                        <p:tgtEl>
                                          <p:spTgt spid="3">
                                            <p:txEl>
                                              <p:pRg st="6" end="6"/>
                                            </p:txEl>
                                          </p:spTgt>
                                        </p:tgtEl>
                                      </p:cBhvr>
                                    </p:animEffect>
                                  </p:childTnLst>
                                </p:cTn>
                              </p:par>
                              <p:par>
                                <p:cTn id="43" presetID="12" presetClass="entr" presetSubtype="4"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46" dur="500"/>
                                        <p:tgtEl>
                                          <p:spTgt spid="3">
                                            <p:txEl>
                                              <p:pRg st="7" end="7"/>
                                            </p:txEl>
                                          </p:spTgt>
                                        </p:tgtEl>
                                      </p:cBhvr>
                                    </p:animEffect>
                                  </p:childTnLst>
                                </p:cTn>
                              </p:par>
                              <p:par>
                                <p:cTn id="47" presetID="12" presetClass="entr" presetSubtype="4"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p:tgtEl>
                                          <p:spTgt spid="3">
                                            <p:txEl>
                                              <p:pRg st="8" end="8"/>
                                            </p:txEl>
                                          </p:spTgt>
                                        </p:tgtEl>
                                        <p:attrNameLst>
                                          <p:attrName>ppt_y</p:attrName>
                                        </p:attrNameLst>
                                      </p:cBhvr>
                                      <p:tavLst>
                                        <p:tav tm="0">
                                          <p:val>
                                            <p:strVal val="#ppt_y+#ppt_h*1.125000"/>
                                          </p:val>
                                        </p:tav>
                                        <p:tav tm="100000">
                                          <p:val>
                                            <p:strVal val="#ppt_y"/>
                                          </p:val>
                                        </p:tav>
                                      </p:tavLst>
                                    </p:anim>
                                    <p:animEffect transition="in" filter="wipe(up)">
                                      <p:cBhvr>
                                        <p:cTn id="5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Teaching Resilience to Kids</a:t>
            </a:r>
          </a:p>
        </p:txBody>
      </p:sp>
      <p:sp>
        <p:nvSpPr>
          <p:cNvPr id="3" name="Content Placeholder 2"/>
          <p:cNvSpPr>
            <a:spLocks noGrp="1"/>
          </p:cNvSpPr>
          <p:nvPr>
            <p:ph idx="1"/>
          </p:nvPr>
        </p:nvSpPr>
        <p:spPr/>
        <p:txBody>
          <a:bodyPr>
            <a:normAutofit/>
          </a:bodyPr>
          <a:lstStyle/>
          <a:p>
            <a:r>
              <a:rPr lang="en-US" dirty="0"/>
              <a:t>Humor - Role model laughing at self</a:t>
            </a:r>
          </a:p>
          <a:p>
            <a:r>
              <a:rPr lang="en-US" dirty="0"/>
              <a:t>Demonstrate and teach self-talk</a:t>
            </a:r>
          </a:p>
          <a:p>
            <a:r>
              <a:rPr lang="en-US" dirty="0"/>
              <a:t>Demonstrate and teach ”theory of mind”</a:t>
            </a:r>
          </a:p>
          <a:p>
            <a:r>
              <a:rPr lang="en-US" dirty="0"/>
              <a:t>Recognize positives on a daily basis</a:t>
            </a:r>
          </a:p>
          <a:p>
            <a:r>
              <a:rPr lang="en-US" dirty="0"/>
              <a:t>Encourage and nurture special relationships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4886" y="3348396"/>
            <a:ext cx="2663402" cy="296350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7216" y="681037"/>
            <a:ext cx="3143162" cy="1927514"/>
          </a:xfrm>
          <a:prstGeom prst="rect">
            <a:avLst/>
          </a:prstGeom>
        </p:spPr>
      </p:pic>
    </p:spTree>
    <p:extLst>
      <p:ext uri="{BB962C8B-B14F-4D97-AF65-F5344CB8AC3E}">
        <p14:creationId xmlns:p14="http://schemas.microsoft.com/office/powerpoint/2010/main" val="21376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395008"/>
          </a:xfrm>
        </p:spPr>
        <p:txBody>
          <a:bodyPr/>
          <a:lstStyle/>
          <a:p>
            <a:pPr algn="ctr"/>
            <a:r>
              <a:rPr lang="en-US" dirty="0"/>
              <a:t>Building Resilience in Kids</a:t>
            </a:r>
            <a:br>
              <a:rPr lang="en-US" dirty="0"/>
            </a:br>
            <a:r>
              <a:rPr lang="en-US" dirty="0"/>
              <a:t>Meaningful Participation/Contribution</a:t>
            </a:r>
          </a:p>
        </p:txBody>
      </p:sp>
      <p:sp>
        <p:nvSpPr>
          <p:cNvPr id="3" name="Content Placeholder 2"/>
          <p:cNvSpPr>
            <a:spLocks noGrp="1"/>
          </p:cNvSpPr>
          <p:nvPr>
            <p:ph idx="1"/>
          </p:nvPr>
        </p:nvSpPr>
        <p:spPr>
          <a:xfrm>
            <a:off x="838200" y="2641599"/>
            <a:ext cx="10515600" cy="3535363"/>
          </a:xfrm>
        </p:spPr>
        <p:txBody>
          <a:bodyPr/>
          <a:lstStyle/>
          <a:p>
            <a:endParaRPr lang="en-US" dirty="0">
              <a:hlinkClick r:id="rId3"/>
            </a:endParaRPr>
          </a:p>
          <a:p>
            <a:pPr marL="0" indent="0">
              <a:buNone/>
            </a:pPr>
            <a:endParaRPr lang="en-US" dirty="0">
              <a:hlinkClick r:id="rId3"/>
            </a:endParaRPr>
          </a:p>
          <a:p>
            <a:endParaRPr lang="en-US" dirty="0">
              <a:hlinkClick r:id="rId3"/>
            </a:endParaRPr>
          </a:p>
          <a:p>
            <a:r>
              <a:rPr lang="en-US" dirty="0">
                <a:hlinkClick r:id="rId3"/>
              </a:rPr>
              <a:t>Helper's High</a:t>
            </a:r>
            <a:endParaRPr lang="en-US" dirty="0"/>
          </a:p>
        </p:txBody>
      </p:sp>
      <p:pic>
        <p:nvPicPr>
          <p:cNvPr id="4" name="Picture 3"/>
          <p:cNvPicPr>
            <a:picLocks noChangeAspect="1"/>
          </p:cNvPicPr>
          <p:nvPr/>
        </p:nvPicPr>
        <p:blipFill>
          <a:blip r:embed="rId4"/>
          <a:stretch>
            <a:fillRect/>
          </a:stretch>
        </p:blipFill>
        <p:spPr>
          <a:xfrm>
            <a:off x="4419600" y="3071091"/>
            <a:ext cx="4879027" cy="3252684"/>
          </a:xfrm>
          <a:prstGeom prst="rect">
            <a:avLst/>
          </a:prstGeom>
        </p:spPr>
      </p:pic>
    </p:spTree>
    <p:extLst>
      <p:ext uri="{BB962C8B-B14F-4D97-AF65-F5344CB8AC3E}">
        <p14:creationId xmlns:p14="http://schemas.microsoft.com/office/powerpoint/2010/main" val="2904078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Adventure/Challenges</a:t>
            </a:r>
          </a:p>
        </p:txBody>
      </p:sp>
      <p:sp>
        <p:nvSpPr>
          <p:cNvPr id="3" name="Content Placeholder 2"/>
          <p:cNvSpPr>
            <a:spLocks noGrp="1"/>
          </p:cNvSpPr>
          <p:nvPr>
            <p:ph idx="1"/>
          </p:nvPr>
        </p:nvSpPr>
        <p:spPr/>
        <p:txBody>
          <a:bodyPr/>
          <a:lstStyle/>
          <a:p>
            <a:pPr marL="0" indent="0">
              <a:buNone/>
            </a:pPr>
            <a:r>
              <a:rPr lang="en-US" dirty="0"/>
              <a:t>Diverse range of coping skills enables healthy adaptation.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125" y="2737544"/>
            <a:ext cx="4614273" cy="307058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3392" y="3248523"/>
            <a:ext cx="4416664" cy="2928440"/>
          </a:xfrm>
          <a:prstGeom prst="rect">
            <a:avLst/>
          </a:prstGeom>
        </p:spPr>
      </p:pic>
    </p:spTree>
    <p:extLst>
      <p:ext uri="{BB962C8B-B14F-4D97-AF65-F5344CB8AC3E}">
        <p14:creationId xmlns:p14="http://schemas.microsoft.com/office/powerpoint/2010/main" val="134042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59CD6-A46D-9340-A831-3098FB308623}"/>
              </a:ext>
            </a:extLst>
          </p:cNvPr>
          <p:cNvSpPr>
            <a:spLocks noGrp="1"/>
          </p:cNvSpPr>
          <p:nvPr>
            <p:ph type="title"/>
          </p:nvPr>
        </p:nvSpPr>
        <p:spPr/>
        <p:txBody>
          <a:bodyPr/>
          <a:lstStyle/>
          <a:p>
            <a:r>
              <a:rPr lang="en-US" dirty="0"/>
              <a:t>What Parents Want Teachers to Know</a:t>
            </a:r>
          </a:p>
        </p:txBody>
      </p:sp>
      <p:sp>
        <p:nvSpPr>
          <p:cNvPr id="3" name="Content Placeholder 2">
            <a:extLst>
              <a:ext uri="{FF2B5EF4-FFF2-40B4-BE49-F238E27FC236}">
                <a16:creationId xmlns:a16="http://schemas.microsoft.com/office/drawing/2014/main" id="{986A8773-F727-1C45-B500-7CC67B45CB7C}"/>
              </a:ext>
            </a:extLst>
          </p:cNvPr>
          <p:cNvSpPr>
            <a:spLocks noGrp="1"/>
          </p:cNvSpPr>
          <p:nvPr>
            <p:ph idx="1"/>
          </p:nvPr>
        </p:nvSpPr>
        <p:spPr/>
        <p:txBody>
          <a:bodyPr/>
          <a:lstStyle/>
          <a:p>
            <a:r>
              <a:rPr lang="en-US" dirty="0"/>
              <a:t>Look for what is unique about my child</a:t>
            </a:r>
          </a:p>
          <a:p>
            <a:r>
              <a:rPr lang="en-US" dirty="0"/>
              <a:t>Get to know my child – and share the information</a:t>
            </a:r>
          </a:p>
          <a:p>
            <a:r>
              <a:rPr lang="en-US" dirty="0"/>
              <a:t>Give specific information about my child so that I don’t worry about her  (Saying she’s “doing fine” is not enough)</a:t>
            </a:r>
          </a:p>
        </p:txBody>
      </p:sp>
      <p:pic>
        <p:nvPicPr>
          <p:cNvPr id="5" name="Picture 4">
            <a:extLst>
              <a:ext uri="{FF2B5EF4-FFF2-40B4-BE49-F238E27FC236}">
                <a16:creationId xmlns:a16="http://schemas.microsoft.com/office/drawing/2014/main" id="{855862C2-7046-CB46-8BEF-4BF551289B58}"/>
              </a:ext>
            </a:extLst>
          </p:cNvPr>
          <p:cNvPicPr>
            <a:picLocks noChangeAspect="1"/>
          </p:cNvPicPr>
          <p:nvPr/>
        </p:nvPicPr>
        <p:blipFill>
          <a:blip r:embed="rId3"/>
          <a:stretch>
            <a:fillRect/>
          </a:stretch>
        </p:blipFill>
        <p:spPr>
          <a:xfrm>
            <a:off x="3748087" y="4001293"/>
            <a:ext cx="4581526" cy="2565655"/>
          </a:xfrm>
          <a:prstGeom prst="rect">
            <a:avLst/>
          </a:prstGeom>
        </p:spPr>
      </p:pic>
    </p:spTree>
    <p:extLst>
      <p:ext uri="{BB962C8B-B14F-4D97-AF65-F5344CB8AC3E}">
        <p14:creationId xmlns:p14="http://schemas.microsoft.com/office/powerpoint/2010/main" val="7361223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Pro-social Bonding</a:t>
            </a:r>
          </a:p>
        </p:txBody>
      </p:sp>
      <p:sp>
        <p:nvSpPr>
          <p:cNvPr id="3" name="Content Placeholder 2"/>
          <p:cNvSpPr>
            <a:spLocks noGrp="1"/>
          </p:cNvSpPr>
          <p:nvPr>
            <p:ph idx="1"/>
          </p:nvPr>
        </p:nvSpPr>
        <p:spPr/>
        <p:txBody>
          <a:bodyPr/>
          <a:lstStyle/>
          <a:p>
            <a:r>
              <a:rPr lang="en-US" dirty="0"/>
              <a:t>Making connections to any person, group, place or activity (including solitary ones) that provide a positive experience</a:t>
            </a:r>
          </a:p>
          <a:p>
            <a:pPr lvl="1"/>
            <a:r>
              <a:rPr lang="en-US" dirty="0"/>
              <a:t>Includes hobbies</a:t>
            </a:r>
          </a:p>
          <a:p>
            <a:pPr lvl="1"/>
            <a:r>
              <a:rPr lang="en-US" dirty="0"/>
              <a:t>Developing talents</a:t>
            </a:r>
          </a:p>
          <a:p>
            <a:pPr lvl="1"/>
            <a:r>
              <a:rPr lang="en-US" dirty="0"/>
              <a:t>Learning about things you find interesting</a:t>
            </a:r>
          </a:p>
          <a:p>
            <a:r>
              <a:rPr lang="en-US" dirty="0"/>
              <a:t>Bonding with animals</a:t>
            </a:r>
          </a:p>
          <a:p>
            <a:pPr lvl="1"/>
            <a:r>
              <a:rPr lang="en-US" dirty="0"/>
              <a:t>Lower blood pressure</a:t>
            </a:r>
          </a:p>
          <a:p>
            <a:pPr lvl="1"/>
            <a:r>
              <a:rPr lang="en-US" dirty="0"/>
              <a:t>Provide laughter</a:t>
            </a:r>
          </a:p>
          <a:p>
            <a:endParaRPr lang="en-US" dirty="0"/>
          </a:p>
        </p:txBody>
      </p:sp>
      <p:pic>
        <p:nvPicPr>
          <p:cNvPr id="4" name="Picture 3"/>
          <p:cNvPicPr>
            <a:picLocks noChangeAspect="1"/>
          </p:cNvPicPr>
          <p:nvPr/>
        </p:nvPicPr>
        <p:blipFill>
          <a:blip r:embed="rId3"/>
          <a:stretch>
            <a:fillRect/>
          </a:stretch>
        </p:blipFill>
        <p:spPr>
          <a:xfrm>
            <a:off x="4766129" y="4835059"/>
            <a:ext cx="2581728" cy="1727212"/>
          </a:xfrm>
          <a:prstGeom prst="rect">
            <a:avLst/>
          </a:prstGeom>
        </p:spPr>
      </p:pic>
      <p:pic>
        <p:nvPicPr>
          <p:cNvPr id="5" name="Picture 4"/>
          <p:cNvPicPr>
            <a:picLocks noChangeAspect="1"/>
          </p:cNvPicPr>
          <p:nvPr/>
        </p:nvPicPr>
        <p:blipFill>
          <a:blip r:embed="rId4"/>
          <a:stretch>
            <a:fillRect/>
          </a:stretch>
        </p:blipFill>
        <p:spPr>
          <a:xfrm>
            <a:off x="7347857" y="2756864"/>
            <a:ext cx="3360058" cy="2512610"/>
          </a:xfrm>
          <a:prstGeom prst="rect">
            <a:avLst/>
          </a:prstGeom>
        </p:spPr>
      </p:pic>
    </p:spTree>
    <p:extLst>
      <p:ext uri="{BB962C8B-B14F-4D97-AF65-F5344CB8AC3E}">
        <p14:creationId xmlns:p14="http://schemas.microsoft.com/office/powerpoint/2010/main" val="37819578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2683327" y="1017701"/>
            <a:ext cx="7583781" cy="5252470"/>
          </a:xfrm>
          <a:prstGeom prst="rect">
            <a:avLst/>
          </a:prstGeom>
        </p:spPr>
      </p:pic>
    </p:spTree>
    <p:extLst>
      <p:ext uri="{BB962C8B-B14F-4D97-AF65-F5344CB8AC3E}">
        <p14:creationId xmlns:p14="http://schemas.microsoft.com/office/powerpoint/2010/main" val="24864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83D4F-79E7-D540-990C-42ED9DC8A9A7}"/>
              </a:ext>
            </a:extLst>
          </p:cNvPr>
          <p:cNvSpPr>
            <a:spLocks noGrp="1"/>
          </p:cNvSpPr>
          <p:nvPr>
            <p:ph type="title"/>
          </p:nvPr>
        </p:nvSpPr>
        <p:spPr/>
        <p:txBody>
          <a:bodyPr/>
          <a:lstStyle/>
          <a:p>
            <a:r>
              <a:rPr lang="en-US" dirty="0"/>
              <a:t>What Parents Want Teachers to Know</a:t>
            </a:r>
          </a:p>
        </p:txBody>
      </p:sp>
      <p:sp>
        <p:nvSpPr>
          <p:cNvPr id="3" name="Content Placeholder 2">
            <a:extLst>
              <a:ext uri="{FF2B5EF4-FFF2-40B4-BE49-F238E27FC236}">
                <a16:creationId xmlns:a16="http://schemas.microsoft.com/office/drawing/2014/main" id="{990FEE1B-C969-3C4D-BF8A-F7E9A6AB168C}"/>
              </a:ext>
            </a:extLst>
          </p:cNvPr>
          <p:cNvSpPr>
            <a:spLocks noGrp="1"/>
          </p:cNvSpPr>
          <p:nvPr>
            <p:ph idx="1"/>
          </p:nvPr>
        </p:nvSpPr>
        <p:spPr/>
        <p:txBody>
          <a:bodyPr/>
          <a:lstStyle/>
          <a:p>
            <a:r>
              <a:rPr lang="en-US" dirty="0"/>
              <a:t>Don’t overdo homework</a:t>
            </a:r>
          </a:p>
          <a:p>
            <a:r>
              <a:rPr lang="en-US" dirty="0"/>
              <a:t>Don’t make testing the focus of your classroom</a:t>
            </a:r>
          </a:p>
          <a:p>
            <a:r>
              <a:rPr lang="en-US" dirty="0"/>
              <a:t>Don’t talk negatively about my child to other parents or teachers</a:t>
            </a:r>
          </a:p>
        </p:txBody>
      </p:sp>
      <p:pic>
        <p:nvPicPr>
          <p:cNvPr id="5" name="Picture 4">
            <a:extLst>
              <a:ext uri="{FF2B5EF4-FFF2-40B4-BE49-F238E27FC236}">
                <a16:creationId xmlns:a16="http://schemas.microsoft.com/office/drawing/2014/main" id="{35366D6B-3CED-4C4D-9EBB-996568C0A3B9}"/>
              </a:ext>
            </a:extLst>
          </p:cNvPr>
          <p:cNvPicPr>
            <a:picLocks noChangeAspect="1"/>
          </p:cNvPicPr>
          <p:nvPr/>
        </p:nvPicPr>
        <p:blipFill>
          <a:blip r:embed="rId2"/>
          <a:stretch>
            <a:fillRect/>
          </a:stretch>
        </p:blipFill>
        <p:spPr>
          <a:xfrm>
            <a:off x="3773488" y="3744912"/>
            <a:ext cx="4220628" cy="2747963"/>
          </a:xfrm>
          <a:prstGeom prst="rect">
            <a:avLst/>
          </a:prstGeom>
        </p:spPr>
      </p:pic>
    </p:spTree>
    <p:extLst>
      <p:ext uri="{BB962C8B-B14F-4D97-AF65-F5344CB8AC3E}">
        <p14:creationId xmlns:p14="http://schemas.microsoft.com/office/powerpoint/2010/main" val="374047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B1C1A-5838-FB4E-B376-D26967107277}"/>
              </a:ext>
            </a:extLst>
          </p:cNvPr>
          <p:cNvSpPr>
            <a:spLocks noGrp="1"/>
          </p:cNvSpPr>
          <p:nvPr>
            <p:ph type="title"/>
          </p:nvPr>
        </p:nvSpPr>
        <p:spPr/>
        <p:txBody>
          <a:bodyPr/>
          <a:lstStyle/>
          <a:p>
            <a:r>
              <a:rPr lang="en-US" dirty="0"/>
              <a:t>What Parents Want Teachers to Know</a:t>
            </a:r>
          </a:p>
        </p:txBody>
      </p:sp>
      <p:sp>
        <p:nvSpPr>
          <p:cNvPr id="3" name="Content Placeholder 2">
            <a:extLst>
              <a:ext uri="{FF2B5EF4-FFF2-40B4-BE49-F238E27FC236}">
                <a16:creationId xmlns:a16="http://schemas.microsoft.com/office/drawing/2014/main" id="{C096644D-FE36-A44A-BA1D-775E619C780A}"/>
              </a:ext>
            </a:extLst>
          </p:cNvPr>
          <p:cNvSpPr>
            <a:spLocks noGrp="1"/>
          </p:cNvSpPr>
          <p:nvPr>
            <p:ph idx="1"/>
          </p:nvPr>
        </p:nvSpPr>
        <p:spPr/>
        <p:txBody>
          <a:bodyPr/>
          <a:lstStyle/>
          <a:p>
            <a:r>
              <a:rPr lang="en-US" dirty="0"/>
              <a:t>Have a “Back to School” evening early so I can learn expectations</a:t>
            </a:r>
          </a:p>
          <a:p>
            <a:r>
              <a:rPr lang="en-US" dirty="0"/>
              <a:t>Welcome me to your classroom</a:t>
            </a:r>
          </a:p>
          <a:p>
            <a:r>
              <a:rPr lang="en-US" dirty="0"/>
              <a:t>Show you care by attending PTA meetings</a:t>
            </a:r>
          </a:p>
          <a:p>
            <a:r>
              <a:rPr lang="en-US" dirty="0"/>
              <a:t>Be vigilant about possible bullying</a:t>
            </a:r>
          </a:p>
          <a:p>
            <a:pPr marL="0" indent="0">
              <a:buNone/>
            </a:pPr>
            <a:endParaRPr lang="en-US" dirty="0"/>
          </a:p>
        </p:txBody>
      </p:sp>
      <p:pic>
        <p:nvPicPr>
          <p:cNvPr id="5" name="Picture 4">
            <a:extLst>
              <a:ext uri="{FF2B5EF4-FFF2-40B4-BE49-F238E27FC236}">
                <a16:creationId xmlns:a16="http://schemas.microsoft.com/office/drawing/2014/main" id="{7053BD4D-C32F-A54F-8EB1-06FA3C7EA925}"/>
              </a:ext>
            </a:extLst>
          </p:cNvPr>
          <p:cNvPicPr>
            <a:picLocks noChangeAspect="1"/>
          </p:cNvPicPr>
          <p:nvPr/>
        </p:nvPicPr>
        <p:blipFill>
          <a:blip r:embed="rId2"/>
          <a:stretch>
            <a:fillRect/>
          </a:stretch>
        </p:blipFill>
        <p:spPr>
          <a:xfrm>
            <a:off x="7717939" y="3428999"/>
            <a:ext cx="3205433" cy="3205433"/>
          </a:xfrm>
          <a:prstGeom prst="rect">
            <a:avLst/>
          </a:prstGeom>
        </p:spPr>
      </p:pic>
    </p:spTree>
    <p:extLst>
      <p:ext uri="{BB962C8B-B14F-4D97-AF65-F5344CB8AC3E}">
        <p14:creationId xmlns:p14="http://schemas.microsoft.com/office/powerpoint/2010/main" val="249663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B4C5C-AD6E-D54F-864A-551A668C6552}"/>
              </a:ext>
            </a:extLst>
          </p:cNvPr>
          <p:cNvSpPr>
            <a:spLocks noGrp="1"/>
          </p:cNvSpPr>
          <p:nvPr>
            <p:ph type="title"/>
          </p:nvPr>
        </p:nvSpPr>
        <p:spPr/>
        <p:txBody>
          <a:bodyPr/>
          <a:lstStyle/>
          <a:p>
            <a:r>
              <a:rPr lang="en-US" dirty="0"/>
              <a:t>What Parents Want Teachers to Know</a:t>
            </a:r>
          </a:p>
        </p:txBody>
      </p:sp>
      <p:sp>
        <p:nvSpPr>
          <p:cNvPr id="3" name="Content Placeholder 2">
            <a:extLst>
              <a:ext uri="{FF2B5EF4-FFF2-40B4-BE49-F238E27FC236}">
                <a16:creationId xmlns:a16="http://schemas.microsoft.com/office/drawing/2014/main" id="{0F17AC1E-3D29-1742-B6EF-74560A0B5FDC}"/>
              </a:ext>
            </a:extLst>
          </p:cNvPr>
          <p:cNvSpPr>
            <a:spLocks noGrp="1"/>
          </p:cNvSpPr>
          <p:nvPr>
            <p:ph idx="1"/>
          </p:nvPr>
        </p:nvSpPr>
        <p:spPr>
          <a:xfrm>
            <a:off x="838199" y="1690688"/>
            <a:ext cx="10641227" cy="4802187"/>
          </a:xfrm>
        </p:spPr>
        <p:txBody>
          <a:bodyPr/>
          <a:lstStyle/>
          <a:p>
            <a:r>
              <a:rPr lang="en-US" dirty="0"/>
              <a:t>Use an electronic gradebook.  Post assignments in advance.  Post grades in a timely manner</a:t>
            </a:r>
          </a:p>
          <a:p>
            <a:r>
              <a:rPr lang="en-US" dirty="0"/>
              <a:t>I am trusting you with my most precious belonging.  Please cherish him</a:t>
            </a:r>
          </a:p>
          <a:p>
            <a:endParaRPr lang="en-US" dirty="0"/>
          </a:p>
          <a:p>
            <a:endParaRPr lang="en-US" dirty="0"/>
          </a:p>
          <a:p>
            <a:endParaRPr lang="en-US" dirty="0"/>
          </a:p>
          <a:p>
            <a:r>
              <a:rPr lang="en-US" dirty="0"/>
              <a:t>Communicate.  If problem, contact me before it become a major issue</a:t>
            </a:r>
          </a:p>
          <a:p>
            <a:endParaRPr lang="en-US" dirty="0"/>
          </a:p>
        </p:txBody>
      </p:sp>
      <p:pic>
        <p:nvPicPr>
          <p:cNvPr id="5" name="Picture 4">
            <a:extLst>
              <a:ext uri="{FF2B5EF4-FFF2-40B4-BE49-F238E27FC236}">
                <a16:creationId xmlns:a16="http://schemas.microsoft.com/office/drawing/2014/main" id="{E1C13776-C3B9-2A44-84D3-36B1305116FF}"/>
              </a:ext>
            </a:extLst>
          </p:cNvPr>
          <p:cNvPicPr>
            <a:picLocks noChangeAspect="1"/>
          </p:cNvPicPr>
          <p:nvPr/>
        </p:nvPicPr>
        <p:blipFill>
          <a:blip r:embed="rId2"/>
          <a:stretch>
            <a:fillRect/>
          </a:stretch>
        </p:blipFill>
        <p:spPr>
          <a:xfrm>
            <a:off x="2100648" y="3091199"/>
            <a:ext cx="3023287" cy="1677372"/>
          </a:xfrm>
          <a:prstGeom prst="rect">
            <a:avLst/>
          </a:prstGeom>
        </p:spPr>
      </p:pic>
      <p:pic>
        <p:nvPicPr>
          <p:cNvPr id="7" name="Picture 6">
            <a:extLst>
              <a:ext uri="{FF2B5EF4-FFF2-40B4-BE49-F238E27FC236}">
                <a16:creationId xmlns:a16="http://schemas.microsoft.com/office/drawing/2014/main" id="{A51896FA-14FC-8345-88FC-410ABB2DBF1C}"/>
              </a:ext>
            </a:extLst>
          </p:cNvPr>
          <p:cNvPicPr>
            <a:picLocks noChangeAspect="1"/>
          </p:cNvPicPr>
          <p:nvPr/>
        </p:nvPicPr>
        <p:blipFill>
          <a:blip r:embed="rId3"/>
          <a:stretch>
            <a:fillRect/>
          </a:stretch>
        </p:blipFill>
        <p:spPr>
          <a:xfrm>
            <a:off x="5338119" y="5516532"/>
            <a:ext cx="3524764" cy="976343"/>
          </a:xfrm>
          <a:prstGeom prst="rect">
            <a:avLst/>
          </a:prstGeom>
        </p:spPr>
      </p:pic>
    </p:spTree>
    <p:extLst>
      <p:ext uri="{BB962C8B-B14F-4D97-AF65-F5344CB8AC3E}">
        <p14:creationId xmlns:p14="http://schemas.microsoft.com/office/powerpoint/2010/main" val="340115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C8F99C-365F-6A4F-A9ED-E0D2F2E41FD5}"/>
              </a:ext>
            </a:extLst>
          </p:cNvPr>
          <p:cNvSpPr>
            <a:spLocks noGrp="1"/>
          </p:cNvSpPr>
          <p:nvPr>
            <p:ph idx="1"/>
          </p:nvPr>
        </p:nvSpPr>
        <p:spPr>
          <a:xfrm>
            <a:off x="753762" y="778476"/>
            <a:ext cx="10600038" cy="5398487"/>
          </a:xfrm>
        </p:spPr>
        <p:txBody>
          <a:bodyPr>
            <a:normAutofit/>
          </a:bodyPr>
          <a:lstStyle/>
          <a:p>
            <a:pPr marL="0" indent="0" algn="ctr">
              <a:buNone/>
            </a:pPr>
            <a:r>
              <a:rPr lang="en-US" sz="6600" dirty="0"/>
              <a:t>What Do Teachers Want Parents to Know?</a:t>
            </a:r>
          </a:p>
        </p:txBody>
      </p:sp>
      <p:pic>
        <p:nvPicPr>
          <p:cNvPr id="6" name="Picture 5">
            <a:extLst>
              <a:ext uri="{FF2B5EF4-FFF2-40B4-BE49-F238E27FC236}">
                <a16:creationId xmlns:a16="http://schemas.microsoft.com/office/drawing/2014/main" id="{36F36147-76F6-5648-8657-878BDC0BE974}"/>
              </a:ext>
            </a:extLst>
          </p:cNvPr>
          <p:cNvPicPr>
            <a:picLocks noChangeAspect="1"/>
          </p:cNvPicPr>
          <p:nvPr/>
        </p:nvPicPr>
        <p:blipFill>
          <a:blip r:embed="rId3"/>
          <a:stretch>
            <a:fillRect/>
          </a:stretch>
        </p:blipFill>
        <p:spPr>
          <a:xfrm>
            <a:off x="3721259" y="3165962"/>
            <a:ext cx="4749482" cy="3149113"/>
          </a:xfrm>
          <a:prstGeom prst="rect">
            <a:avLst/>
          </a:prstGeom>
        </p:spPr>
      </p:pic>
    </p:spTree>
    <p:extLst>
      <p:ext uri="{BB962C8B-B14F-4D97-AF65-F5344CB8AC3E}">
        <p14:creationId xmlns:p14="http://schemas.microsoft.com/office/powerpoint/2010/main" val="1775920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3595</TotalTime>
  <Words>3343</Words>
  <Application>Microsoft Office PowerPoint</Application>
  <PresentationFormat>Widescreen</PresentationFormat>
  <Paragraphs>280</Paragraphs>
  <Slides>51</Slides>
  <Notes>28</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Working with Schools</vt:lpstr>
      <vt:lpstr>Introductions</vt:lpstr>
      <vt:lpstr>Learning Objectives</vt:lpstr>
      <vt:lpstr>PowerPoint Presentation</vt:lpstr>
      <vt:lpstr>What Parents Want Teachers to Know</vt:lpstr>
      <vt:lpstr>What Parents Want Teachers to Know</vt:lpstr>
      <vt:lpstr>What Parents Want Teachers to Know</vt:lpstr>
      <vt:lpstr>What Parents Want Teachers to Know</vt:lpstr>
      <vt:lpstr>PowerPoint Presentation</vt:lpstr>
      <vt:lpstr>What Teachers Want Parents to Know</vt:lpstr>
      <vt:lpstr>What Teachers Want Parents to Know</vt:lpstr>
      <vt:lpstr>What Teachers Want Parents to Know</vt:lpstr>
      <vt:lpstr>What Teachers Want Parents to Know</vt:lpstr>
      <vt:lpstr>Parent Involvement Matters</vt:lpstr>
      <vt:lpstr>Early Communication is Key!</vt:lpstr>
      <vt:lpstr>What if Parent or Teacher Thinks the Student has Special Needs?</vt:lpstr>
      <vt:lpstr>Individuals with Disabilities Education Act (IDEA)</vt:lpstr>
      <vt:lpstr>PowerPoint Presentation</vt:lpstr>
      <vt:lpstr>PL 94-142 Education for All Handicapped Children’s Act Now Known as IDEA</vt:lpstr>
      <vt:lpstr>IDEA  </vt:lpstr>
      <vt:lpstr>Amendments to IDEA</vt:lpstr>
      <vt:lpstr>PowerPoint Presentation</vt:lpstr>
      <vt:lpstr>IDEA- Purposes continued</vt:lpstr>
      <vt:lpstr>History of IDEA</vt:lpstr>
      <vt:lpstr>Discussion</vt:lpstr>
      <vt:lpstr>Ongoing Challenge of IDEA</vt:lpstr>
      <vt:lpstr>Culturally Relevant Instructional Principles</vt:lpstr>
      <vt:lpstr>Culturally Relevant Instructional Principles</vt:lpstr>
      <vt:lpstr>IDEA Accomplishments</vt:lpstr>
      <vt:lpstr>IDEA Accomplishments</vt:lpstr>
      <vt:lpstr>PowerPoint Presentation</vt:lpstr>
      <vt:lpstr>West Virginia Department of Education (WVDE)</vt:lpstr>
      <vt:lpstr>WV Department of Education</vt:lpstr>
      <vt:lpstr>West Virginia Department of Education</vt:lpstr>
      <vt:lpstr>What to Expect if School Considers Student May Have Special Needs</vt:lpstr>
      <vt:lpstr>Section 504 of the Rehabilitation Act of 1973</vt:lpstr>
      <vt:lpstr>PowerPoint Presentation</vt:lpstr>
      <vt:lpstr>What if Parents Question or Disagree with Assessment, School Policies, IEP, or Treatment of Student</vt:lpstr>
      <vt:lpstr>What if Parents Question or Disagree with Assessment, School Policies, IEP, or Treatment of Student</vt:lpstr>
      <vt:lpstr>What to Do If a Parent Feels that the School is Not Taking Appropriate Action</vt:lpstr>
      <vt:lpstr>Building Relationships Between Teachers and Parents </vt:lpstr>
      <vt:lpstr>Bullying</vt:lpstr>
      <vt:lpstr>PowerPoint Presentation</vt:lpstr>
      <vt:lpstr>Show Your Child that Education is Important</vt:lpstr>
      <vt:lpstr>Show Your Child that Education is Important</vt:lpstr>
      <vt:lpstr>Communication is Key!</vt:lpstr>
      <vt:lpstr>Teaching Resilience to Kids</vt:lpstr>
      <vt:lpstr>Building Resilience in Kids Meaningful Participation/Contribution</vt:lpstr>
      <vt:lpstr>Adventure/Challenges</vt:lpstr>
      <vt:lpstr>Pro-social Bonding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Schools</dc:title>
  <dc:creator>Ida M. Mills</dc:creator>
  <cp:lastModifiedBy>Ida M. Mills</cp:lastModifiedBy>
  <cp:revision>50</cp:revision>
  <dcterms:created xsi:type="dcterms:W3CDTF">2019-05-19T16:34:38Z</dcterms:created>
  <dcterms:modified xsi:type="dcterms:W3CDTF">2019-07-03T19:32:05Z</dcterms:modified>
</cp:coreProperties>
</file>