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321" r:id="rId41"/>
    <p:sldId id="320" r:id="rId42"/>
    <p:sldId id="296" r:id="rId43"/>
    <p:sldId id="297" r:id="rId44"/>
    <p:sldId id="298" r:id="rId45"/>
    <p:sldId id="299" r:id="rId46"/>
    <p:sldId id="300" r:id="rId47"/>
    <p:sldId id="301" r:id="rId48"/>
    <p:sldId id="302" r:id="rId49"/>
    <p:sldId id="303" r:id="rId50"/>
    <p:sldId id="304" r:id="rId51"/>
    <p:sldId id="305"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1838" y="-55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99CA20-FB16-4C91-BE96-96742AEF71F2}" type="datetimeFigureOut">
              <a:rPr lang="en-US" smtClean="0"/>
              <a:pPr/>
              <a:t>7/8/2016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E1465D-7F89-4E85-AC5C-B5FFA9206351}" type="slidenum">
              <a:rPr lang="en-US" smtClean="0"/>
              <a:pPr/>
              <a:t>‹#›</a:t>
            </a:fld>
            <a:endParaRPr lang="en-US"/>
          </a:p>
        </p:txBody>
      </p:sp>
    </p:spTree>
    <p:extLst>
      <p:ext uri="{BB962C8B-B14F-4D97-AF65-F5344CB8AC3E}">
        <p14:creationId xmlns:p14="http://schemas.microsoft.com/office/powerpoint/2010/main" val="500272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fosteringperspectives.org/"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practicenotes.org/vol10_n33/"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healthychildren.org/English/family-life/family-dynamics/adoption-and-foster-care/Pages/Parenting-Foster-Adoptive-Children-After-Trauma.aspx"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lacdcfs.org/katie/practice/docs/fostercareMHReview"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lacdcfs.org/katie/practice/docs/fostercareMHReview"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lacdcfs.org/katie/practice/docs/fostercareMHReview"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entalhealth.gov/basics/myths-facts/index.htm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aa.org/pt/familes"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lacdcfs.org/katie/practice/docs/fostercareMHReview"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lacdcfs.org/katie/practice/docs/fostercareMHReview"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luc.edu/media/lucedu/psychology/pdfs/Dunleavy,%20Leon,%20and%20Fuller%202014%20(1).pdf"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thecrimson.com/article/2005/4/11/study-finds-foster-kids.html"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aa.org/pt/famile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acdcfs.org/katie/practice/docs/fostercareMHReview"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practicenotes.org/vol10_n33/"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Berrier</a:t>
            </a:r>
            <a:r>
              <a:rPr lang="en-US" sz="1200" kern="1200" dirty="0" smtClean="0">
                <a:solidFill>
                  <a:schemeClr val="tx1"/>
                </a:solidFill>
                <a:latin typeface="+mn-lt"/>
                <a:ea typeface="+mn-ea"/>
                <a:cs typeface="+mn-cs"/>
              </a:rPr>
              <a:t>, Selena.  The effects of grief and loss on children in foster care.  Fostering Perspectives:  Views on Foster Care in North Carolina.  Vol. 6 No. 1 November 2001.  Retrieved June 2016 from </a:t>
            </a:r>
            <a:r>
              <a:rPr lang="en-US" sz="1200" u="sng" kern="1200" dirty="0" smtClean="0">
                <a:solidFill>
                  <a:schemeClr val="tx1"/>
                </a:solidFill>
                <a:latin typeface="+mn-lt"/>
                <a:ea typeface="+mn-ea"/>
                <a:cs typeface="+mn-cs"/>
                <a:hlinkClick r:id="rId3"/>
              </a:rPr>
              <a:t>http://www.fosteringperspectives.org</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How Children and Adolescents React to Trauma, Children’s Services Practice Notes, </a:t>
            </a:r>
            <a:r>
              <a:rPr lang="en-US" sz="1200" kern="1200" dirty="0" err="1" smtClean="0">
                <a:solidFill>
                  <a:schemeClr val="tx1"/>
                </a:solidFill>
                <a:latin typeface="+mn-lt"/>
                <a:ea typeface="+mn-ea"/>
                <a:cs typeface="+mn-cs"/>
              </a:rPr>
              <a:t>Vol</a:t>
            </a:r>
            <a:r>
              <a:rPr lang="en-US" sz="1200" kern="1200" dirty="0" smtClean="0">
                <a:solidFill>
                  <a:schemeClr val="tx1"/>
                </a:solidFill>
                <a:latin typeface="+mn-lt"/>
                <a:ea typeface="+mn-ea"/>
                <a:cs typeface="+mn-cs"/>
              </a:rPr>
              <a:t> 10, No 3.  June 2005.  North Carolina Division of Social Services and the Family and Children’s Resource Program.  Retrieved June 2016 from </a:t>
            </a:r>
            <a:r>
              <a:rPr lang="en-US" sz="1200" u="sng" kern="1200" dirty="0" smtClean="0">
                <a:solidFill>
                  <a:schemeClr val="tx1"/>
                </a:solidFill>
                <a:latin typeface="+mn-lt"/>
                <a:ea typeface="+mn-ea"/>
                <a:cs typeface="+mn-cs"/>
                <a:hlinkClick r:id="rId3"/>
              </a:rPr>
              <a:t>http://www.practicenotes.org/vol10_n33/</a:t>
            </a:r>
            <a:r>
              <a:rPr lang="en-US"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Parenting After Trauma:   Understanding Your Child’s Needs.  Healthy Children.  2015.  Retrieved June 2016 from </a:t>
            </a:r>
            <a:r>
              <a:rPr lang="en-US" sz="1200" u="sng" kern="1200" dirty="0" smtClean="0">
                <a:solidFill>
                  <a:schemeClr val="tx1"/>
                </a:solidFill>
                <a:latin typeface="+mn-lt"/>
                <a:ea typeface="+mn-ea"/>
                <a:cs typeface="+mn-cs"/>
                <a:hlinkClick r:id="rId3"/>
              </a:rPr>
              <a:t>https://www.healthychildren.org/English/family-life/family-dynamics/adoption-and-foster-care/Pages/Parenting-Foster-Adoptive-Children-After-Trauma.aspx</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Landsverk</a:t>
            </a:r>
            <a:r>
              <a:rPr lang="en-US" sz="1200" kern="1200" dirty="0" smtClean="0">
                <a:solidFill>
                  <a:schemeClr val="tx1"/>
                </a:solidFill>
                <a:latin typeface="+mn-lt"/>
                <a:ea typeface="+mn-ea"/>
                <a:cs typeface="+mn-cs"/>
              </a:rPr>
              <a:t>, John A., Barbara J. Burns, </a:t>
            </a:r>
            <a:r>
              <a:rPr lang="en-US" sz="1200" kern="1200" dirty="0" err="1" smtClean="0">
                <a:solidFill>
                  <a:schemeClr val="tx1"/>
                </a:solidFill>
                <a:latin typeface="+mn-lt"/>
                <a:ea typeface="+mn-ea"/>
                <a:cs typeface="+mn-cs"/>
              </a:rPr>
              <a:t>Leyla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Faw</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Stambaugh</a:t>
            </a:r>
            <a:r>
              <a:rPr lang="en-US" sz="1200" kern="1200" dirty="0" smtClean="0">
                <a:solidFill>
                  <a:schemeClr val="tx1"/>
                </a:solidFill>
                <a:latin typeface="+mn-lt"/>
                <a:ea typeface="+mn-ea"/>
                <a:cs typeface="+mn-cs"/>
              </a:rPr>
              <a:t>, Jennifer A. Rolls </a:t>
            </a:r>
            <a:r>
              <a:rPr lang="en-US" sz="1200" kern="1200" dirty="0" err="1" smtClean="0">
                <a:solidFill>
                  <a:schemeClr val="tx1"/>
                </a:solidFill>
                <a:latin typeface="+mn-lt"/>
                <a:ea typeface="+mn-ea"/>
                <a:cs typeface="+mn-cs"/>
              </a:rPr>
              <a:t>Reutz</a:t>
            </a:r>
            <a:r>
              <a:rPr lang="en-US" sz="1200" kern="1200" dirty="0" smtClean="0">
                <a:solidFill>
                  <a:schemeClr val="tx1"/>
                </a:solidFill>
                <a:latin typeface="+mn-lt"/>
                <a:ea typeface="+mn-ea"/>
                <a:cs typeface="+mn-cs"/>
              </a:rPr>
              <a:t>. 2006.  Mental Health Care for Children and Adolescents in Foster Care:  Review of Research Literature.  Casey Family Programs. Retrieved from </a:t>
            </a:r>
            <a:r>
              <a:rPr lang="en-US" sz="1200" u="sng" kern="1200" dirty="0" smtClean="0">
                <a:solidFill>
                  <a:schemeClr val="tx1"/>
                </a:solidFill>
                <a:latin typeface="+mn-lt"/>
                <a:ea typeface="+mn-ea"/>
                <a:cs typeface="+mn-cs"/>
                <a:hlinkClick r:id="rId3"/>
              </a:rPr>
              <a:t>http://lacdcfs.org/katie/practice/docs/fostercareMHReview</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25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26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Landsverk</a:t>
            </a:r>
            <a:r>
              <a:rPr lang="en-US" sz="1200" kern="1200" dirty="0" smtClean="0">
                <a:solidFill>
                  <a:schemeClr val="tx1"/>
                </a:solidFill>
                <a:latin typeface="+mn-lt"/>
                <a:ea typeface="+mn-ea"/>
                <a:cs typeface="+mn-cs"/>
              </a:rPr>
              <a:t>, John A., Barbara J. Burns, </a:t>
            </a:r>
            <a:r>
              <a:rPr lang="en-US" sz="1200" kern="1200" dirty="0" err="1" smtClean="0">
                <a:solidFill>
                  <a:schemeClr val="tx1"/>
                </a:solidFill>
                <a:latin typeface="+mn-lt"/>
                <a:ea typeface="+mn-ea"/>
                <a:cs typeface="+mn-cs"/>
              </a:rPr>
              <a:t>Leyla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Faw</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Stambaugh</a:t>
            </a:r>
            <a:r>
              <a:rPr lang="en-US" sz="1200" kern="1200" dirty="0" smtClean="0">
                <a:solidFill>
                  <a:schemeClr val="tx1"/>
                </a:solidFill>
                <a:latin typeface="+mn-lt"/>
                <a:ea typeface="+mn-ea"/>
                <a:cs typeface="+mn-cs"/>
              </a:rPr>
              <a:t>, Jennifer A. Rolls </a:t>
            </a:r>
            <a:r>
              <a:rPr lang="en-US" sz="1200" kern="1200" dirty="0" err="1" smtClean="0">
                <a:solidFill>
                  <a:schemeClr val="tx1"/>
                </a:solidFill>
                <a:latin typeface="+mn-lt"/>
                <a:ea typeface="+mn-ea"/>
                <a:cs typeface="+mn-cs"/>
              </a:rPr>
              <a:t>Reutz</a:t>
            </a:r>
            <a:r>
              <a:rPr lang="en-US" sz="1200" kern="1200" dirty="0" smtClean="0">
                <a:solidFill>
                  <a:schemeClr val="tx1"/>
                </a:solidFill>
                <a:latin typeface="+mn-lt"/>
                <a:ea typeface="+mn-ea"/>
                <a:cs typeface="+mn-cs"/>
              </a:rPr>
              <a:t>. 2006.  Mental Health Care for Children and Adolescents in Foster Care:  Review of Research Literature.  Casey Family Programs. Retrieved from </a:t>
            </a:r>
            <a:r>
              <a:rPr lang="en-US" sz="1200" u="sng" kern="1200" dirty="0" smtClean="0">
                <a:solidFill>
                  <a:schemeClr val="tx1"/>
                </a:solidFill>
                <a:latin typeface="+mn-lt"/>
                <a:ea typeface="+mn-ea"/>
                <a:cs typeface="+mn-cs"/>
                <a:hlinkClick r:id="rId3"/>
              </a:rPr>
              <a:t>http://lacdcfs.org/katie/practice/docs/fostercareMHReview</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27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28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Web M.D.</a:t>
            </a:r>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29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Landsverk</a:t>
            </a:r>
            <a:r>
              <a:rPr lang="en-US" sz="1200" kern="1200" dirty="0" smtClean="0">
                <a:solidFill>
                  <a:schemeClr val="tx1"/>
                </a:solidFill>
                <a:latin typeface="+mn-lt"/>
                <a:ea typeface="+mn-ea"/>
                <a:cs typeface="+mn-cs"/>
              </a:rPr>
              <a:t>, John A., Barbara J. Burns, </a:t>
            </a:r>
            <a:r>
              <a:rPr lang="en-US" sz="1200" kern="1200" dirty="0" err="1" smtClean="0">
                <a:solidFill>
                  <a:schemeClr val="tx1"/>
                </a:solidFill>
                <a:latin typeface="+mn-lt"/>
                <a:ea typeface="+mn-ea"/>
                <a:cs typeface="+mn-cs"/>
              </a:rPr>
              <a:t>Leyla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Faw</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Stambaugh</a:t>
            </a:r>
            <a:r>
              <a:rPr lang="en-US" sz="1200" kern="1200" dirty="0" smtClean="0">
                <a:solidFill>
                  <a:schemeClr val="tx1"/>
                </a:solidFill>
                <a:latin typeface="+mn-lt"/>
                <a:ea typeface="+mn-ea"/>
                <a:cs typeface="+mn-cs"/>
              </a:rPr>
              <a:t>, Jennifer A. Rolls </a:t>
            </a:r>
            <a:r>
              <a:rPr lang="en-US" sz="1200" kern="1200" dirty="0" err="1" smtClean="0">
                <a:solidFill>
                  <a:schemeClr val="tx1"/>
                </a:solidFill>
                <a:latin typeface="+mn-lt"/>
                <a:ea typeface="+mn-ea"/>
                <a:cs typeface="+mn-cs"/>
              </a:rPr>
              <a:t>Reutz</a:t>
            </a:r>
            <a:r>
              <a:rPr lang="en-US" sz="1200" kern="1200" dirty="0" smtClean="0">
                <a:solidFill>
                  <a:schemeClr val="tx1"/>
                </a:solidFill>
                <a:latin typeface="+mn-lt"/>
                <a:ea typeface="+mn-ea"/>
                <a:cs typeface="+mn-cs"/>
              </a:rPr>
              <a:t>. 2006.  Mental Health Care for Children and Adolescents in Foster Care:  Review of Research Literature.  Casey Family Programs. Retrieved from </a:t>
            </a:r>
            <a:r>
              <a:rPr lang="en-US" sz="1200" u="sng" kern="1200" dirty="0" smtClean="0">
                <a:solidFill>
                  <a:schemeClr val="tx1"/>
                </a:solidFill>
                <a:latin typeface="+mn-lt"/>
                <a:ea typeface="+mn-ea"/>
                <a:cs typeface="+mn-cs"/>
                <a:hlinkClick r:id="rId3"/>
              </a:rPr>
              <a:t>http://lacdcfs.org/katie/practice/docs/fostercareMHReview</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33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Mental Health Myths and Facts.  Mental Health.gov.  Retrieved June 2016 from </a:t>
            </a:r>
            <a:r>
              <a:rPr lang="en-US" sz="1200" u="sng" kern="1200" dirty="0" smtClean="0">
                <a:solidFill>
                  <a:schemeClr val="tx1"/>
                </a:solidFill>
                <a:latin typeface="+mn-lt"/>
                <a:ea typeface="+mn-ea"/>
                <a:cs typeface="+mn-cs"/>
                <a:hlinkClick r:id="rId3"/>
              </a:rPr>
              <a:t>https://mentalhealth.gov/basics/myths-facts/index.html</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35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37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Systems of Mental </a:t>
            </a:r>
            <a:r>
              <a:rPr lang="en-US" sz="1200" kern="1200" dirty="0" err="1" smtClean="0">
                <a:solidFill>
                  <a:schemeClr val="tx1"/>
                </a:solidFill>
                <a:latin typeface="+mn-lt"/>
                <a:ea typeface="+mn-ea"/>
                <a:cs typeface="+mn-cs"/>
              </a:rPr>
              <a:t>Heatlh</a:t>
            </a:r>
            <a:r>
              <a:rPr lang="en-US" sz="1200" kern="1200" dirty="0" smtClean="0">
                <a:solidFill>
                  <a:schemeClr val="tx1"/>
                </a:solidFill>
                <a:latin typeface="+mn-lt"/>
                <a:ea typeface="+mn-ea"/>
                <a:cs typeface="+mn-cs"/>
              </a:rPr>
              <a:t> Care for Youth in Foster Care.  Children, Youth and Families Office.  American Psychological Association.  Winter 2012.  Retrieved June 2016 from </a:t>
            </a:r>
            <a:r>
              <a:rPr lang="en-US" sz="1200" u="sng" kern="1200" dirty="0" smtClean="0">
                <a:solidFill>
                  <a:schemeClr val="tx1"/>
                </a:solidFill>
                <a:latin typeface="+mn-lt"/>
                <a:ea typeface="+mn-ea"/>
                <a:cs typeface="+mn-cs"/>
                <a:hlinkClick r:id="rId3"/>
              </a:rPr>
              <a:t>http://www.aa.org/pt/familes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38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Landsverk</a:t>
            </a:r>
            <a:r>
              <a:rPr lang="en-US" sz="1200" kern="1200" dirty="0" smtClean="0">
                <a:solidFill>
                  <a:schemeClr val="tx1"/>
                </a:solidFill>
                <a:latin typeface="+mn-lt"/>
                <a:ea typeface="+mn-ea"/>
                <a:cs typeface="+mn-cs"/>
              </a:rPr>
              <a:t>, John A., Barbara J. Burns, </a:t>
            </a:r>
            <a:r>
              <a:rPr lang="en-US" sz="1200" kern="1200" dirty="0" err="1" smtClean="0">
                <a:solidFill>
                  <a:schemeClr val="tx1"/>
                </a:solidFill>
                <a:latin typeface="+mn-lt"/>
                <a:ea typeface="+mn-ea"/>
                <a:cs typeface="+mn-cs"/>
              </a:rPr>
              <a:t>Leyla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Faw</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Stambaugh</a:t>
            </a:r>
            <a:r>
              <a:rPr lang="en-US" sz="1200" kern="1200" dirty="0" smtClean="0">
                <a:solidFill>
                  <a:schemeClr val="tx1"/>
                </a:solidFill>
                <a:latin typeface="+mn-lt"/>
                <a:ea typeface="+mn-ea"/>
                <a:cs typeface="+mn-cs"/>
              </a:rPr>
              <a:t>, Jennifer A. Rolls </a:t>
            </a:r>
            <a:r>
              <a:rPr lang="en-US" sz="1200" kern="1200" dirty="0" err="1" smtClean="0">
                <a:solidFill>
                  <a:schemeClr val="tx1"/>
                </a:solidFill>
                <a:latin typeface="+mn-lt"/>
                <a:ea typeface="+mn-ea"/>
                <a:cs typeface="+mn-cs"/>
              </a:rPr>
              <a:t>Reutz</a:t>
            </a:r>
            <a:r>
              <a:rPr lang="en-US" sz="1200" kern="1200" dirty="0" smtClean="0">
                <a:solidFill>
                  <a:schemeClr val="tx1"/>
                </a:solidFill>
                <a:latin typeface="+mn-lt"/>
                <a:ea typeface="+mn-ea"/>
                <a:cs typeface="+mn-cs"/>
              </a:rPr>
              <a:t>. 2006.  Mental Health Care for Children and Adolescents in Foster Care:  Review of Research Literature.  Casey Family Programs. Retrieved from </a:t>
            </a:r>
            <a:r>
              <a:rPr lang="en-US" sz="1200" u="sng" kern="1200" dirty="0" smtClean="0">
                <a:solidFill>
                  <a:schemeClr val="tx1"/>
                </a:solidFill>
                <a:latin typeface="+mn-lt"/>
                <a:ea typeface="+mn-ea"/>
                <a:cs typeface="+mn-cs"/>
                <a:hlinkClick r:id="rId3"/>
              </a:rPr>
              <a:t>http://lacdcfs.org/katie/practice/docs/fostercareMHReview</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39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Landsverk</a:t>
            </a:r>
            <a:r>
              <a:rPr lang="en-US" sz="1200" kern="1200" dirty="0" smtClean="0">
                <a:solidFill>
                  <a:schemeClr val="tx1"/>
                </a:solidFill>
                <a:latin typeface="+mn-lt"/>
                <a:ea typeface="+mn-ea"/>
                <a:cs typeface="+mn-cs"/>
              </a:rPr>
              <a:t>, John A., Barbara J. Burns, </a:t>
            </a:r>
            <a:r>
              <a:rPr lang="en-US" sz="1200" kern="1200" dirty="0" err="1" smtClean="0">
                <a:solidFill>
                  <a:schemeClr val="tx1"/>
                </a:solidFill>
                <a:latin typeface="+mn-lt"/>
                <a:ea typeface="+mn-ea"/>
                <a:cs typeface="+mn-cs"/>
              </a:rPr>
              <a:t>Leyla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Faw</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Stambaugh</a:t>
            </a:r>
            <a:r>
              <a:rPr lang="en-US" sz="1200" kern="1200" dirty="0" smtClean="0">
                <a:solidFill>
                  <a:schemeClr val="tx1"/>
                </a:solidFill>
                <a:latin typeface="+mn-lt"/>
                <a:ea typeface="+mn-ea"/>
                <a:cs typeface="+mn-cs"/>
              </a:rPr>
              <a:t>, Jennifer A. Rolls </a:t>
            </a:r>
            <a:r>
              <a:rPr lang="en-US" sz="1200" kern="1200" dirty="0" err="1" smtClean="0">
                <a:solidFill>
                  <a:schemeClr val="tx1"/>
                </a:solidFill>
                <a:latin typeface="+mn-lt"/>
                <a:ea typeface="+mn-ea"/>
                <a:cs typeface="+mn-cs"/>
              </a:rPr>
              <a:t>Reutz</a:t>
            </a:r>
            <a:r>
              <a:rPr lang="en-US" sz="1200" kern="1200" dirty="0" smtClean="0">
                <a:solidFill>
                  <a:schemeClr val="tx1"/>
                </a:solidFill>
                <a:latin typeface="+mn-lt"/>
                <a:ea typeface="+mn-ea"/>
                <a:cs typeface="+mn-cs"/>
              </a:rPr>
              <a:t>. 2006.  Mental Health Care for Children and Adolescents in Foster Care:  Review of Research Literature.  Casey Family Programs. Retrieved from </a:t>
            </a:r>
            <a:r>
              <a:rPr lang="en-US" sz="1200" u="sng" kern="1200" dirty="0" smtClean="0">
                <a:solidFill>
                  <a:schemeClr val="tx1"/>
                </a:solidFill>
                <a:latin typeface="+mn-lt"/>
                <a:ea typeface="+mn-ea"/>
                <a:cs typeface="+mn-cs"/>
                <a:hlinkClick r:id="rId3"/>
              </a:rPr>
              <a:t>http://lacdcfs.org/katie/practice/docs/fostercareMHReview</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41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Sibling Issues in Foster Care and Adoption:  Bulletin for Professionals.  January 2013. Child Welfare Information Gateway, Children’s Bureau/ACYF.</a:t>
            </a: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42</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47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48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Stoner, Alison M., Scott C. Leon and Anne K. Fuller.  Predictors of Reduction in Symptoms of Depression for Children and Adolescents in Foster Care.  Journal of Child and Family Studies.  DOI 10.1007/s10826-013-9889-9.  2013.  Retrieved June 2016 from  </a:t>
            </a:r>
            <a:r>
              <a:rPr lang="en-US" sz="1200" u="sng" kern="1200" dirty="0" smtClean="0">
                <a:solidFill>
                  <a:schemeClr val="tx1"/>
                </a:solidFill>
                <a:latin typeface="+mn-lt"/>
                <a:ea typeface="+mn-ea"/>
                <a:cs typeface="+mn-cs"/>
                <a:hlinkClick r:id="rId3"/>
              </a:rPr>
              <a:t>http://luc.edu/media/lucedu/psychology/pdfs/Dunleavy,%20Leon,%20and%20Fuller%202014%20(1).pdf</a:t>
            </a:r>
            <a:endParaRPr lang="en-US" sz="1200" u="sng"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sng"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Harvard Crimson.  Study Finds Foster Kids Suffer PTSD:  Foster children are twice as likely as U.S. War vets to be afflicted with Stress Disorder.  April 11, 2005.  Retrieved June 2016 from </a:t>
            </a:r>
            <a:r>
              <a:rPr lang="en-US" sz="1200" u="sng" kern="1200" dirty="0" smtClean="0">
                <a:solidFill>
                  <a:schemeClr val="tx1"/>
                </a:solidFill>
                <a:latin typeface="+mn-lt"/>
                <a:ea typeface="+mn-ea"/>
                <a:cs typeface="+mn-cs"/>
                <a:hlinkClick r:id="rId4"/>
              </a:rPr>
              <a:t>http://www.thecrimson.com/article/2005/4/11/study-finds-foster-kids.html</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Systems of Mental </a:t>
            </a:r>
            <a:r>
              <a:rPr lang="en-US" sz="1200" kern="1200" dirty="0" err="1" smtClean="0">
                <a:solidFill>
                  <a:schemeClr val="tx1"/>
                </a:solidFill>
                <a:latin typeface="+mn-lt"/>
                <a:ea typeface="+mn-ea"/>
                <a:cs typeface="+mn-cs"/>
              </a:rPr>
              <a:t>Heatlh</a:t>
            </a:r>
            <a:r>
              <a:rPr lang="en-US" sz="1200" kern="1200" dirty="0" smtClean="0">
                <a:solidFill>
                  <a:schemeClr val="tx1"/>
                </a:solidFill>
                <a:latin typeface="+mn-lt"/>
                <a:ea typeface="+mn-ea"/>
                <a:cs typeface="+mn-cs"/>
              </a:rPr>
              <a:t> Care for Youth in Foster Care.  Children, Youth and Families Office.  American Psychological Association.  Winter 2012.  Retrieved June 2016 from </a:t>
            </a:r>
            <a:r>
              <a:rPr lang="en-US" sz="1200" u="sng" kern="1200" dirty="0" smtClean="0">
                <a:solidFill>
                  <a:schemeClr val="tx1"/>
                </a:solidFill>
                <a:latin typeface="+mn-lt"/>
                <a:ea typeface="+mn-ea"/>
                <a:cs typeface="+mn-cs"/>
                <a:hlinkClick r:id="rId3"/>
              </a:rPr>
              <a:t>http://www.aa.org/pt/familes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Landsverk</a:t>
            </a:r>
            <a:r>
              <a:rPr lang="en-US" sz="1200" kern="1200" dirty="0" smtClean="0">
                <a:solidFill>
                  <a:schemeClr val="tx1"/>
                </a:solidFill>
                <a:latin typeface="+mn-lt"/>
                <a:ea typeface="+mn-ea"/>
                <a:cs typeface="+mn-cs"/>
              </a:rPr>
              <a:t>, John A., Barbara J. Burns, </a:t>
            </a:r>
            <a:r>
              <a:rPr lang="en-US" sz="1200" kern="1200" dirty="0" err="1" smtClean="0">
                <a:solidFill>
                  <a:schemeClr val="tx1"/>
                </a:solidFill>
                <a:latin typeface="+mn-lt"/>
                <a:ea typeface="+mn-ea"/>
                <a:cs typeface="+mn-cs"/>
              </a:rPr>
              <a:t>Leyla</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Faw</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Stambaugh</a:t>
            </a:r>
            <a:r>
              <a:rPr lang="en-US" sz="1200" kern="1200" dirty="0" smtClean="0">
                <a:solidFill>
                  <a:schemeClr val="tx1"/>
                </a:solidFill>
                <a:latin typeface="+mn-lt"/>
                <a:ea typeface="+mn-ea"/>
                <a:cs typeface="+mn-cs"/>
              </a:rPr>
              <a:t>, Jennifer A. Rolls </a:t>
            </a:r>
            <a:r>
              <a:rPr lang="en-US" sz="1200" kern="1200" dirty="0" err="1" smtClean="0">
                <a:solidFill>
                  <a:schemeClr val="tx1"/>
                </a:solidFill>
                <a:latin typeface="+mn-lt"/>
                <a:ea typeface="+mn-ea"/>
                <a:cs typeface="+mn-cs"/>
              </a:rPr>
              <a:t>Reutz</a:t>
            </a:r>
            <a:r>
              <a:rPr lang="en-US" sz="1200" kern="1200" dirty="0" smtClean="0">
                <a:solidFill>
                  <a:schemeClr val="tx1"/>
                </a:solidFill>
                <a:latin typeface="+mn-lt"/>
                <a:ea typeface="+mn-ea"/>
                <a:cs typeface="+mn-cs"/>
              </a:rPr>
              <a:t>. 2006.  Mental Health Care for Children and Adolescents in Foster Care:  Review of Research Literature.  Casey Family Programs. Retrieved from </a:t>
            </a:r>
            <a:r>
              <a:rPr lang="en-US" sz="1200" u="sng" kern="1200" dirty="0" smtClean="0">
                <a:solidFill>
                  <a:schemeClr val="tx1"/>
                </a:solidFill>
                <a:latin typeface="+mn-lt"/>
                <a:ea typeface="+mn-ea"/>
                <a:cs typeface="+mn-cs"/>
                <a:hlinkClick r:id="rId3"/>
              </a:rPr>
              <a:t>http://lacdcfs.org/katie/practice/docs/fostercareMHReview</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American Academy of Pediatrics and Dave Thomas Foundation for Adoption.  2015.  Helping Foster and Adoptive Families Cope with Trauma.</a:t>
            </a: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How Children and Adolescents React to Trauma, Children’s Services Practice Notes, </a:t>
            </a:r>
            <a:r>
              <a:rPr lang="en-US" sz="1200" kern="1200" dirty="0" err="1" smtClean="0">
                <a:solidFill>
                  <a:schemeClr val="tx1"/>
                </a:solidFill>
                <a:latin typeface="+mn-lt"/>
                <a:ea typeface="+mn-ea"/>
                <a:cs typeface="+mn-cs"/>
              </a:rPr>
              <a:t>Vol</a:t>
            </a:r>
            <a:r>
              <a:rPr lang="en-US" sz="1200" kern="1200" dirty="0" smtClean="0">
                <a:solidFill>
                  <a:schemeClr val="tx1"/>
                </a:solidFill>
                <a:latin typeface="+mn-lt"/>
                <a:ea typeface="+mn-ea"/>
                <a:cs typeface="+mn-cs"/>
              </a:rPr>
              <a:t> 10, No 3.  June 2005.  North Carolina Division of Social Services and the Family and Children’s Resource Program.  Retrieved June 2016 from </a:t>
            </a:r>
            <a:r>
              <a:rPr lang="en-US" sz="1200" u="sng" kern="1200" dirty="0" smtClean="0">
                <a:solidFill>
                  <a:schemeClr val="tx1"/>
                </a:solidFill>
                <a:latin typeface="+mn-lt"/>
                <a:ea typeface="+mn-ea"/>
                <a:cs typeface="+mn-cs"/>
                <a:hlinkClick r:id="rId3"/>
              </a:rPr>
              <a:t>http://www.practicenotes.org/vol10_n33/</a:t>
            </a:r>
            <a:endParaRPr lang="en-US" sz="1200" u="sng"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E1465D-7F89-4E85-AC5C-B5FFA9206351}"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39196D-3B52-477F-8134-279F716D76E9}" type="datetimeFigureOut">
              <a:rPr lang="en-US" smtClean="0"/>
              <a:pPr/>
              <a:t>7/8/2016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9196D-3B52-477F-8134-279F716D76E9}" type="datetimeFigureOut">
              <a:rPr lang="en-US" smtClean="0"/>
              <a:pPr/>
              <a:t>7/8/2016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9196D-3B52-477F-8134-279F716D76E9}" type="datetimeFigureOut">
              <a:rPr lang="en-US" smtClean="0"/>
              <a:pPr/>
              <a:t>7/8/2016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9196D-3B52-477F-8134-279F716D76E9}" type="datetimeFigureOut">
              <a:rPr lang="en-US" smtClean="0"/>
              <a:pPr/>
              <a:t>7/8/2016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39196D-3B52-477F-8134-279F716D76E9}" type="datetimeFigureOut">
              <a:rPr lang="en-US" smtClean="0"/>
              <a:pPr/>
              <a:t>7/8/2016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39196D-3B52-477F-8134-279F716D76E9}" type="datetimeFigureOut">
              <a:rPr lang="en-US" smtClean="0"/>
              <a:pPr/>
              <a:t>7/8/2016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39196D-3B52-477F-8134-279F716D76E9}" type="datetimeFigureOut">
              <a:rPr lang="en-US" smtClean="0"/>
              <a:pPr/>
              <a:t>7/8/2016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39196D-3B52-477F-8134-279F716D76E9}" type="datetimeFigureOut">
              <a:rPr lang="en-US" smtClean="0"/>
              <a:pPr/>
              <a:t>7/8/2016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39196D-3B52-477F-8134-279F716D76E9}" type="datetimeFigureOut">
              <a:rPr lang="en-US" smtClean="0"/>
              <a:pPr/>
              <a:t>7/8/2016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39196D-3B52-477F-8134-279F716D76E9}" type="datetimeFigureOut">
              <a:rPr lang="en-US" smtClean="0"/>
              <a:pPr/>
              <a:t>7/8/2016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39196D-3B52-477F-8134-279F716D76E9}" type="datetimeFigureOut">
              <a:rPr lang="en-US" smtClean="0"/>
              <a:pPr/>
              <a:t>7/8/2016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BF132-96B7-4F17-A96C-6881ED354A0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39196D-3B52-477F-8134-279F716D76E9}" type="datetimeFigureOut">
              <a:rPr lang="en-US" smtClean="0"/>
              <a:pPr/>
              <a:t>7/8/2016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CBF132-96B7-4F17-A96C-6881ED354A0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Mental Illness </a:t>
            </a:r>
            <a:br>
              <a:rPr lang="en-US" dirty="0" smtClean="0"/>
            </a:br>
            <a:r>
              <a:rPr lang="en-US" dirty="0" smtClean="0"/>
              <a:t>and Foster Children</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A training developed by the Social Work Education Consortium with a grant from the WV Dept. of Health and Human Resources.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lstStyle/>
          <a:p>
            <a:pPr>
              <a:buNone/>
            </a:pPr>
            <a:r>
              <a:rPr lang="en-US" dirty="0"/>
              <a:t>The reasons are both simple and complex.</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dirty="0" smtClean="0"/>
              <a:t>A Major Study Recommends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a:t>Child welfare workers be informed about the importance of early identification and treatment</a:t>
            </a:r>
          </a:p>
          <a:p>
            <a:pPr lvl="0"/>
            <a:r>
              <a:rPr lang="en-US" dirty="0"/>
              <a:t>A standard protocol for screening and assessment to be instituted upon a child’s entry into the child welfare system</a:t>
            </a:r>
          </a:p>
          <a:p>
            <a:pPr lvl="0"/>
            <a:r>
              <a:rPr lang="en-US" dirty="0"/>
              <a:t>Educate child welfare workers about local resources and create partnerships with mental health providers to ensure rapid referrals to mental health care</a:t>
            </a:r>
          </a:p>
          <a:p>
            <a:r>
              <a:rPr lang="en-US" dirty="0"/>
              <a:t>Monitor referrals and follow-up with foster parents to ensure that services are received.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Doctors are Concerned</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a:t>The American Academy of Pediatrics stated:</a:t>
            </a:r>
          </a:p>
          <a:p>
            <a:r>
              <a:rPr lang="en-US" i="1" dirty="0"/>
              <a:t>Virtually all children in foster care have been abused and/or neglected.  While they may have suffered physical injury, this is often the tip of the iceberg.  Children who have experienced maltreatment often have developed different ways of perceiving and reacting to their world, ways that often prove maladaptive in a more normal environment.  Foster and adoptive parents who do not understand these differences risk frustration and may feel resentment as they struggle to understand and raise their children. The resulting stress can disrupt placement and eventually lead to unfavorable outcomes for the children….Assume that all children who have been adopted or fostered have experienced trauma.</a:t>
            </a:r>
            <a:endParaRPr lang="en-US" dirty="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trauma?</a:t>
            </a:r>
            <a:endParaRPr lang="en-US" dirty="0"/>
          </a:p>
        </p:txBody>
      </p:sp>
      <p:sp>
        <p:nvSpPr>
          <p:cNvPr id="3" name="Content Placeholder 2"/>
          <p:cNvSpPr>
            <a:spLocks noGrp="1"/>
          </p:cNvSpPr>
          <p:nvPr>
            <p:ph idx="1"/>
          </p:nvPr>
        </p:nvSpPr>
        <p:spPr/>
        <p:txBody>
          <a:bodyPr/>
          <a:lstStyle/>
          <a:p>
            <a:pPr>
              <a:buNone/>
            </a:pPr>
            <a:r>
              <a:rPr lang="en-US" dirty="0"/>
              <a:t>A trauma is a psychologically distressing event that is outside the range of usual human experience, one that induces an abnormally intense and prolonged stress response.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What’s the Big Issue?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Child Development</a:t>
            </a:r>
            <a:endParaRPr lang="en-US" dirty="0"/>
          </a:p>
        </p:txBody>
      </p:sp>
      <p:sp>
        <p:nvSpPr>
          <p:cNvPr id="3" name="Content Placeholder 2"/>
          <p:cNvSpPr>
            <a:spLocks noGrp="1"/>
          </p:cNvSpPr>
          <p:nvPr>
            <p:ph idx="1"/>
          </p:nvPr>
        </p:nvSpPr>
        <p:spPr/>
        <p:txBody>
          <a:bodyPr/>
          <a:lstStyle/>
          <a:p>
            <a:pPr>
              <a:buNone/>
            </a:pPr>
            <a:r>
              <a:rPr lang="en-US" dirty="0" smtClean="0"/>
              <a:t>Brains are not fully formed at birth.  Children who experience trauma at an early age have changes in their brain.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Child Development</a:t>
            </a:r>
            <a:endParaRPr lang="en-US" dirty="0"/>
          </a:p>
        </p:txBody>
      </p:sp>
      <p:sp>
        <p:nvSpPr>
          <p:cNvPr id="3" name="Content Placeholder 2"/>
          <p:cNvSpPr>
            <a:spLocks noGrp="1"/>
          </p:cNvSpPr>
          <p:nvPr>
            <p:ph idx="1"/>
          </p:nvPr>
        </p:nvSpPr>
        <p:spPr/>
        <p:txBody>
          <a:bodyPr>
            <a:normAutofit fontScale="85000" lnSpcReduction="20000"/>
          </a:bodyPr>
          <a:lstStyle/>
          <a:p>
            <a:r>
              <a:rPr lang="en-US" dirty="0"/>
              <a:t>Infancy – a child’s major developmental task during infancy is establishing trust.  </a:t>
            </a:r>
          </a:p>
          <a:p>
            <a:r>
              <a:rPr lang="en-US" dirty="0"/>
              <a:t>Preschool: -- children have not yet developed logical thinking abilities and do not understand cause, effect, or permanence.</a:t>
            </a:r>
          </a:p>
          <a:p>
            <a:r>
              <a:rPr lang="en-US" dirty="0"/>
              <a:t>School Age – Children are beginning to understand cause and effect as well as time.  They are beginning to form concrete and logical thoughts.</a:t>
            </a:r>
          </a:p>
          <a:p>
            <a:r>
              <a:rPr lang="en-US" dirty="0"/>
              <a:t>Adolescence – At this age, children will grieve like adults going through the five stages of grief:  shock/denial, anger/protest, bargaining, depression, resolution.</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Children with Trauma</a:t>
            </a:r>
            <a:endParaRPr lang="en-US" dirty="0"/>
          </a:p>
        </p:txBody>
      </p:sp>
      <p:sp>
        <p:nvSpPr>
          <p:cNvPr id="3" name="Content Placeholder 2"/>
          <p:cNvSpPr>
            <a:spLocks noGrp="1"/>
          </p:cNvSpPr>
          <p:nvPr>
            <p:ph idx="1"/>
          </p:nvPr>
        </p:nvSpPr>
        <p:spPr/>
        <p:txBody>
          <a:bodyPr>
            <a:normAutofit fontScale="55000" lnSpcReduction="20000"/>
          </a:bodyPr>
          <a:lstStyle/>
          <a:p>
            <a:r>
              <a:rPr lang="en-US" dirty="0"/>
              <a:t>Ages 5 and younger – fear separation from parent, whimpering, screaming, immobility, and/or aimless motion, trembling, frightened facial expressions, and excessive clinging.  May  regress and return to behaviors exhibited at an earlier age (bed-wetting, fear of darkness).  Children of this age are strongly affected by the parents’ reactions to the traumatic event.</a:t>
            </a:r>
          </a:p>
          <a:p>
            <a:r>
              <a:rPr lang="en-US" dirty="0"/>
              <a:t>Ages 6 to 11 – may show extreme withdrawal, disruptive behavior, and/or inability to pay attention.  Regressive behaviors, nightmares, sleep problems, irrational fears, irritability, refusal to attend school, outbursts of ager and fighting are common.  Child may complain of stomachaches or other bodily  symptoms that have no medical basis. Schoolwork often suffers.  Depression, anxiety, feelings of guilt, and emotional numbing or “flatness” are often present as well.</a:t>
            </a:r>
          </a:p>
          <a:p>
            <a:r>
              <a:rPr lang="en-US" dirty="0"/>
              <a:t>Ages 12 to 17 --  may exhibit responses similar to those of adults including flashbacks, nightmares, emotional numbing, avoidance of reminders of traumatic event, depression, substance abuse, problems with peers, and antisocial behavior.  Also common are withdrawal and isolation, physical complaints, suicidal thoughts, school avoidance, academic decline, sleep disturbances, and confusion.  May feel extreme guilt over his or her failure to prevent injury or loss of life, and may harbor revenge fantasies that interfere with recovery.</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a:bodyPr>
          <a:lstStyle/>
          <a:p>
            <a:r>
              <a:rPr lang="en-US" dirty="0" smtClean="0"/>
              <a:t>Children need homes that are safe and full of love.</a:t>
            </a:r>
            <a:endParaRPr lang="en-US" dirty="0"/>
          </a:p>
        </p:txBody>
      </p:sp>
      <p:sp>
        <p:nvSpPr>
          <p:cNvPr id="3" name="Content Placeholder 2"/>
          <p:cNvSpPr>
            <a:spLocks noGrp="1"/>
          </p:cNvSpPr>
          <p:nvPr>
            <p:ph idx="1"/>
          </p:nvPr>
        </p:nvSpPr>
        <p:spPr>
          <a:xfrm>
            <a:off x="457200" y="2209800"/>
            <a:ext cx="8229600" cy="3916363"/>
          </a:xfrm>
        </p:spPr>
        <p:txBody>
          <a:bodyPr/>
          <a:lstStyle/>
          <a:p>
            <a:pPr>
              <a:buNone/>
            </a:pPr>
            <a:r>
              <a:rPr lang="en-US" dirty="0" smtClean="0"/>
              <a:t>Children </a:t>
            </a:r>
            <a:r>
              <a:rPr lang="en-US" dirty="0"/>
              <a:t>who have experienced trauma need more.  </a:t>
            </a:r>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Forms of Trauma</a:t>
            </a:r>
            <a:endParaRPr lang="en-US" dirty="0"/>
          </a:p>
        </p:txBody>
      </p:sp>
      <p:sp>
        <p:nvSpPr>
          <p:cNvPr id="3" name="Content Placeholder 2"/>
          <p:cNvSpPr>
            <a:spLocks noGrp="1"/>
          </p:cNvSpPr>
          <p:nvPr>
            <p:ph idx="1"/>
          </p:nvPr>
        </p:nvSpPr>
        <p:spPr/>
        <p:txBody>
          <a:bodyPr/>
          <a:lstStyle/>
          <a:p>
            <a:pPr lvl="0"/>
            <a:r>
              <a:rPr lang="en-US" dirty="0"/>
              <a:t>Neglect</a:t>
            </a:r>
          </a:p>
          <a:p>
            <a:pPr lvl="0"/>
            <a:r>
              <a:rPr lang="en-US" dirty="0"/>
              <a:t>Separations</a:t>
            </a:r>
          </a:p>
          <a:p>
            <a:pPr lvl="0"/>
            <a:r>
              <a:rPr lang="en-US" dirty="0"/>
              <a:t>Violence between caregivers</a:t>
            </a:r>
          </a:p>
          <a:p>
            <a:pPr lvl="0"/>
            <a:r>
              <a:rPr lang="en-US" dirty="0"/>
              <a:t>Natural disasters</a:t>
            </a:r>
          </a:p>
          <a:p>
            <a:pPr lvl="0"/>
            <a:r>
              <a:rPr lang="en-US" dirty="0"/>
              <a:t>Accidents</a:t>
            </a:r>
          </a:p>
          <a:p>
            <a:pPr lvl="0"/>
            <a:r>
              <a:rPr lang="en-US" dirty="0"/>
              <a:t>Physical abuse</a:t>
            </a:r>
          </a:p>
          <a:p>
            <a:pPr lvl="0"/>
            <a:r>
              <a:rPr lang="en-US" dirty="0"/>
              <a:t>Mental abuse</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Myth</a:t>
            </a:r>
            <a:endParaRPr lang="en-US" dirty="0"/>
          </a:p>
        </p:txBody>
      </p:sp>
      <p:sp>
        <p:nvSpPr>
          <p:cNvPr id="3" name="Content Placeholder 2"/>
          <p:cNvSpPr>
            <a:spLocks noGrp="1"/>
          </p:cNvSpPr>
          <p:nvPr>
            <p:ph idx="1"/>
          </p:nvPr>
        </p:nvSpPr>
        <p:spPr/>
        <p:txBody>
          <a:bodyPr/>
          <a:lstStyle/>
          <a:p>
            <a:pPr>
              <a:buNone/>
            </a:pPr>
            <a:r>
              <a:rPr lang="en-US" dirty="0"/>
              <a:t>Children don’t </a:t>
            </a:r>
            <a:r>
              <a:rPr lang="en-US" b="1" dirty="0"/>
              <a:t>experience mental health problems.</a:t>
            </a:r>
            <a:endParaRPr lang="en-US" dirty="0"/>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it feels like.</a:t>
            </a:r>
            <a:endParaRPr lang="en-US" dirty="0"/>
          </a:p>
        </p:txBody>
      </p:sp>
      <p:sp>
        <p:nvSpPr>
          <p:cNvPr id="3" name="Content Placeholder 2"/>
          <p:cNvSpPr>
            <a:spLocks noGrp="1"/>
          </p:cNvSpPr>
          <p:nvPr>
            <p:ph idx="1"/>
          </p:nvPr>
        </p:nvSpPr>
        <p:spPr/>
        <p:txBody>
          <a:bodyPr/>
          <a:lstStyle/>
          <a:p>
            <a:pPr>
              <a:buNone/>
            </a:pPr>
            <a:r>
              <a:rPr lang="en-US" dirty="0"/>
              <a:t>A frightened child feels out-of-control and helpless.  The body’s protective reflexes are triggered.  This can make the child’s heart pound and blood pressure rise.  This is the “fight or flight” response.</a:t>
            </a:r>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children are more sensitive.</a:t>
            </a:r>
            <a:endParaRPr lang="en-US" dirty="0"/>
          </a:p>
        </p:txBody>
      </p:sp>
      <p:sp>
        <p:nvSpPr>
          <p:cNvPr id="3" name="Content Placeholder 2"/>
          <p:cNvSpPr>
            <a:spLocks noGrp="1"/>
          </p:cNvSpPr>
          <p:nvPr>
            <p:ph idx="1"/>
          </p:nvPr>
        </p:nvSpPr>
        <p:spPr/>
        <p:txBody>
          <a:bodyPr/>
          <a:lstStyle/>
          <a:p>
            <a:pPr>
              <a:buNone/>
            </a:pPr>
            <a:r>
              <a:rPr lang="en-US" dirty="0" smtClean="0"/>
              <a:t>What </a:t>
            </a:r>
            <a:r>
              <a:rPr lang="en-US" dirty="0"/>
              <a:t>is traumatic for one child may not affect another.  Fear is guided by a child’s perception of what is frightening.</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Trauma is more severe when</a:t>
            </a:r>
            <a:endParaRPr lang="en-US" dirty="0"/>
          </a:p>
        </p:txBody>
      </p:sp>
      <p:sp>
        <p:nvSpPr>
          <p:cNvPr id="3" name="Content Placeholder 2"/>
          <p:cNvSpPr>
            <a:spLocks noGrp="1"/>
          </p:cNvSpPr>
          <p:nvPr>
            <p:ph idx="1"/>
          </p:nvPr>
        </p:nvSpPr>
        <p:spPr/>
        <p:txBody>
          <a:bodyPr/>
          <a:lstStyle/>
          <a:p>
            <a:pPr lvl="0"/>
            <a:r>
              <a:rPr lang="en-US" dirty="0"/>
              <a:t>It happens again and again</a:t>
            </a:r>
          </a:p>
          <a:p>
            <a:pPr lvl="0"/>
            <a:r>
              <a:rPr lang="en-US" dirty="0"/>
              <a:t>Different stresses add up</a:t>
            </a:r>
          </a:p>
          <a:p>
            <a:pPr lvl="0"/>
            <a:r>
              <a:rPr lang="en-US" dirty="0"/>
              <a:t>It happens to a younger child</a:t>
            </a:r>
          </a:p>
          <a:p>
            <a:pPr lvl="0"/>
            <a:r>
              <a:rPr lang="en-US" dirty="0"/>
              <a:t>The child has fewer social supports (healthy personal relationships)</a:t>
            </a:r>
          </a:p>
          <a:p>
            <a:pPr lvl="0"/>
            <a:r>
              <a:rPr lang="en-US" dirty="0"/>
              <a:t>The child has fewer coping skills (language skills, intelligence, good health and self-esteem)</a:t>
            </a:r>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Triggers</a:t>
            </a:r>
            <a:endParaRPr lang="en-US" dirty="0"/>
          </a:p>
        </p:txBody>
      </p:sp>
      <p:sp>
        <p:nvSpPr>
          <p:cNvPr id="3" name="Content Placeholder 2"/>
          <p:cNvSpPr>
            <a:spLocks noGrp="1"/>
          </p:cNvSpPr>
          <p:nvPr>
            <p:ph idx="1"/>
          </p:nvPr>
        </p:nvSpPr>
        <p:spPr/>
        <p:txBody>
          <a:bodyPr/>
          <a:lstStyle/>
          <a:p>
            <a:pPr lvl="0"/>
            <a:r>
              <a:rPr lang="en-US" dirty="0"/>
              <a:t>Smells or sounds</a:t>
            </a:r>
          </a:p>
          <a:p>
            <a:pPr lvl="0"/>
            <a:r>
              <a:rPr lang="en-US" dirty="0"/>
              <a:t>Places </a:t>
            </a:r>
          </a:p>
          <a:p>
            <a:pPr lvl="0"/>
            <a:r>
              <a:rPr lang="en-US" dirty="0"/>
              <a:t>Postures</a:t>
            </a:r>
          </a:p>
          <a:p>
            <a:pPr lvl="0"/>
            <a:r>
              <a:rPr lang="en-US" dirty="0"/>
              <a:t>Tones of voice (an angry voice may trigger a memory)</a:t>
            </a:r>
          </a:p>
          <a:p>
            <a:pPr lvl="0"/>
            <a:r>
              <a:rPr lang="en-US" dirty="0"/>
              <a:t>Emotions  (feeling anxious about something may trigger a memory)</a:t>
            </a:r>
          </a:p>
          <a:p>
            <a:pPr>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154362"/>
          </a:xfrm>
        </p:spPr>
        <p:txBody>
          <a:bodyPr>
            <a:normAutofit/>
          </a:bodyPr>
          <a:lstStyle/>
          <a:p>
            <a:r>
              <a:rPr lang="en-US" dirty="0"/>
              <a:t>Supportive, caring adults can help a child recover from trauma.</a:t>
            </a:r>
            <a:br>
              <a:rPr lang="en-US" dirty="0"/>
            </a:br>
            <a:endParaRPr lang="en-US" dirty="0"/>
          </a:p>
        </p:txBody>
      </p:sp>
      <p:sp>
        <p:nvSpPr>
          <p:cNvPr id="3" name="Content Placeholder 2"/>
          <p:cNvSpPr>
            <a:spLocks noGrp="1"/>
          </p:cNvSpPr>
          <p:nvPr>
            <p:ph idx="1"/>
          </p:nvPr>
        </p:nvSpPr>
        <p:spPr>
          <a:xfrm>
            <a:off x="457200" y="3886200"/>
            <a:ext cx="8229600" cy="2239963"/>
          </a:xfrm>
        </p:spPr>
        <p:txBody>
          <a:bodyPr/>
          <a:lstStyle/>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Children at Risk for Mental Illness</a:t>
            </a:r>
            <a:endParaRPr lang="en-US" dirty="0"/>
          </a:p>
        </p:txBody>
      </p:sp>
      <p:sp>
        <p:nvSpPr>
          <p:cNvPr id="3" name="Content Placeholder 2"/>
          <p:cNvSpPr>
            <a:spLocks noGrp="1"/>
          </p:cNvSpPr>
          <p:nvPr>
            <p:ph idx="1"/>
          </p:nvPr>
        </p:nvSpPr>
        <p:spPr/>
        <p:txBody>
          <a:bodyPr>
            <a:normAutofit lnSpcReduction="10000"/>
          </a:bodyPr>
          <a:lstStyle/>
          <a:p>
            <a:pPr lvl="0"/>
            <a:r>
              <a:rPr lang="en-US" dirty="0"/>
              <a:t>Genetic predisposition</a:t>
            </a:r>
          </a:p>
          <a:p>
            <a:pPr lvl="0"/>
            <a:r>
              <a:rPr lang="en-US" dirty="0"/>
              <a:t>History of persistent maltreatment</a:t>
            </a:r>
          </a:p>
          <a:p>
            <a:pPr lvl="0"/>
            <a:r>
              <a:rPr lang="en-US" dirty="0"/>
              <a:t>History of trauma</a:t>
            </a:r>
          </a:p>
          <a:p>
            <a:pPr lvl="0"/>
            <a:r>
              <a:rPr lang="en-US" dirty="0"/>
              <a:t>Developmental delays</a:t>
            </a:r>
          </a:p>
          <a:p>
            <a:pPr lvl="0"/>
            <a:r>
              <a:rPr lang="en-US" dirty="0"/>
              <a:t>Coping mechanisms that don’t work in normal environments</a:t>
            </a:r>
          </a:p>
          <a:p>
            <a:pPr lvl="0"/>
            <a:r>
              <a:rPr lang="en-US" dirty="0"/>
              <a:t>Multiple placements and school changes</a:t>
            </a:r>
          </a:p>
          <a:p>
            <a:pPr lvl="0"/>
            <a:r>
              <a:rPr lang="en-US" dirty="0"/>
              <a:t>History in the child welfare system</a:t>
            </a:r>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Symptoms/Types</a:t>
            </a:r>
            <a:endParaRPr lang="en-US" dirty="0"/>
          </a:p>
        </p:txBody>
      </p:sp>
      <p:sp>
        <p:nvSpPr>
          <p:cNvPr id="3" name="Content Placeholder 2"/>
          <p:cNvSpPr>
            <a:spLocks noGrp="1"/>
          </p:cNvSpPr>
          <p:nvPr>
            <p:ph idx="1"/>
          </p:nvPr>
        </p:nvSpPr>
        <p:spPr/>
        <p:txBody>
          <a:bodyPr/>
          <a:lstStyle/>
          <a:p>
            <a:pPr marL="0" indent="0">
              <a:buNone/>
            </a:pPr>
            <a:r>
              <a:rPr lang="en-US" dirty="0"/>
              <a:t>The most common mental disorders for foster children are:</a:t>
            </a:r>
          </a:p>
          <a:p>
            <a:pPr lvl="0"/>
            <a:r>
              <a:rPr lang="en-US" dirty="0"/>
              <a:t>PTSD and abuse related trauma</a:t>
            </a:r>
          </a:p>
          <a:p>
            <a:pPr lvl="0"/>
            <a:r>
              <a:rPr lang="en-US" dirty="0"/>
              <a:t>Disruptive behavior disorders including ADHD</a:t>
            </a:r>
          </a:p>
          <a:p>
            <a:pPr lvl="0"/>
            <a:r>
              <a:rPr lang="en-US" dirty="0"/>
              <a:t>Depression</a:t>
            </a:r>
          </a:p>
          <a:p>
            <a:pPr lvl="0"/>
            <a:r>
              <a:rPr lang="en-US" dirty="0"/>
              <a:t>Substance Abuse</a:t>
            </a:r>
          </a:p>
          <a:p>
            <a:pPr>
              <a:buNone/>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 of PTSD</a:t>
            </a:r>
            <a:endParaRPr lang="en-US" dirty="0"/>
          </a:p>
        </p:txBody>
      </p:sp>
      <p:sp>
        <p:nvSpPr>
          <p:cNvPr id="3" name="Content Placeholder 2"/>
          <p:cNvSpPr>
            <a:spLocks noGrp="1"/>
          </p:cNvSpPr>
          <p:nvPr>
            <p:ph idx="1"/>
          </p:nvPr>
        </p:nvSpPr>
        <p:spPr/>
        <p:txBody>
          <a:bodyPr>
            <a:normAutofit fontScale="85000" lnSpcReduction="20000"/>
          </a:bodyPr>
          <a:lstStyle/>
          <a:p>
            <a:r>
              <a:rPr lang="en-US" dirty="0"/>
              <a:t>Children 5 and younger</a:t>
            </a:r>
          </a:p>
          <a:p>
            <a:pPr>
              <a:buNone/>
            </a:pPr>
            <a:r>
              <a:rPr lang="en-US" dirty="0" smtClean="0"/>
              <a:t>     Generalized </a:t>
            </a:r>
            <a:r>
              <a:rPr lang="en-US" dirty="0"/>
              <a:t>fear including heightened arousal, nightmares, clinging to caregivers, exaggerated startle response to loud or unusual noises</a:t>
            </a:r>
          </a:p>
          <a:p>
            <a:r>
              <a:rPr lang="en-US" dirty="0"/>
              <a:t>Children 6 – 11</a:t>
            </a:r>
          </a:p>
          <a:p>
            <a:pPr>
              <a:buNone/>
            </a:pPr>
            <a:r>
              <a:rPr lang="en-US" dirty="0" smtClean="0"/>
              <a:t>     General </a:t>
            </a:r>
            <a:r>
              <a:rPr lang="en-US" dirty="0"/>
              <a:t>fearfulness with guilt, aggression, social withdrawal, and loss of concentration</a:t>
            </a:r>
          </a:p>
          <a:p>
            <a:r>
              <a:rPr lang="en-US" dirty="0"/>
              <a:t>Children 12 to </a:t>
            </a:r>
            <a:r>
              <a:rPr lang="en-US" dirty="0" smtClean="0"/>
              <a:t>18</a:t>
            </a:r>
          </a:p>
          <a:p>
            <a:pPr>
              <a:buNone/>
            </a:pPr>
            <a:r>
              <a:rPr lang="en-US" dirty="0"/>
              <a:t> </a:t>
            </a:r>
            <a:r>
              <a:rPr lang="en-US" dirty="0" smtClean="0"/>
              <a:t>    Decline </a:t>
            </a:r>
            <a:r>
              <a:rPr lang="en-US" dirty="0"/>
              <a:t>in school performance, rebellion at home or in school, eating disturbances, and trauma-driven acting out such as early sexual activity and other types of risk taking.</a:t>
            </a:r>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Symptoms of Depression in Children</a:t>
            </a:r>
            <a:endParaRPr lang="en-US" dirty="0"/>
          </a:p>
        </p:txBody>
      </p:sp>
      <p:sp>
        <p:nvSpPr>
          <p:cNvPr id="3" name="Content Placeholder 2"/>
          <p:cNvSpPr>
            <a:spLocks noGrp="1"/>
          </p:cNvSpPr>
          <p:nvPr>
            <p:ph idx="1"/>
          </p:nvPr>
        </p:nvSpPr>
        <p:spPr/>
        <p:txBody>
          <a:bodyPr>
            <a:normAutofit fontScale="55000" lnSpcReduction="20000"/>
          </a:bodyPr>
          <a:lstStyle/>
          <a:p>
            <a:pPr lvl="0"/>
            <a:r>
              <a:rPr lang="en-US" dirty="0"/>
              <a:t>Irritability or anger</a:t>
            </a:r>
          </a:p>
          <a:p>
            <a:pPr lvl="0"/>
            <a:r>
              <a:rPr lang="en-US" dirty="0"/>
              <a:t>Continuous feelings of sadness and hopelessness</a:t>
            </a:r>
          </a:p>
          <a:p>
            <a:pPr lvl="0"/>
            <a:r>
              <a:rPr lang="en-US" dirty="0"/>
              <a:t>Social withdrawal</a:t>
            </a:r>
          </a:p>
          <a:p>
            <a:pPr lvl="0"/>
            <a:r>
              <a:rPr lang="en-US" dirty="0"/>
              <a:t>Increased sensitivity to rejection</a:t>
            </a:r>
          </a:p>
          <a:p>
            <a:pPr lvl="0"/>
            <a:r>
              <a:rPr lang="en-US" dirty="0"/>
              <a:t>Changes in appetite – either increased or decreased</a:t>
            </a:r>
          </a:p>
          <a:p>
            <a:pPr lvl="0"/>
            <a:r>
              <a:rPr lang="en-US" dirty="0"/>
              <a:t>Changes in sleep – sleeplessness or excessive sleep</a:t>
            </a:r>
          </a:p>
          <a:p>
            <a:pPr lvl="0"/>
            <a:r>
              <a:rPr lang="en-US" dirty="0"/>
              <a:t>Vocal outbursts or crying</a:t>
            </a:r>
          </a:p>
          <a:p>
            <a:pPr lvl="0"/>
            <a:r>
              <a:rPr lang="en-US" dirty="0"/>
              <a:t>Difficulty concentrating</a:t>
            </a:r>
          </a:p>
          <a:p>
            <a:pPr lvl="0"/>
            <a:r>
              <a:rPr lang="en-US" dirty="0"/>
              <a:t>Fatigue and low energy</a:t>
            </a:r>
          </a:p>
          <a:p>
            <a:pPr lvl="0"/>
            <a:r>
              <a:rPr lang="en-US" dirty="0"/>
              <a:t>Physical complaints such as stomachaches, headaches that don’t respond to treatment</a:t>
            </a:r>
          </a:p>
          <a:p>
            <a:pPr lvl="0"/>
            <a:r>
              <a:rPr lang="en-US" dirty="0"/>
              <a:t>Reduced ability to function during events and activities at home or with friends, in school, extracurricular activities, and in other hobbies or interests</a:t>
            </a:r>
          </a:p>
          <a:p>
            <a:pPr lvl="0"/>
            <a:r>
              <a:rPr lang="en-US" dirty="0"/>
              <a:t>Feelings of worthlessness or guilt</a:t>
            </a:r>
          </a:p>
          <a:p>
            <a:pPr lvl="0"/>
            <a:r>
              <a:rPr lang="en-US" dirty="0"/>
              <a:t>Impaired thinking or concentration</a:t>
            </a:r>
          </a:p>
          <a:p>
            <a:pPr lvl="0"/>
            <a:r>
              <a:rPr lang="en-US" dirty="0"/>
              <a:t>Thoughts of death or suicide.</a:t>
            </a:r>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ALL</a:t>
            </a:r>
            <a:endParaRPr lang="en-US" dirty="0"/>
          </a:p>
        </p:txBody>
      </p:sp>
      <p:sp>
        <p:nvSpPr>
          <p:cNvPr id="3" name="Content Placeholder 2"/>
          <p:cNvSpPr>
            <a:spLocks noGrp="1"/>
          </p:cNvSpPr>
          <p:nvPr>
            <p:ph idx="1"/>
          </p:nvPr>
        </p:nvSpPr>
        <p:spPr/>
        <p:txBody>
          <a:bodyPr/>
          <a:lstStyle/>
          <a:p>
            <a:pPr>
              <a:buNone/>
            </a:pPr>
            <a:r>
              <a:rPr lang="en-US" dirty="0"/>
              <a:t>Not all children will have all symptoms.  In fact, most will display different symptoms at different times and in different settings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3" name="Content Placeholder 2"/>
          <p:cNvSpPr>
            <a:spLocks noGrp="1"/>
          </p:cNvSpPr>
          <p:nvPr>
            <p:ph idx="1"/>
          </p:nvPr>
        </p:nvSpPr>
        <p:spPr/>
        <p:txBody>
          <a:bodyPr/>
          <a:lstStyle/>
          <a:p>
            <a:pPr>
              <a:buNone/>
            </a:pPr>
            <a:r>
              <a:rPr lang="en-US" dirty="0" smtClean="0"/>
              <a:t>Even </a:t>
            </a:r>
            <a:r>
              <a:rPr lang="en-US" dirty="0"/>
              <a:t>very young children may show early warning signs of mental health concerns.  Half of all mental health disorders show first signs before a person turns 14 years old and three quarters of mental health disorders begin before age 24.</a:t>
            </a:r>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Worse</a:t>
            </a:r>
            <a:endParaRPr lang="en-US" dirty="0"/>
          </a:p>
        </p:txBody>
      </p:sp>
      <p:sp>
        <p:nvSpPr>
          <p:cNvPr id="3" name="Content Placeholder 2"/>
          <p:cNvSpPr>
            <a:spLocks noGrp="1"/>
          </p:cNvSpPr>
          <p:nvPr>
            <p:ph idx="1"/>
          </p:nvPr>
        </p:nvSpPr>
        <p:spPr/>
        <p:txBody>
          <a:bodyPr>
            <a:normAutofit fontScale="85000" lnSpcReduction="10000"/>
          </a:bodyPr>
          <a:lstStyle/>
          <a:p>
            <a:r>
              <a:rPr lang="en-US" dirty="0"/>
              <a:t>Children who age out of the system are much more likely to have major depression or suicide ideation than the general population. </a:t>
            </a:r>
          </a:p>
          <a:p>
            <a:r>
              <a:rPr lang="en-US" dirty="0"/>
              <a:t>Suicide attempts under the age of 12 are relatively rare, but girls are more likely to attempt it while boys are more likely to be successful.</a:t>
            </a:r>
          </a:p>
          <a:p>
            <a:r>
              <a:rPr lang="en-US" dirty="0"/>
              <a:t>Children may begin experimenting with sex and drugs</a:t>
            </a:r>
            <a:r>
              <a:rPr lang="en-US" dirty="0" smtClean="0"/>
              <a:t>.</a:t>
            </a:r>
            <a:endParaRPr lang="en-US" dirty="0"/>
          </a:p>
          <a:p>
            <a:r>
              <a:rPr lang="en-US" dirty="0"/>
              <a:t>Depression in adolescence is  associated with substance use, academic underachievement, employment difficulties, risky sexual behavior and teenage pregnancy.  </a:t>
            </a:r>
          </a:p>
          <a:p>
            <a:pPr>
              <a:buNone/>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Improve Outcomes</a:t>
            </a:r>
            <a:endParaRPr lang="en-US" dirty="0"/>
          </a:p>
        </p:txBody>
      </p:sp>
      <p:sp>
        <p:nvSpPr>
          <p:cNvPr id="3" name="Content Placeholder 2"/>
          <p:cNvSpPr>
            <a:spLocks noGrp="1"/>
          </p:cNvSpPr>
          <p:nvPr>
            <p:ph idx="1"/>
          </p:nvPr>
        </p:nvSpPr>
        <p:spPr/>
        <p:txBody>
          <a:bodyPr/>
          <a:lstStyle/>
          <a:p>
            <a:pPr>
              <a:buNone/>
            </a:pPr>
            <a:endParaRPr lang="en-US" dirty="0"/>
          </a:p>
          <a:p>
            <a:pPr lvl="0"/>
            <a:r>
              <a:rPr lang="en-US" dirty="0"/>
              <a:t>Examine barriers to mental health care</a:t>
            </a:r>
          </a:p>
          <a:p>
            <a:pPr lvl="0"/>
            <a:r>
              <a:rPr lang="en-US" dirty="0"/>
              <a:t>Maintain placement stability</a:t>
            </a:r>
          </a:p>
          <a:p>
            <a:r>
              <a:rPr lang="en-US" dirty="0"/>
              <a:t>Ensure educational success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a:t>While all this sounds dire, a study of Romanian orphans show that traumatized children do better in foster care </a:t>
            </a:r>
            <a:r>
              <a:rPr lang="en-US" dirty="0" smtClean="0"/>
              <a: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Do We Do?</a:t>
            </a:r>
            <a:endParaRPr lang="en-US" dirty="0"/>
          </a:p>
        </p:txBody>
      </p:sp>
      <p:sp>
        <p:nvSpPr>
          <p:cNvPr id="3" name="Content Placeholder 2"/>
          <p:cNvSpPr>
            <a:spLocks noGrp="1"/>
          </p:cNvSpPr>
          <p:nvPr>
            <p:ph idx="1"/>
          </p:nvPr>
        </p:nvSpPr>
        <p:spPr/>
        <p:txBody>
          <a:bodyPr/>
          <a:lstStyle/>
          <a:p>
            <a:pPr>
              <a:buNone/>
            </a:pPr>
            <a:r>
              <a:rPr lang="en-US" dirty="0" smtClean="0"/>
              <a:t>The earlier mental health treatment begins, the better.  There are effective therapies – the most common being a combination of cognitive behavior therapy with psychoactive drugs.  This is effective in up to 60% of patients.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However</a:t>
            </a:r>
            <a:endParaRPr lang="en-US" dirty="0"/>
          </a:p>
        </p:txBody>
      </p:sp>
      <p:sp>
        <p:nvSpPr>
          <p:cNvPr id="3" name="Content Placeholder 2"/>
          <p:cNvSpPr>
            <a:spLocks noGrp="1"/>
          </p:cNvSpPr>
          <p:nvPr>
            <p:ph idx="1"/>
          </p:nvPr>
        </p:nvSpPr>
        <p:spPr/>
        <p:txBody>
          <a:bodyPr/>
          <a:lstStyle/>
          <a:p>
            <a:pPr>
              <a:buNone/>
            </a:pPr>
            <a:r>
              <a:rPr lang="en-US" dirty="0" smtClean="0"/>
              <a:t>Foster parents are key!</a:t>
            </a:r>
          </a:p>
          <a:p>
            <a:pPr>
              <a:buNone/>
            </a:pP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His Own Words</a:t>
            </a:r>
            <a:endParaRPr lang="en-US" dirty="0"/>
          </a:p>
        </p:txBody>
      </p:sp>
      <p:sp>
        <p:nvSpPr>
          <p:cNvPr id="3" name="Content Placeholder 2"/>
          <p:cNvSpPr>
            <a:spLocks noGrp="1"/>
          </p:cNvSpPr>
          <p:nvPr>
            <p:ph idx="1"/>
          </p:nvPr>
        </p:nvSpPr>
        <p:spPr/>
        <p:txBody>
          <a:bodyPr/>
          <a:lstStyle/>
          <a:p>
            <a:pPr>
              <a:buNone/>
            </a:pPr>
            <a:r>
              <a:rPr lang="en-US" i="1" dirty="0"/>
              <a:t>Some helpful things adults did to help me make sense of some of the things in my past was:  first to acknowledge that it happened and that I didn’t have to do it alone.  I was encouraged not to own the “label” but to keep going and to not let it be a hindrance or roadblock. – </a:t>
            </a:r>
            <a:r>
              <a:rPr lang="en-US" i="1" dirty="0" err="1"/>
              <a:t>Eddye</a:t>
            </a:r>
            <a:r>
              <a:rPr lang="en-US" i="1" dirty="0"/>
              <a:t> </a:t>
            </a:r>
            <a:r>
              <a:rPr lang="en-US" i="1" dirty="0" err="1"/>
              <a:t>Vanderkwaak</a:t>
            </a:r>
            <a:r>
              <a:rPr lang="en-US" i="1" dirty="0"/>
              <a:t>, age 20.</a:t>
            </a:r>
            <a:endParaRPr lang="en-US" dirty="0"/>
          </a:p>
          <a:p>
            <a:pPr>
              <a:buNone/>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Trauma Informed Care</a:t>
            </a:r>
            <a:endParaRPr lang="en-US" dirty="0"/>
          </a:p>
        </p:txBody>
      </p:sp>
      <p:sp>
        <p:nvSpPr>
          <p:cNvPr id="3" name="Content Placeholder 2"/>
          <p:cNvSpPr>
            <a:spLocks noGrp="1"/>
          </p:cNvSpPr>
          <p:nvPr>
            <p:ph idx="1"/>
          </p:nvPr>
        </p:nvSpPr>
        <p:spPr/>
        <p:txBody>
          <a:bodyPr/>
          <a:lstStyle/>
          <a:p>
            <a:pPr>
              <a:buNone/>
            </a:pPr>
            <a:r>
              <a:rPr lang="en-US" dirty="0"/>
              <a:t>can enable young people to move beyond functioning that is largely the result of unconscious processes based on basic survival.  It frees young people to learn, develop and build relationships with supportive and caring adults.  It’s important to understand the developmental impact of trauma on a child.  </a:t>
            </a:r>
          </a:p>
          <a:p>
            <a:pPr>
              <a:buNone/>
            </a:pP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Makes a Treatment or Service Trauma Informed?</a:t>
            </a:r>
            <a:endParaRPr lang="en-US" dirty="0"/>
          </a:p>
        </p:txBody>
      </p:sp>
      <p:sp>
        <p:nvSpPr>
          <p:cNvPr id="3" name="Content Placeholder 2"/>
          <p:cNvSpPr>
            <a:spLocks noGrp="1"/>
          </p:cNvSpPr>
          <p:nvPr>
            <p:ph idx="1"/>
          </p:nvPr>
        </p:nvSpPr>
        <p:spPr>
          <a:xfrm>
            <a:off x="457200" y="2590800"/>
            <a:ext cx="8229600" cy="3535363"/>
          </a:xfrm>
        </p:spPr>
        <p:txBody>
          <a:bodyPr>
            <a:normAutofit fontScale="77500" lnSpcReduction="20000"/>
          </a:bodyPr>
          <a:lstStyle/>
          <a:p>
            <a:pPr>
              <a:buNone/>
            </a:pPr>
            <a:endParaRPr lang="en-US" dirty="0"/>
          </a:p>
          <a:p>
            <a:pPr lvl="0"/>
            <a:r>
              <a:rPr lang="en-US" dirty="0"/>
              <a:t>An understanding of trauma that includes an appreciation of its prevalence among young people in foster care and its common consequences</a:t>
            </a:r>
          </a:p>
          <a:p>
            <a:pPr lvl="0"/>
            <a:r>
              <a:rPr lang="en-US" dirty="0"/>
              <a:t>Individualizing the young person</a:t>
            </a:r>
          </a:p>
          <a:p>
            <a:pPr lvl="0"/>
            <a:r>
              <a:rPr lang="en-US" dirty="0"/>
              <a:t>Maximizing the young person’s sense of trust and safety</a:t>
            </a:r>
          </a:p>
          <a:p>
            <a:pPr lvl="0"/>
            <a:r>
              <a:rPr lang="en-US" dirty="0"/>
              <a:t>Assisting the young person in reducing overwhelming emotion</a:t>
            </a:r>
          </a:p>
          <a:p>
            <a:pPr lvl="0"/>
            <a:r>
              <a:rPr lang="en-US" dirty="0"/>
              <a:t>Strength-based services</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a:t>
            </a:r>
            <a:endParaRPr lang="en-US" dirty="0"/>
          </a:p>
        </p:txBody>
      </p:sp>
      <p:sp>
        <p:nvSpPr>
          <p:cNvPr id="3" name="Content Placeholder 2"/>
          <p:cNvSpPr>
            <a:spLocks noGrp="1"/>
          </p:cNvSpPr>
          <p:nvPr>
            <p:ph idx="1"/>
          </p:nvPr>
        </p:nvSpPr>
        <p:spPr/>
        <p:txBody>
          <a:bodyPr/>
          <a:lstStyle/>
          <a:p>
            <a:pPr>
              <a:buNone/>
            </a:pPr>
            <a:r>
              <a:rPr lang="en-US" dirty="0"/>
              <a:t>Involvement in your child’s mental health treatment and care if important.  Outcomes were much better when foster parents were involved in decisions.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You Can Do</a:t>
            </a:r>
            <a:br>
              <a:rPr lang="en-US" dirty="0" smtClean="0"/>
            </a:br>
            <a:endParaRPr lang="en-US" dirty="0"/>
          </a:p>
        </p:txBody>
      </p:sp>
      <p:sp>
        <p:nvSpPr>
          <p:cNvPr id="3" name="Content Placeholder 2"/>
          <p:cNvSpPr>
            <a:spLocks noGrp="1"/>
          </p:cNvSpPr>
          <p:nvPr>
            <p:ph idx="1"/>
          </p:nvPr>
        </p:nvSpPr>
        <p:spPr/>
        <p:txBody>
          <a:bodyPr/>
          <a:lstStyle/>
          <a:p>
            <a:pPr>
              <a:buNone/>
            </a:pPr>
            <a:r>
              <a:rPr lang="en-US" dirty="0"/>
              <a:t>Parent Management Training – This type of program is based on rewarding positive behaviors and ignoring or punishing deviant behaviors.  Intervention is targeted for preschool-age children.  The goal is to teach caretakers behavior management skills.  It has been shown to have superior outcomes with children with conduct disorder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FACT</a:t>
            </a:r>
            <a:endParaRPr lang="en-US" dirty="0"/>
          </a:p>
        </p:txBody>
      </p:sp>
      <p:sp>
        <p:nvSpPr>
          <p:cNvPr id="3" name="Content Placeholder 2"/>
          <p:cNvSpPr>
            <a:spLocks noGrp="1"/>
          </p:cNvSpPr>
          <p:nvPr>
            <p:ph idx="1"/>
          </p:nvPr>
        </p:nvSpPr>
        <p:spPr/>
        <p:txBody>
          <a:bodyPr/>
          <a:lstStyle/>
          <a:p>
            <a:pPr>
              <a:buNone/>
            </a:pPr>
            <a:r>
              <a:rPr lang="en-US" dirty="0" smtClean="0"/>
              <a:t>Children in foster care are more likely to have mental illness.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Can Do </a:t>
            </a:r>
            <a:endParaRPr lang="en-US" dirty="0"/>
          </a:p>
        </p:txBody>
      </p:sp>
      <p:sp>
        <p:nvSpPr>
          <p:cNvPr id="3" name="Content Placeholder 2"/>
          <p:cNvSpPr>
            <a:spLocks noGrp="1"/>
          </p:cNvSpPr>
          <p:nvPr>
            <p:ph idx="1"/>
          </p:nvPr>
        </p:nvSpPr>
        <p:spPr/>
        <p:txBody>
          <a:bodyPr/>
          <a:lstStyle/>
          <a:p>
            <a:pPr>
              <a:buNone/>
            </a:pPr>
            <a:r>
              <a:rPr lang="en-US" dirty="0" smtClean="0"/>
              <a:t>Arrange Training for Your Child</a:t>
            </a:r>
          </a:p>
          <a:p>
            <a:pPr>
              <a:buNone/>
            </a:pPr>
            <a:r>
              <a:rPr lang="en-US" dirty="0" smtClean="0"/>
              <a:t>For </a:t>
            </a:r>
            <a:r>
              <a:rPr lang="en-US" dirty="0"/>
              <a:t>school age and adolescent children, anger coping, problem solving and assertiveness training have been shown to be effective.</a:t>
            </a:r>
          </a:p>
          <a:p>
            <a:pPr>
              <a:buNone/>
            </a:pP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Can Do</a:t>
            </a:r>
            <a:endParaRPr lang="en-US" dirty="0"/>
          </a:p>
        </p:txBody>
      </p:sp>
      <p:sp>
        <p:nvSpPr>
          <p:cNvPr id="3" name="Content Placeholder 2"/>
          <p:cNvSpPr>
            <a:spLocks noGrp="1"/>
          </p:cNvSpPr>
          <p:nvPr>
            <p:ph idx="1"/>
          </p:nvPr>
        </p:nvSpPr>
        <p:spPr/>
        <p:txBody>
          <a:bodyPr/>
          <a:lstStyle/>
          <a:p>
            <a:pPr>
              <a:buNone/>
            </a:pPr>
            <a:r>
              <a:rPr lang="en-US" dirty="0" smtClean="0"/>
              <a:t>Find a Mentor!</a:t>
            </a:r>
          </a:p>
          <a:p>
            <a:pPr>
              <a:buNone/>
            </a:pPr>
            <a:endParaRPr lang="en-US" dirty="0"/>
          </a:p>
          <a:p>
            <a:pPr>
              <a:buNone/>
            </a:pPr>
            <a:r>
              <a:rPr lang="en-US" dirty="0"/>
              <a:t>Mentors are usually volunteers who serve as role models and supportive adult figures to children.  Children with mentors had better school performance, peer relations and family functioning.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Can Do</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Keep Siblings Together</a:t>
            </a:r>
          </a:p>
          <a:p>
            <a:pPr>
              <a:buNone/>
            </a:pPr>
            <a:r>
              <a:rPr lang="en-US" i="1" dirty="0"/>
              <a:t>For children entering care, being with their siblings can enhance their sense of safety and well-being and provide natural, mutual support.  The benefit in contrast to the traumatic consequences of separation, which may include additional loss, grief, and anxiety over their siblings’ well-being.  Siblings have a shared history, and maintaining their bond provides continuity of identify and belonging.  The benefits of keeping brothers and sisters together are most clearly evidenced from the perspectives of the youth themselves. </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Handout	</a:t>
            </a:r>
            <a:endParaRPr lang="en-US" dirty="0"/>
          </a:p>
        </p:txBody>
      </p:sp>
      <p:sp>
        <p:nvSpPr>
          <p:cNvPr id="3" name="Content Placeholder 2"/>
          <p:cNvSpPr>
            <a:spLocks noGrp="1"/>
          </p:cNvSpPr>
          <p:nvPr>
            <p:ph idx="1"/>
          </p:nvPr>
        </p:nvSpPr>
        <p:spPr/>
        <p:txBody>
          <a:bodyPr/>
          <a:lstStyle/>
          <a:p>
            <a:pPr>
              <a:buNone/>
            </a:pPr>
            <a:r>
              <a:rPr lang="en-US" dirty="0" smtClean="0"/>
              <a:t>Understanding Your Child’s Needs</a:t>
            </a:r>
          </a:p>
          <a:p>
            <a:pPr>
              <a:buNone/>
            </a:pP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Handout</a:t>
            </a:r>
            <a:endParaRPr lang="en-US" dirty="0"/>
          </a:p>
        </p:txBody>
      </p:sp>
      <p:sp>
        <p:nvSpPr>
          <p:cNvPr id="3" name="Content Placeholder 2"/>
          <p:cNvSpPr>
            <a:spLocks noGrp="1"/>
          </p:cNvSpPr>
          <p:nvPr>
            <p:ph idx="1"/>
          </p:nvPr>
        </p:nvSpPr>
        <p:spPr/>
        <p:txBody>
          <a:bodyPr/>
          <a:lstStyle/>
          <a:p>
            <a:pPr>
              <a:buNone/>
            </a:pPr>
            <a:r>
              <a:rPr lang="en-US" dirty="0" smtClean="0"/>
              <a:t>More things to do.</a:t>
            </a:r>
          </a:p>
          <a:p>
            <a:pPr>
              <a:buNone/>
            </a:pP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About You!</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Self-Care</a:t>
            </a:r>
            <a:endParaRPr lang="en-US" dirty="0"/>
          </a:p>
        </p:txBody>
      </p:sp>
      <p:sp>
        <p:nvSpPr>
          <p:cNvPr id="3" name="Content Placeholder 2"/>
          <p:cNvSpPr>
            <a:spLocks noGrp="1"/>
          </p:cNvSpPr>
          <p:nvPr>
            <p:ph idx="1"/>
          </p:nvPr>
        </p:nvSpPr>
        <p:spPr/>
        <p:txBody>
          <a:bodyPr/>
          <a:lstStyle/>
          <a:p>
            <a:pPr>
              <a:buNone/>
            </a:pPr>
            <a:r>
              <a:rPr lang="en-US" dirty="0"/>
              <a:t>“The expectation that we can be immersed in suffering and loss daily and not be touched by it is as unrealistic as expecting to be able to walk through water without getting wet.”  Rachel </a:t>
            </a:r>
            <a:r>
              <a:rPr lang="en-US" dirty="0" err="1"/>
              <a:t>Remen</a:t>
            </a:r>
            <a:r>
              <a:rPr lang="en-US" dirty="0"/>
              <a:t>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Risk for Secondary Trauma</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a:t> Empathy – empathy is an important tool that we use to help children and families who have been traumatized.  If we over empathize or over-identify we place ourselves at risk of internalizing their trauma</a:t>
            </a:r>
          </a:p>
          <a:p>
            <a:pPr lvl="0"/>
            <a:r>
              <a:rPr lang="en-US" dirty="0"/>
              <a:t>Insufficient Recovery Time – foster parents often listen to their children describe horrifying events.  They often hear the same or similar stories over and over.  Foster parents are often deprived of “time off” to get needed distance.  Secondary trauma is cumulative.</a:t>
            </a:r>
          </a:p>
          <a:p>
            <a:pPr lvl="0"/>
            <a:r>
              <a:rPr lang="en-US" dirty="0"/>
              <a:t>Unresolved personal trauma – Many foster parents have had some personal loss or even traumatic experience in their own life.  This pain can be re-activated when they hear their foster child describe a traumatic situation.</a:t>
            </a:r>
          </a:p>
          <a:p>
            <a:pPr lvl="0"/>
            <a:r>
              <a:rPr lang="en-US" dirty="0"/>
              <a:t>Children are the most vulnerable members of our society – young children are completely dependent on adults for their emotional and physical needs.  Foster parents are at an increased risk.</a:t>
            </a:r>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 of Secondary Trauma</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a:t>Anger</a:t>
            </a:r>
          </a:p>
          <a:p>
            <a:pPr lvl="0"/>
            <a:r>
              <a:rPr lang="en-US" dirty="0"/>
              <a:t>Sadness</a:t>
            </a:r>
          </a:p>
          <a:p>
            <a:pPr lvl="0"/>
            <a:r>
              <a:rPr lang="en-US" dirty="0"/>
              <a:t>Prolonged grief</a:t>
            </a:r>
          </a:p>
          <a:p>
            <a:pPr lvl="0"/>
            <a:r>
              <a:rPr lang="en-US" dirty="0"/>
              <a:t>Anxiety</a:t>
            </a:r>
          </a:p>
          <a:p>
            <a:pPr lvl="0"/>
            <a:r>
              <a:rPr lang="en-US" dirty="0"/>
              <a:t>Headaches</a:t>
            </a:r>
          </a:p>
          <a:p>
            <a:pPr lvl="0"/>
            <a:r>
              <a:rPr lang="en-US" dirty="0"/>
              <a:t>Stomachaches</a:t>
            </a:r>
          </a:p>
          <a:p>
            <a:pPr lvl="0"/>
            <a:r>
              <a:rPr lang="en-US" dirty="0"/>
              <a:t>Back aches</a:t>
            </a:r>
          </a:p>
          <a:p>
            <a:pPr lvl="0"/>
            <a:r>
              <a:rPr lang="en-US" dirty="0"/>
              <a:t>Exhaustion</a:t>
            </a:r>
          </a:p>
          <a:p>
            <a:pPr lvl="0"/>
            <a:r>
              <a:rPr lang="en-US" dirty="0"/>
              <a:t>Self-isolation</a:t>
            </a:r>
          </a:p>
          <a:p>
            <a:pPr lvl="0"/>
            <a:r>
              <a:rPr lang="en-US" dirty="0"/>
              <a:t>Cynicism</a:t>
            </a:r>
          </a:p>
          <a:p>
            <a:pPr lvl="0"/>
            <a:r>
              <a:rPr lang="en-US" dirty="0"/>
              <a:t>Mood swings</a:t>
            </a:r>
          </a:p>
          <a:p>
            <a:pPr lvl="0"/>
            <a:r>
              <a:rPr lang="en-US" dirty="0"/>
              <a:t>Irritability</a:t>
            </a:r>
          </a:p>
          <a:p>
            <a:pPr>
              <a:buNone/>
            </a:pP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 Probably Already Know This</a:t>
            </a:r>
            <a:endParaRPr lang="en-US" dirty="0"/>
          </a:p>
        </p:txBody>
      </p:sp>
      <p:sp>
        <p:nvSpPr>
          <p:cNvPr id="3" name="Content Placeholder 2"/>
          <p:cNvSpPr>
            <a:spLocks noGrp="1"/>
          </p:cNvSpPr>
          <p:nvPr>
            <p:ph idx="1"/>
          </p:nvPr>
        </p:nvSpPr>
        <p:spPr/>
        <p:txBody>
          <a:bodyPr/>
          <a:lstStyle/>
          <a:p>
            <a:pPr>
              <a:buNone/>
            </a:pPr>
            <a:endParaRPr lang="en-US" dirty="0"/>
          </a:p>
          <a:p>
            <a:r>
              <a:rPr lang="en-US" dirty="0"/>
              <a:t>Eat right.</a:t>
            </a:r>
          </a:p>
          <a:p>
            <a:r>
              <a:rPr lang="en-US" dirty="0"/>
              <a:t>Exercise</a:t>
            </a:r>
          </a:p>
          <a:p>
            <a:r>
              <a:rPr lang="en-US" dirty="0"/>
              <a:t>Take time for yourself:  read, take a bubble bath, quiet time alone, perform faith activities</a:t>
            </a:r>
          </a:p>
          <a:p>
            <a:r>
              <a:rPr lang="en-US" dirty="0"/>
              <a:t>Above all, manage your stress.</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3" name="Content Placeholder 2"/>
          <p:cNvSpPr>
            <a:spLocks noGrp="1"/>
          </p:cNvSpPr>
          <p:nvPr>
            <p:ph idx="1"/>
          </p:nvPr>
        </p:nvSpPr>
        <p:spPr/>
        <p:txBody>
          <a:bodyPr/>
          <a:lstStyle/>
          <a:p>
            <a:pPr>
              <a:buNone/>
            </a:pPr>
            <a:r>
              <a:rPr lang="en-US" dirty="0"/>
              <a:t> In the general </a:t>
            </a:r>
            <a:r>
              <a:rPr lang="en-US" dirty="0" smtClean="0"/>
              <a:t>population, </a:t>
            </a:r>
            <a:r>
              <a:rPr lang="en-US" dirty="0"/>
              <a:t>it is estimated that 20% of children will experience some form of mental illness.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a:t>
            </a:r>
            <a:endParaRPr lang="en-US" dirty="0"/>
          </a:p>
        </p:txBody>
      </p:sp>
      <p:sp>
        <p:nvSpPr>
          <p:cNvPr id="3" name="Content Placeholder 2"/>
          <p:cNvSpPr>
            <a:spLocks noGrp="1"/>
          </p:cNvSpPr>
          <p:nvPr>
            <p:ph idx="1"/>
          </p:nvPr>
        </p:nvSpPr>
        <p:spPr/>
        <p:txBody>
          <a:bodyPr/>
          <a:lstStyle/>
          <a:p>
            <a:pPr>
              <a:buNone/>
            </a:pPr>
            <a:r>
              <a:rPr lang="en-US" dirty="0" smtClean="0"/>
              <a:t>Ask for and take advantage of respite care. </a:t>
            </a:r>
            <a:r>
              <a:rPr lang="en-US" dirty="0"/>
              <a:t>Using respite care resulted in a reduction of placements and decreases family stress.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Above All	</a:t>
            </a:r>
            <a:endParaRPr lang="en-US" dirty="0"/>
          </a:p>
        </p:txBody>
      </p:sp>
      <p:sp>
        <p:nvSpPr>
          <p:cNvPr id="3" name="Content Placeholder 2"/>
          <p:cNvSpPr>
            <a:spLocks noGrp="1"/>
          </p:cNvSpPr>
          <p:nvPr>
            <p:ph idx="1"/>
          </p:nvPr>
        </p:nvSpPr>
        <p:spPr/>
        <p:txBody>
          <a:bodyPr/>
          <a:lstStyle/>
          <a:p>
            <a:pPr>
              <a:buNone/>
            </a:pPr>
            <a:r>
              <a:rPr lang="en-US" dirty="0" smtClean="0"/>
              <a:t>Don’t take their behavior personally.</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3" name="Content Placeholder 2"/>
          <p:cNvSpPr>
            <a:spLocks noGrp="1"/>
          </p:cNvSpPr>
          <p:nvPr>
            <p:ph idx="1"/>
          </p:nvPr>
        </p:nvSpPr>
        <p:spPr/>
        <p:txBody>
          <a:bodyPr/>
          <a:lstStyle/>
          <a:p>
            <a:pPr>
              <a:buNone/>
            </a:pPr>
            <a:r>
              <a:rPr lang="en-US" dirty="0"/>
              <a:t>However, for foster children that number shoots up to 80%.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FACT</a:t>
            </a:r>
            <a:br>
              <a:rPr lang="en-US" dirty="0" smtClean="0"/>
            </a:br>
            <a:endParaRPr lang="en-US" dirty="0"/>
          </a:p>
        </p:txBody>
      </p:sp>
      <p:sp>
        <p:nvSpPr>
          <p:cNvPr id="3" name="Content Placeholder 2"/>
          <p:cNvSpPr>
            <a:spLocks noGrp="1"/>
          </p:cNvSpPr>
          <p:nvPr>
            <p:ph idx="1"/>
          </p:nvPr>
        </p:nvSpPr>
        <p:spPr/>
        <p:txBody>
          <a:bodyPr/>
          <a:lstStyle/>
          <a:p>
            <a:pPr>
              <a:buNone/>
            </a:pPr>
            <a:r>
              <a:rPr lang="en-US" dirty="0"/>
              <a:t>Foster children are twice as likely to suffer from Post Traumatic Stress Disorder (PTSD) than US war veterans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3" name="Content Placeholder 2"/>
          <p:cNvSpPr>
            <a:spLocks noGrp="1"/>
          </p:cNvSpPr>
          <p:nvPr>
            <p:ph idx="1"/>
          </p:nvPr>
        </p:nvSpPr>
        <p:spPr/>
        <p:txBody>
          <a:bodyPr/>
          <a:lstStyle/>
          <a:p>
            <a:pPr>
              <a:buNone/>
            </a:pPr>
            <a:r>
              <a:rPr lang="en-US" dirty="0"/>
              <a:t>However, many children who need mental health intervention won’t get it.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3" name="Content Placeholder 2"/>
          <p:cNvSpPr>
            <a:spLocks noGrp="1"/>
          </p:cNvSpPr>
          <p:nvPr>
            <p:ph idx="1"/>
          </p:nvPr>
        </p:nvSpPr>
        <p:spPr/>
        <p:txBody>
          <a:bodyPr/>
          <a:lstStyle/>
          <a:p>
            <a:pPr>
              <a:buNone/>
            </a:pPr>
            <a:r>
              <a:rPr lang="en-US" dirty="0" smtClean="0"/>
              <a:t>Among foster </a:t>
            </a:r>
            <a:r>
              <a:rPr lang="en-US" dirty="0"/>
              <a:t>children, those with a history of sexual abuse are more likely to receive services as are older youth.  25% of children who need services are not receiving them.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2839</Words>
  <Application>Microsoft Office PowerPoint</Application>
  <PresentationFormat>On-screen Show (4:3)</PresentationFormat>
  <Paragraphs>228</Paragraphs>
  <Slides>51</Slides>
  <Notes>27</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Mental Illness  and Foster Children</vt:lpstr>
      <vt:lpstr>Myth</vt:lpstr>
      <vt:lpstr>FACT</vt:lpstr>
      <vt:lpstr>FACT</vt:lpstr>
      <vt:lpstr>FACT</vt:lpstr>
      <vt:lpstr>FACT</vt:lpstr>
      <vt:lpstr>FACT </vt:lpstr>
      <vt:lpstr>FACT</vt:lpstr>
      <vt:lpstr>FACT</vt:lpstr>
      <vt:lpstr>WHY?</vt:lpstr>
      <vt:lpstr>A Major Study Recommends</vt:lpstr>
      <vt:lpstr>Even Doctors are Concerned</vt:lpstr>
      <vt:lpstr>What is trauma?</vt:lpstr>
      <vt:lpstr>So What’s the Big Issue?</vt:lpstr>
      <vt:lpstr>Child Development</vt:lpstr>
      <vt:lpstr>Normal Child Development</vt:lpstr>
      <vt:lpstr>Children with Trauma</vt:lpstr>
      <vt:lpstr>Children need homes that are safe and full of love.</vt:lpstr>
      <vt:lpstr>Forms of Trauma</vt:lpstr>
      <vt:lpstr>What it feels like.</vt:lpstr>
      <vt:lpstr>Some children are more sensitive.</vt:lpstr>
      <vt:lpstr>Trauma is more severe when</vt:lpstr>
      <vt:lpstr>Triggers</vt:lpstr>
      <vt:lpstr>Supportive, caring adults can help a child recover from trauma. </vt:lpstr>
      <vt:lpstr>Children at Risk for Mental Illness</vt:lpstr>
      <vt:lpstr>Symptoms/Types</vt:lpstr>
      <vt:lpstr>Symptoms of PTSD</vt:lpstr>
      <vt:lpstr>Symptoms of Depression in Children</vt:lpstr>
      <vt:lpstr>NOT ALL</vt:lpstr>
      <vt:lpstr>Even Worse</vt:lpstr>
      <vt:lpstr>To Improve Outcomes</vt:lpstr>
      <vt:lpstr>PowerPoint Presentation</vt:lpstr>
      <vt:lpstr>So What Do We Do?</vt:lpstr>
      <vt:lpstr>However</vt:lpstr>
      <vt:lpstr>In His Own Words</vt:lpstr>
      <vt:lpstr>Trauma Informed Care</vt:lpstr>
      <vt:lpstr>What Makes a Treatment or Service Trauma Informed?</vt:lpstr>
      <vt:lpstr>IMPORTANT</vt:lpstr>
      <vt:lpstr>What You Can Do </vt:lpstr>
      <vt:lpstr>What You  Can Do </vt:lpstr>
      <vt:lpstr>What You Can Do</vt:lpstr>
      <vt:lpstr>What You Can Do</vt:lpstr>
      <vt:lpstr>Handout </vt:lpstr>
      <vt:lpstr>Handout</vt:lpstr>
      <vt:lpstr>Now About You!</vt:lpstr>
      <vt:lpstr>Self-Care</vt:lpstr>
      <vt:lpstr>At Risk for Secondary Trauma</vt:lpstr>
      <vt:lpstr>Symptoms of Secondary Trauma</vt:lpstr>
      <vt:lpstr>You Probably Already Know This</vt:lpstr>
      <vt:lpstr>AND </vt:lpstr>
      <vt:lpstr>Above All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Mental Illness  and Foster Children</dc:title>
  <dc:creator>Connie</dc:creator>
  <cp:lastModifiedBy>Concord University</cp:lastModifiedBy>
  <cp:revision>45</cp:revision>
  <dcterms:created xsi:type="dcterms:W3CDTF">2016-07-06T17:59:03Z</dcterms:created>
  <dcterms:modified xsi:type="dcterms:W3CDTF">2016-07-08T17:50:56Z</dcterms:modified>
</cp:coreProperties>
</file>