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9"/>
  </p:notesMasterIdLst>
  <p:sldIdLst>
    <p:sldId id="256" r:id="rId2"/>
    <p:sldId id="260" r:id="rId3"/>
    <p:sldId id="261" r:id="rId4"/>
    <p:sldId id="262" r:id="rId5"/>
    <p:sldId id="257" r:id="rId6"/>
    <p:sldId id="258" r:id="rId7"/>
    <p:sldId id="263" r:id="rId8"/>
    <p:sldId id="264" r:id="rId9"/>
    <p:sldId id="265" r:id="rId10"/>
    <p:sldId id="266" r:id="rId11"/>
    <p:sldId id="267" r:id="rId12"/>
    <p:sldId id="268" r:id="rId13"/>
    <p:sldId id="269" r:id="rId14"/>
    <p:sldId id="270" r:id="rId15"/>
    <p:sldId id="271" r:id="rId16"/>
    <p:sldId id="272" r:id="rId17"/>
    <p:sldId id="273" r:id="rId18"/>
    <p:sldId id="319" r:id="rId19"/>
    <p:sldId id="277" r:id="rId20"/>
    <p:sldId id="278" r:id="rId21"/>
    <p:sldId id="279" r:id="rId22"/>
    <p:sldId id="280"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20" r:id="rId43"/>
    <p:sldId id="303" r:id="rId44"/>
    <p:sldId id="304" r:id="rId45"/>
    <p:sldId id="305" r:id="rId46"/>
    <p:sldId id="306" r:id="rId47"/>
    <p:sldId id="307" r:id="rId48"/>
    <p:sldId id="309" r:id="rId49"/>
    <p:sldId id="322" r:id="rId50"/>
    <p:sldId id="310" r:id="rId51"/>
    <p:sldId id="311" r:id="rId52"/>
    <p:sldId id="321" r:id="rId53"/>
    <p:sldId id="312" r:id="rId54"/>
    <p:sldId id="313" r:id="rId55"/>
    <p:sldId id="314" r:id="rId56"/>
    <p:sldId id="315" r:id="rId57"/>
    <p:sldId id="316" r:id="rId58"/>
    <p:sldId id="317" r:id="rId59"/>
    <p:sldId id="318" r:id="rId60"/>
    <p:sldId id="323" r:id="rId61"/>
    <p:sldId id="324" r:id="rId62"/>
    <p:sldId id="325" r:id="rId63"/>
    <p:sldId id="326" r:id="rId64"/>
    <p:sldId id="327" r:id="rId65"/>
    <p:sldId id="328" r:id="rId66"/>
    <p:sldId id="329" r:id="rId67"/>
    <p:sldId id="330" r:id="rId68"/>
    <p:sldId id="331" r:id="rId69"/>
    <p:sldId id="332" r:id="rId70"/>
    <p:sldId id="333" r:id="rId71"/>
    <p:sldId id="334" r:id="rId72"/>
    <p:sldId id="335" r:id="rId73"/>
    <p:sldId id="336" r:id="rId74"/>
    <p:sldId id="338" r:id="rId75"/>
    <p:sldId id="339" r:id="rId76"/>
    <p:sldId id="340" r:id="rId77"/>
    <p:sldId id="341" r:id="rId7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8988" autoAdjust="0"/>
  </p:normalViewPr>
  <p:slideViewPr>
    <p:cSldViewPr>
      <p:cViewPr varScale="1">
        <p:scale>
          <a:sx n="76" d="100"/>
          <a:sy n="76" d="100"/>
        </p:scale>
        <p:origin x="165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9C2049-D544-4E8D-9137-A671B1D07346}" type="datetimeFigureOut">
              <a:rPr lang="en-US" smtClean="0"/>
              <a:t>3/5/2019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682ECE-BEDB-465E-857D-F0359765D617}" type="slidenum">
              <a:rPr lang="en-US" smtClean="0"/>
              <a:t>‹#›</a:t>
            </a:fld>
            <a:endParaRPr lang="en-US"/>
          </a:p>
        </p:txBody>
      </p:sp>
    </p:spTree>
    <p:extLst>
      <p:ext uri="{BB962C8B-B14F-4D97-AF65-F5344CB8AC3E}">
        <p14:creationId xmlns:p14="http://schemas.microsoft.com/office/powerpoint/2010/main" val="600918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wvfact.com/"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mailto:wvfact@concord.edu"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Relay </a:t>
            </a:r>
            <a:r>
              <a:rPr lang="en-US" dirty="0"/>
              <a:t>the appreciation for the important job the resource families are doing for the children</a:t>
            </a:r>
          </a:p>
        </p:txBody>
      </p:sp>
      <p:sp>
        <p:nvSpPr>
          <p:cNvPr id="4" name="Slide Number Placeholder 3"/>
          <p:cNvSpPr>
            <a:spLocks noGrp="1"/>
          </p:cNvSpPr>
          <p:nvPr>
            <p:ph type="sldNum" sz="quarter" idx="10"/>
          </p:nvPr>
        </p:nvSpPr>
        <p:spPr/>
        <p:txBody>
          <a:bodyPr/>
          <a:lstStyle/>
          <a:p>
            <a:fld id="{4F682ECE-BEDB-465E-857D-F0359765D617}" type="slidenum">
              <a:rPr lang="en-US" smtClean="0"/>
              <a:t>2</a:t>
            </a:fld>
            <a:endParaRPr lang="en-US"/>
          </a:p>
        </p:txBody>
      </p:sp>
    </p:spTree>
    <p:extLst>
      <p:ext uri="{BB962C8B-B14F-4D97-AF65-F5344CB8AC3E}">
        <p14:creationId xmlns:p14="http://schemas.microsoft.com/office/powerpoint/2010/main" val="32244224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are located in the Participants</a:t>
            </a:r>
            <a:r>
              <a:rPr lang="en-US" baseline="0" dirty="0"/>
              <a:t> Handouts.  Have the class read each one and find the criteria that fits each subtype.  Trainer can make corrections and provide guidance</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18</a:t>
            </a:fld>
            <a:endParaRPr lang="en-US"/>
          </a:p>
        </p:txBody>
      </p:sp>
    </p:spTree>
    <p:extLst>
      <p:ext uri="{BB962C8B-B14F-4D97-AF65-F5344CB8AC3E}">
        <p14:creationId xmlns:p14="http://schemas.microsoft.com/office/powerpoint/2010/main" val="19555755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sure participants</a:t>
            </a:r>
            <a:r>
              <a:rPr lang="en-US" baseline="0" dirty="0"/>
              <a:t> know that children can have ADHD only, but the other disorders may be present and need addressed</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19</a:t>
            </a:fld>
            <a:endParaRPr lang="en-US"/>
          </a:p>
        </p:txBody>
      </p:sp>
    </p:spTree>
    <p:extLst>
      <p:ext uri="{BB962C8B-B14F-4D97-AF65-F5344CB8AC3E}">
        <p14:creationId xmlns:p14="http://schemas.microsoft.com/office/powerpoint/2010/main" val="36436934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Summarize the key points of the other health conditions.  Also, next sections are about the importance of getting problems screened.  Sometimes the way to a diagnosis of ADHD is to make sure of what it isn’t</a:t>
            </a:r>
          </a:p>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22</a:t>
            </a:fld>
            <a:endParaRPr lang="en-US"/>
          </a:p>
        </p:txBody>
      </p:sp>
    </p:spTree>
    <p:extLst>
      <p:ext uri="{BB962C8B-B14F-4D97-AF65-F5344CB8AC3E}">
        <p14:creationId xmlns:p14="http://schemas.microsoft.com/office/powerpoint/2010/main" val="29106297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 out how many folks – even professionals still do</a:t>
            </a:r>
            <a:r>
              <a:rPr lang="en-US" baseline="0" dirty="0"/>
              <a:t> not think that ADHD is a real disorder and this leads to people having the disorder being stigmatized and feeling that they are failing.  Also many people will not seek help due to feeling “it isn’t real”</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25</a:t>
            </a:fld>
            <a:endParaRPr lang="en-US"/>
          </a:p>
        </p:txBody>
      </p:sp>
    </p:spTree>
    <p:extLst>
      <p:ext uri="{BB962C8B-B14F-4D97-AF65-F5344CB8AC3E}">
        <p14:creationId xmlns:p14="http://schemas.microsoft.com/office/powerpoint/2010/main" val="1122219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 emphasize that it is a lifelong disorder and that it continues to need treatment.  Even as an adult – a person can be diagnosed and</a:t>
            </a:r>
            <a:r>
              <a:rPr lang="en-US" baseline="0" dirty="0"/>
              <a:t> treated</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27</a:t>
            </a:fld>
            <a:endParaRPr lang="en-US"/>
          </a:p>
        </p:txBody>
      </p:sp>
    </p:spTree>
    <p:extLst>
      <p:ext uri="{BB962C8B-B14F-4D97-AF65-F5344CB8AC3E}">
        <p14:creationId xmlns:p14="http://schemas.microsoft.com/office/powerpoint/2010/main" val="31033984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Families</a:t>
            </a:r>
            <a:r>
              <a:rPr lang="en-US" baseline="0" dirty="0"/>
              <a:t> need to understand that learning new skills does not mean they are not good parents / caretakers or raising children right.  You can use the comparison of a child being diagnosed with diabetes.  The parents know how to take care of their kids – they will be learning specifics to help them manage the disorder (dietary changes, checking blood sugar levels, medications, recognizing behavioral changes that indicate changes in blood sugar levels)</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30</a:t>
            </a:fld>
            <a:endParaRPr lang="en-US"/>
          </a:p>
        </p:txBody>
      </p:sp>
    </p:spTree>
    <p:extLst>
      <p:ext uri="{BB962C8B-B14F-4D97-AF65-F5344CB8AC3E}">
        <p14:creationId xmlns:p14="http://schemas.microsoft.com/office/powerpoint/2010/main" val="999632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Children</a:t>
            </a:r>
            <a:r>
              <a:rPr lang="en-US" baseline="0" dirty="0"/>
              <a:t> can always benefit from behavioral interventions – this does not mean that medication will not be needed</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31</a:t>
            </a:fld>
            <a:endParaRPr lang="en-US"/>
          </a:p>
        </p:txBody>
      </p:sp>
    </p:spTree>
    <p:extLst>
      <p:ext uri="{BB962C8B-B14F-4D97-AF65-F5344CB8AC3E}">
        <p14:creationId xmlns:p14="http://schemas.microsoft.com/office/powerpoint/2010/main" val="22259127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a:t>
            </a:r>
            <a:r>
              <a:rPr lang="en-US" baseline="0" dirty="0"/>
              <a:t> are programs that parents can check out.  Ideally, it is good to work with a therapist on behavioral techniques</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32</a:t>
            </a:fld>
            <a:endParaRPr lang="en-US"/>
          </a:p>
        </p:txBody>
      </p:sp>
    </p:spTree>
    <p:extLst>
      <p:ext uri="{BB962C8B-B14F-4D97-AF65-F5344CB8AC3E}">
        <p14:creationId xmlns:p14="http://schemas.microsoft.com/office/powerpoint/2010/main" val="2719563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It is not necessary to go over all of the medications listed – just discuss the categories.  Also, make sure to let participants know that you are not going to offer medical advice.  They need to talk with their own provider or see a specialist.</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37</a:t>
            </a:fld>
            <a:endParaRPr lang="en-US"/>
          </a:p>
        </p:txBody>
      </p:sp>
    </p:spTree>
    <p:extLst>
      <p:ext uri="{BB962C8B-B14F-4D97-AF65-F5344CB8AC3E}">
        <p14:creationId xmlns:p14="http://schemas.microsoft.com/office/powerpoint/2010/main" val="11019461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38</a:t>
            </a:fld>
            <a:endParaRPr lang="en-US"/>
          </a:p>
        </p:txBody>
      </p:sp>
    </p:spTree>
    <p:extLst>
      <p:ext uri="{BB962C8B-B14F-4D97-AF65-F5344CB8AC3E}">
        <p14:creationId xmlns:p14="http://schemas.microsoft.com/office/powerpoint/2010/main" val="4276456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Remind that additional trainings can be found at WVFACT </a:t>
            </a:r>
            <a:r>
              <a:rPr lang="en-US" sz="1200" b="1" u="none" strike="noStrike" kern="1200" dirty="0">
                <a:solidFill>
                  <a:schemeClr val="tx1"/>
                </a:solidFill>
                <a:effectLst/>
                <a:latin typeface="+mn-lt"/>
                <a:ea typeface="+mn-ea"/>
                <a:cs typeface="+mn-cs"/>
                <a:hlinkClick r:id="rId3"/>
              </a:rPr>
              <a:t>https://www.wvfact.com</a:t>
            </a:r>
            <a:r>
              <a:rPr lang="en-US" sz="1200" b="1" kern="1200" dirty="0">
                <a:solidFill>
                  <a:schemeClr val="tx1"/>
                </a:solidFill>
                <a:effectLst/>
                <a:latin typeface="+mn-lt"/>
                <a:ea typeface="+mn-ea"/>
                <a:cs typeface="+mn-cs"/>
              </a:rPr>
              <a:t> and that they </a:t>
            </a:r>
            <a:r>
              <a:rPr lang="en-US" sz="1200" b="1" u="sng" kern="1200" dirty="0">
                <a:solidFill>
                  <a:schemeClr val="tx1"/>
                </a:solidFill>
                <a:effectLst/>
                <a:latin typeface="+mn-lt"/>
                <a:ea typeface="+mn-ea"/>
                <a:cs typeface="+mn-cs"/>
              </a:rPr>
              <a:t>need to preregister</a:t>
            </a:r>
            <a:r>
              <a:rPr lang="en-US" sz="1200" b="1" kern="1200" dirty="0">
                <a:solidFill>
                  <a:schemeClr val="tx1"/>
                </a:solidFill>
                <a:effectLst/>
                <a:latin typeface="+mn-lt"/>
                <a:ea typeface="+mn-ea"/>
                <a:cs typeface="+mn-cs"/>
              </a:rPr>
              <a:t> for any sessions they plan to attend by contacting Concord University at </a:t>
            </a:r>
            <a:r>
              <a:rPr lang="en-US" sz="1200" b="1" u="none" strike="noStrike" kern="1200" dirty="0">
                <a:solidFill>
                  <a:schemeClr val="tx1"/>
                </a:solidFill>
                <a:effectLst/>
                <a:latin typeface="+mn-lt"/>
                <a:ea typeface="+mn-ea"/>
                <a:cs typeface="+mn-cs"/>
                <a:hlinkClick r:id="rId4"/>
              </a:rPr>
              <a:t>wvfact@concord.edu</a:t>
            </a:r>
            <a:r>
              <a:rPr lang="en-US" sz="1200" b="1" kern="1200" dirty="0">
                <a:solidFill>
                  <a:schemeClr val="tx1"/>
                </a:solidFill>
                <a:effectLst/>
                <a:latin typeface="+mn-lt"/>
                <a:ea typeface="+mn-ea"/>
                <a:cs typeface="+mn-cs"/>
              </a:rPr>
              <a:t> or 304-716-4619</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4F682ECE-BEDB-465E-857D-F0359765D617}" type="slidenum">
              <a:rPr lang="en-US" smtClean="0"/>
              <a:t>4</a:t>
            </a:fld>
            <a:endParaRPr lang="en-US"/>
          </a:p>
        </p:txBody>
      </p:sp>
    </p:spTree>
    <p:extLst>
      <p:ext uri="{BB962C8B-B14F-4D97-AF65-F5344CB8AC3E}">
        <p14:creationId xmlns:p14="http://schemas.microsoft.com/office/powerpoint/2010/main" val="35402883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Located on page 8 of handouts</a:t>
            </a:r>
          </a:p>
        </p:txBody>
      </p:sp>
      <p:sp>
        <p:nvSpPr>
          <p:cNvPr id="4" name="Slide Number Placeholder 3"/>
          <p:cNvSpPr>
            <a:spLocks noGrp="1"/>
          </p:cNvSpPr>
          <p:nvPr>
            <p:ph type="sldNum" sz="quarter" idx="10"/>
          </p:nvPr>
        </p:nvSpPr>
        <p:spPr/>
        <p:txBody>
          <a:bodyPr/>
          <a:lstStyle/>
          <a:p>
            <a:fld id="{4F682ECE-BEDB-465E-857D-F0359765D617}" type="slidenum">
              <a:rPr lang="en-US" smtClean="0"/>
              <a:t>42</a:t>
            </a:fld>
            <a:endParaRPr lang="en-US"/>
          </a:p>
        </p:txBody>
      </p:sp>
    </p:spTree>
    <p:extLst>
      <p:ext uri="{BB962C8B-B14F-4D97-AF65-F5344CB8AC3E}">
        <p14:creationId xmlns:p14="http://schemas.microsoft.com/office/powerpoint/2010/main" val="9601407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 them</a:t>
            </a:r>
            <a:r>
              <a:rPr lang="en-US" baseline="0" dirty="0"/>
              <a:t> back to developmental milestones to determine what is age appropriate versus what is not.  Also the importance of children seeing a pediatrician and discussing any concerns they notice</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46</a:t>
            </a:fld>
            <a:endParaRPr lang="en-US"/>
          </a:p>
        </p:txBody>
      </p:sp>
    </p:spTree>
    <p:extLst>
      <p:ext uri="{BB962C8B-B14F-4D97-AF65-F5344CB8AC3E}">
        <p14:creationId xmlns:p14="http://schemas.microsoft.com/office/powerpoint/2010/main" val="36107934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Chart located on pages </a:t>
            </a:r>
            <a:r>
              <a:rPr lang="en-US" dirty="0" smtClean="0"/>
              <a:t>9</a:t>
            </a:r>
            <a:r>
              <a:rPr lang="en-US" baseline="0" dirty="0" smtClean="0"/>
              <a:t> &amp; 10</a:t>
            </a:r>
            <a:r>
              <a:rPr lang="en-US" dirty="0" smtClean="0"/>
              <a:t> </a:t>
            </a:r>
            <a:r>
              <a:rPr lang="en-US" dirty="0"/>
              <a:t>in Participant’s Handouts.  Allow</a:t>
            </a:r>
            <a:r>
              <a:rPr lang="en-US" baseline="0" dirty="0"/>
              <a:t> the participants to view the dates – pick a couple to emphasize</a:t>
            </a:r>
            <a:endParaRPr lang="en-US" dirty="0"/>
          </a:p>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47</a:t>
            </a:fld>
            <a:endParaRPr lang="en-US"/>
          </a:p>
        </p:txBody>
      </p:sp>
    </p:spTree>
    <p:extLst>
      <p:ext uri="{BB962C8B-B14F-4D97-AF65-F5344CB8AC3E}">
        <p14:creationId xmlns:p14="http://schemas.microsoft.com/office/powerpoint/2010/main" val="42885747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summarize the core characteristics – Examples of each category Slide 52</a:t>
            </a:r>
          </a:p>
        </p:txBody>
      </p:sp>
      <p:sp>
        <p:nvSpPr>
          <p:cNvPr id="4" name="Slide Number Placeholder 3"/>
          <p:cNvSpPr>
            <a:spLocks noGrp="1"/>
          </p:cNvSpPr>
          <p:nvPr>
            <p:ph type="sldNum" sz="quarter" idx="10"/>
          </p:nvPr>
        </p:nvSpPr>
        <p:spPr/>
        <p:txBody>
          <a:bodyPr/>
          <a:lstStyle/>
          <a:p>
            <a:fld id="{4F682ECE-BEDB-465E-857D-F0359765D617}" type="slidenum">
              <a:rPr lang="en-US" smtClean="0"/>
              <a:t>48</a:t>
            </a:fld>
            <a:endParaRPr lang="en-US"/>
          </a:p>
        </p:txBody>
      </p:sp>
    </p:spTree>
    <p:extLst>
      <p:ext uri="{BB962C8B-B14F-4D97-AF65-F5344CB8AC3E}">
        <p14:creationId xmlns:p14="http://schemas.microsoft.com/office/powerpoint/2010/main" val="28776183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summarize the core characteristics – Examples of each category Slide 51</a:t>
            </a:r>
          </a:p>
        </p:txBody>
      </p:sp>
      <p:sp>
        <p:nvSpPr>
          <p:cNvPr id="4" name="Slide Number Placeholder 3"/>
          <p:cNvSpPr>
            <a:spLocks noGrp="1"/>
          </p:cNvSpPr>
          <p:nvPr>
            <p:ph type="sldNum" sz="quarter" idx="10"/>
          </p:nvPr>
        </p:nvSpPr>
        <p:spPr/>
        <p:txBody>
          <a:bodyPr/>
          <a:lstStyle/>
          <a:p>
            <a:fld id="{4F682ECE-BEDB-465E-857D-F0359765D617}" type="slidenum">
              <a:rPr lang="en-US" smtClean="0"/>
              <a:t>49</a:t>
            </a:fld>
            <a:endParaRPr lang="en-US"/>
          </a:p>
        </p:txBody>
      </p:sp>
    </p:spTree>
    <p:extLst>
      <p:ext uri="{BB962C8B-B14F-4D97-AF65-F5344CB8AC3E}">
        <p14:creationId xmlns:p14="http://schemas.microsoft.com/office/powerpoint/2010/main" val="28776183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Briefly discuss </a:t>
            </a:r>
          </a:p>
        </p:txBody>
      </p:sp>
      <p:sp>
        <p:nvSpPr>
          <p:cNvPr id="4" name="Slide Number Placeholder 3"/>
          <p:cNvSpPr>
            <a:spLocks noGrp="1"/>
          </p:cNvSpPr>
          <p:nvPr>
            <p:ph type="sldNum" sz="quarter" idx="10"/>
          </p:nvPr>
        </p:nvSpPr>
        <p:spPr/>
        <p:txBody>
          <a:bodyPr/>
          <a:lstStyle/>
          <a:p>
            <a:fld id="{4F682ECE-BEDB-465E-857D-F0359765D617}" type="slidenum">
              <a:rPr lang="en-US" smtClean="0"/>
              <a:t>54</a:t>
            </a:fld>
            <a:endParaRPr lang="en-US"/>
          </a:p>
        </p:txBody>
      </p:sp>
    </p:spTree>
    <p:extLst>
      <p:ext uri="{BB962C8B-B14F-4D97-AF65-F5344CB8AC3E}">
        <p14:creationId xmlns:p14="http://schemas.microsoft.com/office/powerpoint/2010/main" val="860902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Briefly discuss and add examples</a:t>
            </a:r>
          </a:p>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55</a:t>
            </a:fld>
            <a:endParaRPr lang="en-US"/>
          </a:p>
        </p:txBody>
      </p:sp>
    </p:spTree>
    <p:extLst>
      <p:ext uri="{BB962C8B-B14F-4D97-AF65-F5344CB8AC3E}">
        <p14:creationId xmlns:p14="http://schemas.microsoft.com/office/powerpoint/2010/main" val="3489926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Briefly discuss and add examples</a:t>
            </a:r>
          </a:p>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56</a:t>
            </a:fld>
            <a:endParaRPr lang="en-US"/>
          </a:p>
        </p:txBody>
      </p:sp>
    </p:spTree>
    <p:extLst>
      <p:ext uri="{BB962C8B-B14F-4D97-AF65-F5344CB8AC3E}">
        <p14:creationId xmlns:p14="http://schemas.microsoft.com/office/powerpoint/2010/main" val="39991452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57</a:t>
            </a:fld>
            <a:endParaRPr lang="en-US"/>
          </a:p>
        </p:txBody>
      </p:sp>
    </p:spTree>
    <p:extLst>
      <p:ext uri="{BB962C8B-B14F-4D97-AF65-F5344CB8AC3E}">
        <p14:creationId xmlns:p14="http://schemas.microsoft.com/office/powerpoint/2010/main" val="39991452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58</a:t>
            </a:fld>
            <a:endParaRPr lang="en-US"/>
          </a:p>
        </p:txBody>
      </p:sp>
    </p:spTree>
    <p:extLst>
      <p:ext uri="{BB962C8B-B14F-4D97-AF65-F5344CB8AC3E}">
        <p14:creationId xmlns:p14="http://schemas.microsoft.com/office/powerpoint/2010/main" val="3697275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Agenda / Outline have participants review</a:t>
            </a:r>
            <a:r>
              <a:rPr lang="en-US" baseline="0" dirty="0"/>
              <a:t> and ask if there are any questions</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5</a:t>
            </a:fld>
            <a:endParaRPr lang="en-US"/>
          </a:p>
        </p:txBody>
      </p:sp>
    </p:spTree>
    <p:extLst>
      <p:ext uri="{BB962C8B-B14F-4D97-AF65-F5344CB8AC3E}">
        <p14:creationId xmlns:p14="http://schemas.microsoft.com/office/powerpoint/2010/main" val="42422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Examples are located in the Participants</a:t>
            </a:r>
            <a:r>
              <a:rPr lang="en-US" baseline="0" dirty="0"/>
              <a:t> </a:t>
            </a:r>
            <a:r>
              <a:rPr lang="en-US" baseline="0" dirty="0" smtClean="0"/>
              <a:t>Handouts – PAGE 11.  </a:t>
            </a:r>
            <a:r>
              <a:rPr lang="en-US" baseline="0" dirty="0"/>
              <a:t>Have the class read and find the criteria that fits ASD.  Trainer can make corrections and provide guidance</a:t>
            </a:r>
            <a:endParaRPr lang="en-US" dirty="0"/>
          </a:p>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60</a:t>
            </a:fld>
            <a:endParaRPr lang="en-US"/>
          </a:p>
        </p:txBody>
      </p:sp>
    </p:spTree>
    <p:extLst>
      <p:ext uri="{BB962C8B-B14F-4D97-AF65-F5344CB8AC3E}">
        <p14:creationId xmlns:p14="http://schemas.microsoft.com/office/powerpoint/2010/main" val="34656003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62</a:t>
            </a:fld>
            <a:endParaRPr lang="en-US"/>
          </a:p>
        </p:txBody>
      </p:sp>
    </p:spTree>
    <p:extLst>
      <p:ext uri="{BB962C8B-B14F-4D97-AF65-F5344CB8AC3E}">
        <p14:creationId xmlns:p14="http://schemas.microsoft.com/office/powerpoint/2010/main" val="14416220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 discussing this slide</a:t>
            </a:r>
            <a:r>
              <a:rPr lang="en-US" baseline="0" dirty="0"/>
              <a:t> – parents / families need to understand that living in rural areas make this difficult.  Most Specialists (Developmental Pediatricians and Child Neurologists) are located in larger areas and / or associated with medical schools / universities.  Some areas may have Child Psychologists and Child Psychiatrists</a:t>
            </a:r>
            <a:endParaRPr lang="en-US" dirty="0"/>
          </a:p>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63</a:t>
            </a:fld>
            <a:endParaRPr lang="en-US"/>
          </a:p>
        </p:txBody>
      </p:sp>
    </p:spTree>
    <p:extLst>
      <p:ext uri="{BB962C8B-B14F-4D97-AF65-F5344CB8AC3E}">
        <p14:creationId xmlns:p14="http://schemas.microsoft.com/office/powerpoint/2010/main" val="8577383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is for information purposes if these screening tools are utilized.  There may be others that professionals decide</a:t>
            </a:r>
            <a:r>
              <a:rPr lang="en-US" baseline="0" dirty="0"/>
              <a:t> to use as part of diagnostic process</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64</a:t>
            </a:fld>
            <a:endParaRPr lang="en-US"/>
          </a:p>
        </p:txBody>
      </p:sp>
    </p:spTree>
    <p:extLst>
      <p:ext uri="{BB962C8B-B14F-4D97-AF65-F5344CB8AC3E}">
        <p14:creationId xmlns:p14="http://schemas.microsoft.com/office/powerpoint/2010/main" val="20585524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Refer participants back to the discussion of the conditions under ADHD as  many of the same conditions were discussed there</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65</a:t>
            </a:fld>
            <a:endParaRPr lang="en-US"/>
          </a:p>
        </p:txBody>
      </p:sp>
    </p:spTree>
    <p:extLst>
      <p:ext uri="{BB962C8B-B14F-4D97-AF65-F5344CB8AC3E}">
        <p14:creationId xmlns:p14="http://schemas.microsoft.com/office/powerpoint/2010/main" val="22990240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Important that</a:t>
            </a:r>
            <a:r>
              <a:rPr lang="en-US" baseline="0" dirty="0"/>
              <a:t> individuals with ASD be screened for the associated issues and receive appropriate intervention – Seeing a medical provider (Pediatrician for children and adolescents) and potentially a Psychiatrist, Psychologist, Counselor or Clinical Social Worker </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66</a:t>
            </a:fld>
            <a:endParaRPr lang="en-US"/>
          </a:p>
        </p:txBody>
      </p:sp>
    </p:spTree>
    <p:extLst>
      <p:ext uri="{BB962C8B-B14F-4D97-AF65-F5344CB8AC3E}">
        <p14:creationId xmlns:p14="http://schemas.microsoft.com/office/powerpoint/2010/main" val="12413464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Important to point out that the</a:t>
            </a:r>
            <a:r>
              <a:rPr lang="en-US" baseline="0" dirty="0"/>
              <a:t> study that was associated with the misinformation has been disproven, but is still quoted.  Regarding parenting styles – the term “Refrigerator Mom” was coined by Leo </a:t>
            </a:r>
            <a:r>
              <a:rPr lang="en-US" dirty="0" err="1">
                <a:effectLst/>
              </a:rPr>
              <a:t>Kanner</a:t>
            </a:r>
            <a:r>
              <a:rPr lang="en-US" dirty="0">
                <a:effectLst/>
              </a:rPr>
              <a:t>.  Even</a:t>
            </a:r>
            <a:r>
              <a:rPr lang="en-US" baseline="0" dirty="0">
                <a:effectLst/>
              </a:rPr>
              <a:t> though he </a:t>
            </a:r>
            <a:r>
              <a:rPr lang="en-US" dirty="0">
                <a:effectLst/>
              </a:rPr>
              <a:t> thought the children's inability to relate to others was probably innate, he also stressed what he observed to be the cold, intellectual nature of their parents, especially their mothers.</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68</a:t>
            </a:fld>
            <a:endParaRPr lang="en-US"/>
          </a:p>
        </p:txBody>
      </p:sp>
    </p:spTree>
    <p:extLst>
      <p:ext uri="{BB962C8B-B14F-4D97-AF65-F5344CB8AC3E}">
        <p14:creationId xmlns:p14="http://schemas.microsoft.com/office/powerpoint/2010/main" val="26572545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intervention slides  70 – 74,</a:t>
            </a:r>
            <a:r>
              <a:rPr lang="en-US" baseline="0" dirty="0"/>
              <a:t> </a:t>
            </a:r>
            <a:r>
              <a:rPr lang="en-US" dirty="0"/>
              <a:t> parents</a:t>
            </a:r>
            <a:r>
              <a:rPr lang="en-US" baseline="0" dirty="0"/>
              <a:t> / caregivers can research these and discuss with treatment providers</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70</a:t>
            </a:fld>
            <a:endParaRPr lang="en-US"/>
          </a:p>
        </p:txBody>
      </p:sp>
    </p:spTree>
    <p:extLst>
      <p:ext uri="{BB962C8B-B14F-4D97-AF65-F5344CB8AC3E}">
        <p14:creationId xmlns:p14="http://schemas.microsoft.com/office/powerpoint/2010/main" val="37930052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Emphasize</a:t>
            </a:r>
            <a:r>
              <a:rPr lang="en-US" baseline="0" dirty="0"/>
              <a:t> that each of these needs to be discussed with their medical provider.  Additionally, make sure to point out that Complementary and Alternative Approaches (CAM) were added as they were mentioned in the research but these are controversial and can be dangerous and should not be started unless thoroughly researched and approved my their medical provider.  </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75</a:t>
            </a:fld>
            <a:endParaRPr lang="en-US"/>
          </a:p>
        </p:txBody>
      </p:sp>
    </p:spTree>
    <p:extLst>
      <p:ext uri="{BB962C8B-B14F-4D97-AF65-F5344CB8AC3E}">
        <p14:creationId xmlns:p14="http://schemas.microsoft.com/office/powerpoint/2010/main" val="10628153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Located on page 13</a:t>
            </a:r>
            <a:r>
              <a:rPr lang="en-US" baseline="0" dirty="0"/>
              <a:t> - 15</a:t>
            </a:r>
            <a:r>
              <a:rPr lang="en-US" dirty="0"/>
              <a:t> of handouts</a:t>
            </a:r>
          </a:p>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76</a:t>
            </a:fld>
            <a:endParaRPr lang="en-US"/>
          </a:p>
        </p:txBody>
      </p:sp>
    </p:spTree>
    <p:extLst>
      <p:ext uri="{BB962C8B-B14F-4D97-AF65-F5344CB8AC3E}">
        <p14:creationId xmlns:p14="http://schemas.microsoft.com/office/powerpoint/2010/main" val="1103126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 out the importance</a:t>
            </a:r>
            <a:r>
              <a:rPr lang="en-US" baseline="0" dirty="0"/>
              <a:t> of knowing developmental milestones in determining if a behavior is age appropriate or age inappropriate</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8</a:t>
            </a:fld>
            <a:endParaRPr lang="en-US"/>
          </a:p>
        </p:txBody>
      </p:sp>
    </p:spTree>
    <p:extLst>
      <p:ext uri="{BB962C8B-B14F-4D97-AF65-F5344CB8AC3E}">
        <p14:creationId xmlns:p14="http://schemas.microsoft.com/office/powerpoint/2010/main" val="556901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 sure t</a:t>
            </a:r>
            <a:r>
              <a:rPr lang="en-US" baseline="0" dirty="0"/>
              <a:t>o thank participants for attending </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77</a:t>
            </a:fld>
            <a:endParaRPr lang="en-US"/>
          </a:p>
        </p:txBody>
      </p:sp>
    </p:spTree>
    <p:extLst>
      <p:ext uri="{BB962C8B-B14F-4D97-AF65-F5344CB8AC3E}">
        <p14:creationId xmlns:p14="http://schemas.microsoft.com/office/powerpoint/2010/main" val="3304401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Chart</a:t>
            </a:r>
            <a:r>
              <a:rPr lang="en-US" baseline="0" dirty="0"/>
              <a:t> is in handouts – page 4.  Have participants look at the chart and make any comments about the history of ADHD.  Trainer can pick a couple to discuss</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11</a:t>
            </a:fld>
            <a:endParaRPr lang="en-US"/>
          </a:p>
        </p:txBody>
      </p:sp>
    </p:spTree>
    <p:extLst>
      <p:ext uri="{BB962C8B-B14F-4D97-AF65-F5344CB8AC3E}">
        <p14:creationId xmlns:p14="http://schemas.microsoft.com/office/powerpoint/2010/main" val="3749133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Trainer Note – do not read the diagnostic criteria – summarize for the audience.  Make sure they know what is meant by “persistent pattern” </a:t>
            </a:r>
          </a:p>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12</a:t>
            </a:fld>
            <a:endParaRPr lang="en-US"/>
          </a:p>
        </p:txBody>
      </p:sp>
    </p:spTree>
    <p:extLst>
      <p:ext uri="{BB962C8B-B14F-4D97-AF65-F5344CB8AC3E}">
        <p14:creationId xmlns:p14="http://schemas.microsoft.com/office/powerpoint/2010/main" val="751010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Trainer Note:  Can summarize the diagnostic criteria for the next sections– but make sure that OFTEN is emphasized.  Again discuss knowing developmental levels and discuss how this applies.  For example young children have trouble maintaining attention and this is developmentally normal</a:t>
            </a:r>
          </a:p>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13</a:t>
            </a:fld>
            <a:endParaRPr lang="en-US"/>
          </a:p>
        </p:txBody>
      </p:sp>
    </p:spTree>
    <p:extLst>
      <p:ext uri="{BB962C8B-B14F-4D97-AF65-F5344CB8AC3E}">
        <p14:creationId xmlns:p14="http://schemas.microsoft.com/office/powerpoint/2010/main" val="844109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discuss how ADHD symptoms had to be present before the age of 7 in</a:t>
            </a:r>
            <a:r>
              <a:rPr lang="en-US" baseline="0" dirty="0"/>
              <a:t> the past (DSM-IV) – was changed as some children did not show symptoms until later.  Also emphasize the difference in severity and how at times children with mild symptoms may not be recognized as quickly as children with more moderate or severe symptoms</a:t>
            </a:r>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16</a:t>
            </a:fld>
            <a:endParaRPr lang="en-US"/>
          </a:p>
        </p:txBody>
      </p:sp>
    </p:spTree>
    <p:extLst>
      <p:ext uri="{BB962C8B-B14F-4D97-AF65-F5344CB8AC3E}">
        <p14:creationId xmlns:p14="http://schemas.microsoft.com/office/powerpoint/2010/main" val="1872972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Examples are located in the Participants Handouts – pages 5-7.  Have the class read each one and find the criteria that fits each subtype.  Trainer can make corrections and provide guidance</a:t>
            </a:r>
          </a:p>
          <a:p>
            <a:endParaRPr lang="en-US" dirty="0"/>
          </a:p>
        </p:txBody>
      </p:sp>
      <p:sp>
        <p:nvSpPr>
          <p:cNvPr id="4" name="Slide Number Placeholder 3"/>
          <p:cNvSpPr>
            <a:spLocks noGrp="1"/>
          </p:cNvSpPr>
          <p:nvPr>
            <p:ph type="sldNum" sz="quarter" idx="10"/>
          </p:nvPr>
        </p:nvSpPr>
        <p:spPr/>
        <p:txBody>
          <a:bodyPr/>
          <a:lstStyle/>
          <a:p>
            <a:fld id="{4F682ECE-BEDB-465E-857D-F0359765D617}" type="slidenum">
              <a:rPr lang="en-US" smtClean="0"/>
              <a:t>17</a:t>
            </a:fld>
            <a:endParaRPr lang="en-US"/>
          </a:p>
        </p:txBody>
      </p:sp>
    </p:spTree>
    <p:extLst>
      <p:ext uri="{BB962C8B-B14F-4D97-AF65-F5344CB8AC3E}">
        <p14:creationId xmlns:p14="http://schemas.microsoft.com/office/powerpoint/2010/main" val="4234049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6E17D74-C3AD-49EC-9634-8523B1E17130}" type="datetimeFigureOut">
              <a:rPr lang="en-US" smtClean="0"/>
              <a:t>3/5/2019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70673B-F4C1-4087-AF58-B258C4D2284A}" type="slidenum">
              <a:rPr lang="en-US" smtClean="0"/>
              <a:t>‹#›</a:t>
            </a:fld>
            <a:endParaRPr lang="en-US"/>
          </a:p>
        </p:txBody>
      </p:sp>
    </p:spTree>
    <p:extLst>
      <p:ext uri="{BB962C8B-B14F-4D97-AF65-F5344CB8AC3E}">
        <p14:creationId xmlns:p14="http://schemas.microsoft.com/office/powerpoint/2010/main" val="3215034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E17D74-C3AD-49EC-9634-8523B1E17130}" type="datetimeFigureOut">
              <a:rPr lang="en-US" smtClean="0"/>
              <a:t>3/5/2019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70673B-F4C1-4087-AF58-B258C4D2284A}" type="slidenum">
              <a:rPr lang="en-US" smtClean="0"/>
              <a:t>‹#›</a:t>
            </a:fld>
            <a:endParaRPr lang="en-US"/>
          </a:p>
        </p:txBody>
      </p:sp>
    </p:spTree>
    <p:extLst>
      <p:ext uri="{BB962C8B-B14F-4D97-AF65-F5344CB8AC3E}">
        <p14:creationId xmlns:p14="http://schemas.microsoft.com/office/powerpoint/2010/main" val="120159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E17D74-C3AD-49EC-9634-8523B1E17130}" type="datetimeFigureOut">
              <a:rPr lang="en-US" smtClean="0"/>
              <a:t>3/5/2019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70673B-F4C1-4087-AF58-B258C4D2284A}" type="slidenum">
              <a:rPr lang="en-US" smtClean="0"/>
              <a:t>‹#›</a:t>
            </a:fld>
            <a:endParaRPr lang="en-US"/>
          </a:p>
        </p:txBody>
      </p:sp>
    </p:spTree>
    <p:extLst>
      <p:ext uri="{BB962C8B-B14F-4D97-AF65-F5344CB8AC3E}">
        <p14:creationId xmlns:p14="http://schemas.microsoft.com/office/powerpoint/2010/main" val="1299824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E17D74-C3AD-49EC-9634-8523B1E17130}" type="datetimeFigureOut">
              <a:rPr lang="en-US" smtClean="0"/>
              <a:t>3/5/2019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70673B-F4C1-4087-AF58-B258C4D2284A}" type="slidenum">
              <a:rPr lang="en-US" smtClean="0"/>
              <a:t>‹#›</a:t>
            </a:fld>
            <a:endParaRPr lang="en-US"/>
          </a:p>
        </p:txBody>
      </p:sp>
    </p:spTree>
    <p:extLst>
      <p:ext uri="{BB962C8B-B14F-4D97-AF65-F5344CB8AC3E}">
        <p14:creationId xmlns:p14="http://schemas.microsoft.com/office/powerpoint/2010/main" val="3460034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E17D74-C3AD-49EC-9634-8523B1E17130}" type="datetimeFigureOut">
              <a:rPr lang="en-US" smtClean="0"/>
              <a:t>3/5/2019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70673B-F4C1-4087-AF58-B258C4D2284A}" type="slidenum">
              <a:rPr lang="en-US" smtClean="0"/>
              <a:t>‹#›</a:t>
            </a:fld>
            <a:endParaRPr lang="en-US"/>
          </a:p>
        </p:txBody>
      </p:sp>
    </p:spTree>
    <p:extLst>
      <p:ext uri="{BB962C8B-B14F-4D97-AF65-F5344CB8AC3E}">
        <p14:creationId xmlns:p14="http://schemas.microsoft.com/office/powerpoint/2010/main" val="1154913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E17D74-C3AD-49EC-9634-8523B1E17130}" type="datetimeFigureOut">
              <a:rPr lang="en-US" smtClean="0"/>
              <a:t>3/5/2019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70673B-F4C1-4087-AF58-B258C4D2284A}" type="slidenum">
              <a:rPr lang="en-US" smtClean="0"/>
              <a:t>‹#›</a:t>
            </a:fld>
            <a:endParaRPr lang="en-US"/>
          </a:p>
        </p:txBody>
      </p:sp>
    </p:spTree>
    <p:extLst>
      <p:ext uri="{BB962C8B-B14F-4D97-AF65-F5344CB8AC3E}">
        <p14:creationId xmlns:p14="http://schemas.microsoft.com/office/powerpoint/2010/main" val="2664616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E17D74-C3AD-49EC-9634-8523B1E17130}" type="datetimeFigureOut">
              <a:rPr lang="en-US" smtClean="0"/>
              <a:t>3/5/2019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70673B-F4C1-4087-AF58-B258C4D2284A}" type="slidenum">
              <a:rPr lang="en-US" smtClean="0"/>
              <a:t>‹#›</a:t>
            </a:fld>
            <a:endParaRPr lang="en-US"/>
          </a:p>
        </p:txBody>
      </p:sp>
    </p:spTree>
    <p:extLst>
      <p:ext uri="{BB962C8B-B14F-4D97-AF65-F5344CB8AC3E}">
        <p14:creationId xmlns:p14="http://schemas.microsoft.com/office/powerpoint/2010/main" val="1869235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E17D74-C3AD-49EC-9634-8523B1E17130}" type="datetimeFigureOut">
              <a:rPr lang="en-US" smtClean="0"/>
              <a:t>3/5/2019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70673B-F4C1-4087-AF58-B258C4D2284A}" type="slidenum">
              <a:rPr lang="en-US" smtClean="0"/>
              <a:t>‹#›</a:t>
            </a:fld>
            <a:endParaRPr lang="en-US"/>
          </a:p>
        </p:txBody>
      </p:sp>
    </p:spTree>
    <p:extLst>
      <p:ext uri="{BB962C8B-B14F-4D97-AF65-F5344CB8AC3E}">
        <p14:creationId xmlns:p14="http://schemas.microsoft.com/office/powerpoint/2010/main" val="1762914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E17D74-C3AD-49EC-9634-8523B1E17130}" type="datetimeFigureOut">
              <a:rPr lang="en-US" smtClean="0"/>
              <a:t>3/5/2019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70673B-F4C1-4087-AF58-B258C4D2284A}" type="slidenum">
              <a:rPr lang="en-US" smtClean="0"/>
              <a:t>‹#›</a:t>
            </a:fld>
            <a:endParaRPr lang="en-US"/>
          </a:p>
        </p:txBody>
      </p:sp>
    </p:spTree>
    <p:extLst>
      <p:ext uri="{BB962C8B-B14F-4D97-AF65-F5344CB8AC3E}">
        <p14:creationId xmlns:p14="http://schemas.microsoft.com/office/powerpoint/2010/main" val="2844334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E17D74-C3AD-49EC-9634-8523B1E17130}" type="datetimeFigureOut">
              <a:rPr lang="en-US" smtClean="0"/>
              <a:t>3/5/2019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70673B-F4C1-4087-AF58-B258C4D2284A}" type="slidenum">
              <a:rPr lang="en-US" smtClean="0"/>
              <a:t>‹#›</a:t>
            </a:fld>
            <a:endParaRPr lang="en-US"/>
          </a:p>
        </p:txBody>
      </p:sp>
    </p:spTree>
    <p:extLst>
      <p:ext uri="{BB962C8B-B14F-4D97-AF65-F5344CB8AC3E}">
        <p14:creationId xmlns:p14="http://schemas.microsoft.com/office/powerpoint/2010/main" val="478899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E17D74-C3AD-49EC-9634-8523B1E17130}" type="datetimeFigureOut">
              <a:rPr lang="en-US" smtClean="0"/>
              <a:t>3/5/2019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70673B-F4C1-4087-AF58-B258C4D2284A}" type="slidenum">
              <a:rPr lang="en-US" smtClean="0"/>
              <a:t>‹#›</a:t>
            </a:fld>
            <a:endParaRPr lang="en-US"/>
          </a:p>
        </p:txBody>
      </p:sp>
    </p:spTree>
    <p:extLst>
      <p:ext uri="{BB962C8B-B14F-4D97-AF65-F5344CB8AC3E}">
        <p14:creationId xmlns:p14="http://schemas.microsoft.com/office/powerpoint/2010/main" val="2600073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75000"/>
            <a:alpha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E17D74-C3AD-49EC-9634-8523B1E17130}" type="datetimeFigureOut">
              <a:rPr lang="en-US" smtClean="0"/>
              <a:t>3/5/2019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70673B-F4C1-4087-AF58-B258C4D2284A}" type="slidenum">
              <a:rPr lang="en-US" smtClean="0"/>
              <a:t>‹#›</a:t>
            </a:fld>
            <a:endParaRPr lang="en-US"/>
          </a:p>
        </p:txBody>
      </p:sp>
    </p:spTree>
    <p:extLst>
      <p:ext uri="{BB962C8B-B14F-4D97-AF65-F5344CB8AC3E}">
        <p14:creationId xmlns:p14="http://schemas.microsoft.com/office/powerpoint/2010/main" val="1703960479"/>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470025"/>
          </a:xfrm>
        </p:spPr>
        <p:txBody>
          <a:bodyPr>
            <a:normAutofit/>
          </a:bodyPr>
          <a:lstStyle/>
          <a:p>
            <a:r>
              <a:rPr lang="en-US" sz="3600" b="1" dirty="0"/>
              <a:t>ADHD TO AUTISM</a:t>
            </a:r>
            <a:r>
              <a:rPr lang="en-US" sz="3600" dirty="0"/>
              <a:t/>
            </a:r>
            <a:br>
              <a:rPr lang="en-US" sz="3600" dirty="0"/>
            </a:br>
            <a:r>
              <a:rPr lang="en-US" sz="3600" dirty="0"/>
              <a:t>Pride In-service Training</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828800"/>
            <a:ext cx="556260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9231" y="5486400"/>
            <a:ext cx="1049337"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5804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b="1" dirty="0"/>
              <a:t>ADHD – What Is It?</a:t>
            </a:r>
          </a:p>
        </p:txBody>
      </p:sp>
      <p:sp>
        <p:nvSpPr>
          <p:cNvPr id="3" name="Content Placeholder 2"/>
          <p:cNvSpPr>
            <a:spLocks noGrp="1"/>
          </p:cNvSpPr>
          <p:nvPr>
            <p:ph idx="1"/>
          </p:nvPr>
        </p:nvSpPr>
        <p:spPr>
          <a:xfrm>
            <a:off x="228600" y="1600200"/>
            <a:ext cx="8686800" cy="4525963"/>
          </a:xfrm>
        </p:spPr>
        <p:txBody>
          <a:bodyPr>
            <a:normAutofit/>
          </a:bodyPr>
          <a:lstStyle/>
          <a:p>
            <a:pPr marL="0" indent="0">
              <a:buNone/>
            </a:pPr>
            <a:r>
              <a:rPr lang="en-US" sz="2000" dirty="0"/>
              <a:t>ADHD is the general term for the condition.  Depending on symptoms presented, the person will be diagnosed with a specific subtype: inattentive type, hyperactive/impulsive type or combined type.  </a:t>
            </a:r>
          </a:p>
          <a:p>
            <a:pPr>
              <a:buFont typeface="Wingdings" panose="05000000000000000000" pitchFamily="2" charset="2"/>
              <a:buChar char="§"/>
            </a:pPr>
            <a:r>
              <a:rPr lang="en-US" sz="2000" dirty="0"/>
              <a:t>Inattention is a term used to describe one that is not focusing on demands and behaving carelessly, as if not listening. </a:t>
            </a:r>
          </a:p>
          <a:p>
            <a:pPr>
              <a:buFont typeface="Wingdings" panose="05000000000000000000" pitchFamily="2" charset="2"/>
              <a:buChar char="§"/>
            </a:pPr>
            <a:r>
              <a:rPr lang="en-US" sz="2000" dirty="0"/>
              <a:t>Hyperactivity means one who is constantly in motion, at least, most of the time. Impulsivity represents acting without thinking. </a:t>
            </a:r>
          </a:p>
          <a:p>
            <a:pPr marL="0" indent="0">
              <a:buNone/>
            </a:pPr>
            <a:r>
              <a:rPr lang="en-US" sz="2000" dirty="0"/>
              <a:t>It is important to note that all these behaviors may be intentionally produced as a means to gain attention or in a child who has behavior problems due to one reason or another. With the person with ADHD, however, these behaviors are not intentional. In fact, a common frustration for individuals with ADHD is that they cannot effectively manage these tendencies. </a:t>
            </a:r>
          </a:p>
        </p:txBody>
      </p:sp>
    </p:spTree>
    <p:extLst>
      <p:ext uri="{BB962C8B-B14F-4D97-AF65-F5344CB8AC3E}">
        <p14:creationId xmlns:p14="http://schemas.microsoft.com/office/powerpoint/2010/main" val="79176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History</a:t>
            </a:r>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2000" dirty="0"/>
              <a:t>Over the years, numerous explanations have been given to explain the problematic behaviors associated with ADHD. It is interesting to note how ADHD was viewed over the years has changed. </a:t>
            </a:r>
          </a:p>
          <a:p>
            <a:pPr marL="685800" lvl="1">
              <a:buFont typeface="Wingdings" panose="05000000000000000000" pitchFamily="2" charset="2"/>
              <a:buChar char="§"/>
            </a:pPr>
            <a:r>
              <a:rPr lang="en-US" sz="2000" dirty="0"/>
              <a:t> The chart in your handouts covers the history</a:t>
            </a:r>
          </a:p>
        </p:txBody>
      </p:sp>
    </p:spTree>
    <p:extLst>
      <p:ext uri="{BB962C8B-B14F-4D97-AF65-F5344CB8AC3E}">
        <p14:creationId xmlns:p14="http://schemas.microsoft.com/office/powerpoint/2010/main" val="465836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Core Characteristics /Diagnostic Criteria</a:t>
            </a:r>
            <a:endParaRPr lang="en-US" sz="2400" dirty="0"/>
          </a:p>
        </p:txBody>
      </p:sp>
      <p:sp>
        <p:nvSpPr>
          <p:cNvPr id="3" name="Content Placeholder 2"/>
          <p:cNvSpPr>
            <a:spLocks noGrp="1"/>
          </p:cNvSpPr>
          <p:nvPr>
            <p:ph idx="1"/>
          </p:nvPr>
        </p:nvSpPr>
        <p:spPr/>
        <p:txBody>
          <a:bodyPr>
            <a:normAutofit/>
          </a:bodyPr>
          <a:lstStyle/>
          <a:p>
            <a:pPr marL="0" indent="0">
              <a:buNone/>
            </a:pPr>
            <a:r>
              <a:rPr lang="en-US" sz="2000" dirty="0"/>
              <a:t>The Diagnostic and Statistical Manual of Mental Disorders - Fifth Edition (DSM-V) is how  mental health diagnoses are made. ADHD has three types: inattentive type, hyperactive/impulsive type or combined type. A diagnosis is based on the symptoms that have been present for at least the past six months. In the past the symptoms had to be present before the age of seven – that has now been changed to the age of 12.  In order to be diagnosed with ADHD, the individual must meet the following:</a:t>
            </a:r>
          </a:p>
          <a:p>
            <a:pPr marL="0" lvl="0" indent="0">
              <a:buNone/>
            </a:pPr>
            <a:r>
              <a:rPr lang="en-US" sz="2000" dirty="0"/>
              <a:t>A </a:t>
            </a:r>
            <a:r>
              <a:rPr lang="en-US" sz="2000" b="1" u="sng" dirty="0"/>
              <a:t>persistent pattern</a:t>
            </a:r>
            <a:r>
              <a:rPr lang="en-US" sz="2000" dirty="0"/>
              <a:t> of inattention and/or hyperactivity-impulsivity that interferes with functioning or development that meets either:  </a:t>
            </a:r>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2317994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Core Characteristics /Diagnostic Criteria</a:t>
            </a:r>
            <a:endParaRPr lang="en-US" sz="2400" dirty="0"/>
          </a:p>
        </p:txBody>
      </p:sp>
      <p:sp>
        <p:nvSpPr>
          <p:cNvPr id="3" name="Content Placeholder 2"/>
          <p:cNvSpPr>
            <a:spLocks noGrp="1"/>
          </p:cNvSpPr>
          <p:nvPr>
            <p:ph idx="1"/>
          </p:nvPr>
        </p:nvSpPr>
        <p:spPr/>
        <p:txBody>
          <a:bodyPr>
            <a:normAutofit fontScale="92500" lnSpcReduction="10000"/>
          </a:bodyPr>
          <a:lstStyle/>
          <a:p>
            <a:pPr marL="0" lvl="0" indent="0">
              <a:buNone/>
            </a:pPr>
            <a:r>
              <a:rPr lang="en-US" sz="2200" dirty="0"/>
              <a:t>Inattention: Six (or more) symptoms have been present for at least 6 months to a degree that is</a:t>
            </a:r>
            <a:r>
              <a:rPr lang="en-US" sz="2200" u="sng" dirty="0"/>
              <a:t> </a:t>
            </a:r>
            <a:r>
              <a:rPr lang="en-US" sz="2200" b="1" u="sng" dirty="0"/>
              <a:t>inconsistent with developmental level</a:t>
            </a:r>
            <a:r>
              <a:rPr lang="en-US" sz="2200" dirty="0"/>
              <a:t> and that negatively impacts directly on social and academic/occupational activities.  The symptoms are not due to oppositional behavior, defiance, hostility, or failure to understand tasks or instructions.  The key to the following symptoms is the word </a:t>
            </a:r>
            <a:r>
              <a:rPr lang="en-US" sz="2200" b="1" dirty="0"/>
              <a:t>OFTEN</a:t>
            </a:r>
            <a:r>
              <a:rPr lang="en-US" sz="2200" dirty="0"/>
              <a:t>.  </a:t>
            </a:r>
          </a:p>
          <a:p>
            <a:pPr lvl="1">
              <a:buFont typeface="Wingdings" panose="05000000000000000000" pitchFamily="2" charset="2"/>
              <a:buChar char="§"/>
            </a:pPr>
            <a:r>
              <a:rPr lang="en-US" sz="2200" b="1" dirty="0"/>
              <a:t>Often</a:t>
            </a:r>
            <a:r>
              <a:rPr lang="en-US" sz="2200" dirty="0"/>
              <a:t> makes careless mistakes in schoolwork, at work, or during other activities due to inattention; </a:t>
            </a:r>
          </a:p>
          <a:p>
            <a:pPr lvl="1">
              <a:buFont typeface="Wingdings" panose="05000000000000000000" pitchFamily="2" charset="2"/>
              <a:buChar char="§"/>
            </a:pPr>
            <a:r>
              <a:rPr lang="en-US" sz="2200" b="1" dirty="0"/>
              <a:t>Often</a:t>
            </a:r>
            <a:r>
              <a:rPr lang="en-US" sz="2200" dirty="0"/>
              <a:t> has difficulty maintaining attention in tasks or play activities (as a note, children can often play video games for hours – this is due to ever changing game and not requiring sustained attention to one thing);</a:t>
            </a:r>
          </a:p>
          <a:p>
            <a:pPr lvl="1">
              <a:buFont typeface="Wingdings" panose="05000000000000000000" pitchFamily="2" charset="2"/>
              <a:buChar char="§"/>
            </a:pPr>
            <a:r>
              <a:rPr lang="en-US" sz="2200" b="1" dirty="0"/>
              <a:t>Often</a:t>
            </a:r>
            <a:r>
              <a:rPr lang="en-US" sz="2200" dirty="0"/>
              <a:t> does not seem to listen when spoken to directly - not because they are ignoring but they are distracted;</a:t>
            </a:r>
          </a:p>
          <a:p>
            <a:endParaRPr lang="en-US" sz="2000" dirty="0"/>
          </a:p>
        </p:txBody>
      </p:sp>
    </p:spTree>
    <p:extLst>
      <p:ext uri="{BB962C8B-B14F-4D97-AF65-F5344CB8AC3E}">
        <p14:creationId xmlns:p14="http://schemas.microsoft.com/office/powerpoint/2010/main" val="15299806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Core Characteristics /Diagnostic Criteria</a:t>
            </a:r>
            <a:endParaRPr lang="en-US" sz="2400" dirty="0"/>
          </a:p>
        </p:txBody>
      </p:sp>
      <p:sp>
        <p:nvSpPr>
          <p:cNvPr id="3" name="Content Placeholder 2"/>
          <p:cNvSpPr>
            <a:spLocks noGrp="1"/>
          </p:cNvSpPr>
          <p:nvPr>
            <p:ph idx="1"/>
          </p:nvPr>
        </p:nvSpPr>
        <p:spPr/>
        <p:txBody>
          <a:bodyPr>
            <a:normAutofit/>
          </a:bodyPr>
          <a:lstStyle/>
          <a:p>
            <a:pPr lvl="1">
              <a:buFont typeface="Wingdings" panose="05000000000000000000" pitchFamily="2" charset="2"/>
              <a:buChar char="§"/>
            </a:pPr>
            <a:r>
              <a:rPr lang="en-US" sz="2000" b="1" dirty="0"/>
              <a:t>Often</a:t>
            </a:r>
            <a:r>
              <a:rPr lang="en-US" sz="2000" dirty="0"/>
              <a:t> does not follow through on instructions and fails to finish schoolwork, chores, or duties in the workplace due to losing focus or getting distracted not because of refusal;</a:t>
            </a:r>
          </a:p>
          <a:p>
            <a:pPr lvl="1">
              <a:buFont typeface="Wingdings" panose="05000000000000000000" pitchFamily="2" charset="2"/>
              <a:buChar char="§"/>
            </a:pPr>
            <a:r>
              <a:rPr lang="en-US" sz="2000" b="1" dirty="0"/>
              <a:t>Often</a:t>
            </a:r>
            <a:r>
              <a:rPr lang="en-US" sz="2000" dirty="0"/>
              <a:t> has difficulty with organizing </a:t>
            </a:r>
          </a:p>
          <a:p>
            <a:pPr lvl="1">
              <a:buFont typeface="Wingdings" panose="05000000000000000000" pitchFamily="2" charset="2"/>
              <a:buChar char="§"/>
            </a:pPr>
            <a:r>
              <a:rPr lang="en-US" sz="2000" b="1" dirty="0"/>
              <a:t>Often</a:t>
            </a:r>
            <a:r>
              <a:rPr lang="en-US" sz="2000" dirty="0"/>
              <a:t> avoids, dislikes, or is hesitant to do activities that take a lot of concentration (e.g., schoolwork or homework);</a:t>
            </a:r>
          </a:p>
          <a:p>
            <a:pPr lvl="1">
              <a:buFont typeface="Wingdings" panose="05000000000000000000" pitchFamily="2" charset="2"/>
              <a:buChar char="§"/>
            </a:pPr>
            <a:r>
              <a:rPr lang="en-US" sz="2000" b="1" dirty="0"/>
              <a:t>Often</a:t>
            </a:r>
            <a:r>
              <a:rPr lang="en-US" sz="2000" dirty="0"/>
              <a:t> loses / misplaces things necessary for tasks or activities </a:t>
            </a:r>
          </a:p>
          <a:p>
            <a:pPr lvl="1">
              <a:buFont typeface="Wingdings" panose="05000000000000000000" pitchFamily="2" charset="2"/>
              <a:buChar char="§"/>
            </a:pPr>
            <a:r>
              <a:rPr lang="en-US" sz="2000" b="1" dirty="0"/>
              <a:t>Often</a:t>
            </a:r>
            <a:r>
              <a:rPr lang="en-US" sz="2000" dirty="0"/>
              <a:t> easily distracted by unimportant information or situations;</a:t>
            </a:r>
          </a:p>
          <a:p>
            <a:pPr lvl="1">
              <a:buFont typeface="Wingdings" panose="05000000000000000000" pitchFamily="2" charset="2"/>
              <a:buChar char="§"/>
            </a:pPr>
            <a:r>
              <a:rPr lang="en-US" sz="2000" b="1" dirty="0"/>
              <a:t>Often</a:t>
            </a:r>
            <a:r>
              <a:rPr lang="en-US" sz="2000" dirty="0"/>
              <a:t> forgetful in daily activities (e.g., doing chores, running errands; for older adolescents, returning calls, paying bills, keeping appointments).</a:t>
            </a:r>
          </a:p>
          <a:p>
            <a:pPr marL="0" indent="0">
              <a:buNone/>
            </a:pPr>
            <a:endParaRPr lang="en-US" sz="2000" dirty="0"/>
          </a:p>
        </p:txBody>
      </p:sp>
    </p:spTree>
    <p:extLst>
      <p:ext uri="{BB962C8B-B14F-4D97-AF65-F5344CB8AC3E}">
        <p14:creationId xmlns:p14="http://schemas.microsoft.com/office/powerpoint/2010/main" val="21335247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Core Characteristics /Diagnostic Criteria</a:t>
            </a:r>
            <a:endParaRPr lang="en-US" sz="2400" dirty="0"/>
          </a:p>
        </p:txBody>
      </p:sp>
      <p:sp>
        <p:nvSpPr>
          <p:cNvPr id="3" name="Content Placeholder 2"/>
          <p:cNvSpPr>
            <a:spLocks noGrp="1"/>
          </p:cNvSpPr>
          <p:nvPr>
            <p:ph idx="1"/>
          </p:nvPr>
        </p:nvSpPr>
        <p:spPr/>
        <p:txBody>
          <a:bodyPr>
            <a:normAutofit fontScale="70000" lnSpcReduction="20000"/>
          </a:bodyPr>
          <a:lstStyle/>
          <a:p>
            <a:pPr marL="0" lvl="0" indent="0">
              <a:buNone/>
            </a:pPr>
            <a:r>
              <a:rPr lang="en-US" dirty="0"/>
              <a:t>For Hyperactivity and impulsivity: </a:t>
            </a:r>
            <a:endParaRPr lang="en-US" sz="2800" dirty="0"/>
          </a:p>
          <a:p>
            <a:pPr lvl="1">
              <a:buFont typeface="Wingdings" panose="05000000000000000000" pitchFamily="2" charset="2"/>
              <a:buChar char="§"/>
            </a:pPr>
            <a:r>
              <a:rPr lang="en-US" sz="3200" b="1" dirty="0"/>
              <a:t>Often</a:t>
            </a:r>
            <a:r>
              <a:rPr lang="en-US" sz="3200" dirty="0"/>
              <a:t> fidgets with or taps hands or feet, squirms in seat, difficulty remaining seated;</a:t>
            </a:r>
          </a:p>
          <a:p>
            <a:pPr lvl="1">
              <a:buFont typeface="Wingdings" panose="05000000000000000000" pitchFamily="2" charset="2"/>
              <a:buChar char="§"/>
            </a:pPr>
            <a:r>
              <a:rPr lang="en-US" sz="2900" b="1" dirty="0"/>
              <a:t>Often</a:t>
            </a:r>
            <a:r>
              <a:rPr lang="en-US" sz="2900" dirty="0"/>
              <a:t> runs about or climbs in situations where it is inappropriate. In adolescents or adults, may be feeling restless;</a:t>
            </a:r>
          </a:p>
          <a:p>
            <a:pPr lvl="1">
              <a:buFont typeface="Wingdings" panose="05000000000000000000" pitchFamily="2" charset="2"/>
              <a:buChar char="§"/>
            </a:pPr>
            <a:r>
              <a:rPr lang="en-US" sz="2900" b="1" dirty="0"/>
              <a:t>Often</a:t>
            </a:r>
            <a:r>
              <a:rPr lang="en-US" sz="2900" dirty="0"/>
              <a:t> unable to play or do activities quietly;</a:t>
            </a:r>
          </a:p>
          <a:p>
            <a:pPr lvl="1">
              <a:buFont typeface="Wingdings" panose="05000000000000000000" pitchFamily="2" charset="2"/>
              <a:buChar char="§"/>
            </a:pPr>
            <a:r>
              <a:rPr lang="en-US" sz="2900" b="1" dirty="0"/>
              <a:t>Often</a:t>
            </a:r>
            <a:r>
              <a:rPr lang="en-US" sz="2900" dirty="0"/>
              <a:t> acts as if “On the go,” or as if “driven by a motor”.  Can appear restless or difficult to keep up with;</a:t>
            </a:r>
          </a:p>
          <a:p>
            <a:pPr lvl="1">
              <a:buFont typeface="Wingdings" panose="05000000000000000000" pitchFamily="2" charset="2"/>
              <a:buChar char="§"/>
            </a:pPr>
            <a:r>
              <a:rPr lang="en-US" sz="2900" b="1" dirty="0"/>
              <a:t>Often</a:t>
            </a:r>
            <a:r>
              <a:rPr lang="en-US" sz="2900" dirty="0"/>
              <a:t> talks excessively;</a:t>
            </a:r>
          </a:p>
          <a:p>
            <a:pPr lvl="1">
              <a:buFont typeface="Wingdings" panose="05000000000000000000" pitchFamily="2" charset="2"/>
              <a:buChar char="§"/>
            </a:pPr>
            <a:r>
              <a:rPr lang="en-US" sz="2900" b="1" dirty="0"/>
              <a:t>Often</a:t>
            </a:r>
            <a:r>
              <a:rPr lang="en-US" sz="2900" dirty="0"/>
              <a:t> blurts out an answer before a question has been completed.  Completes people’s sentences; cannot wait for turn in conversations or activities;</a:t>
            </a:r>
          </a:p>
          <a:p>
            <a:pPr lvl="1">
              <a:buFont typeface="Wingdings" panose="05000000000000000000" pitchFamily="2" charset="2"/>
              <a:buChar char="§"/>
            </a:pPr>
            <a:r>
              <a:rPr lang="en-US" sz="2900" b="1" dirty="0"/>
              <a:t>Often</a:t>
            </a:r>
            <a:r>
              <a:rPr lang="en-US" sz="2900" dirty="0"/>
              <a:t> interrupts or intrudes on others. Butts into conversations, games, or activities; may start using other people’s things without asking or receiving permission; for adolescents, may intrude into or take over what others are doing;</a:t>
            </a:r>
          </a:p>
          <a:p>
            <a:pPr marL="0" indent="0">
              <a:buNone/>
            </a:pPr>
            <a:endParaRPr lang="en-US" sz="2000" dirty="0"/>
          </a:p>
        </p:txBody>
      </p:sp>
    </p:spTree>
    <p:extLst>
      <p:ext uri="{BB962C8B-B14F-4D97-AF65-F5344CB8AC3E}">
        <p14:creationId xmlns:p14="http://schemas.microsoft.com/office/powerpoint/2010/main" val="1844653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Core Characteristics /Diagnostic Criteria</a:t>
            </a:r>
            <a:endParaRPr lang="en-US" sz="2400" dirty="0"/>
          </a:p>
        </p:txBody>
      </p:sp>
      <p:sp>
        <p:nvSpPr>
          <p:cNvPr id="3" name="Content Placeholder 2"/>
          <p:cNvSpPr>
            <a:spLocks noGrp="1"/>
          </p:cNvSpPr>
          <p:nvPr>
            <p:ph idx="1"/>
          </p:nvPr>
        </p:nvSpPr>
        <p:spPr/>
        <p:txBody>
          <a:bodyPr>
            <a:normAutofit/>
          </a:bodyPr>
          <a:lstStyle/>
          <a:p>
            <a:pPr marL="0" lvl="1" indent="0">
              <a:buNone/>
            </a:pPr>
            <a:r>
              <a:rPr lang="en-US" sz="2000" dirty="0"/>
              <a:t>Several symptoms of either were present prior to age 12 years (even though they are likely seen earlier than 12), are present in </a:t>
            </a:r>
            <a:r>
              <a:rPr lang="en-US" sz="2000" b="1" dirty="0"/>
              <a:t>at least</a:t>
            </a:r>
            <a:r>
              <a:rPr lang="en-US" sz="2000" dirty="0"/>
              <a:t> two settings (home, school, work, with friends or other activities), interfere in social, school or work functioning and are not better explained by another disorder or condition. Types: Combined, Inattentive, Hyperactive/Impulsive. </a:t>
            </a:r>
            <a:r>
              <a:rPr lang="en-US" sz="2000" b="1" dirty="0"/>
              <a:t>Any</a:t>
            </a:r>
            <a:r>
              <a:rPr lang="en-US" sz="2000" dirty="0"/>
              <a:t> of the types can be mild, moderate or severe </a:t>
            </a:r>
          </a:p>
          <a:p>
            <a:pPr marL="0" indent="0">
              <a:buNone/>
            </a:pPr>
            <a:endParaRPr lang="en-US" sz="2000" dirty="0"/>
          </a:p>
        </p:txBody>
      </p:sp>
    </p:spTree>
    <p:extLst>
      <p:ext uri="{BB962C8B-B14F-4D97-AF65-F5344CB8AC3E}">
        <p14:creationId xmlns:p14="http://schemas.microsoft.com/office/powerpoint/2010/main" val="3574082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pPr lvl="0"/>
            <a:r>
              <a:rPr lang="en-US" sz="2400" b="1" dirty="0"/>
              <a:t>Diagnosis / Assessment</a:t>
            </a:r>
          </a:p>
        </p:txBody>
      </p:sp>
      <p:sp>
        <p:nvSpPr>
          <p:cNvPr id="3" name="Content Placeholder 2"/>
          <p:cNvSpPr>
            <a:spLocks noGrp="1"/>
          </p:cNvSpPr>
          <p:nvPr>
            <p:ph idx="1"/>
          </p:nvPr>
        </p:nvSpPr>
        <p:spPr>
          <a:xfrm>
            <a:off x="457200" y="1295400"/>
            <a:ext cx="8229600" cy="5257800"/>
          </a:xfrm>
        </p:spPr>
        <p:txBody>
          <a:bodyPr>
            <a:normAutofit fontScale="85000" lnSpcReduction="20000"/>
          </a:bodyPr>
          <a:lstStyle/>
          <a:p>
            <a:pPr marL="0" indent="0">
              <a:buNone/>
            </a:pPr>
            <a:r>
              <a:rPr lang="en-US" sz="2200" dirty="0"/>
              <a:t>There are </a:t>
            </a:r>
            <a:r>
              <a:rPr lang="en-US" sz="2200" b="1" u="sng" dirty="0"/>
              <a:t>no</a:t>
            </a:r>
            <a:r>
              <a:rPr lang="en-US" sz="2200" dirty="0"/>
              <a:t> accurate lab (blood) tests to diagnose ADHD. Diagnosis involves gathering information from parents, teachers and others, filling out checklists and having a medical evaluation (including vision and hearing screening) to rule out other medical problems, a psychological evaluation to rule out other mental health or learning problems.  It is important for a trained professional to adequately assess and differentiate symptoms of an individual to suggest the appropriate course of treatment. </a:t>
            </a:r>
          </a:p>
          <a:p>
            <a:pPr lvl="1" indent="-342900">
              <a:buFont typeface="Wingdings" panose="05000000000000000000" pitchFamily="2" charset="2"/>
              <a:buChar char="§"/>
            </a:pPr>
            <a:r>
              <a:rPr lang="en-US" sz="2200" dirty="0"/>
              <a:t>Psychological Evaluation - This comprehensive assessment analyzes how an individual’s brain functions, and is used to identify brain-based disorders like ADHD, autism, and learning disabilities. This type of evaluation involves an interview, input from other sources (i.e. parents, teachers, and family members) through questionnaires and rating scales, plus pencil-and-paper tests. It may also include the review of a student’s work and grades, when applicable.  The evaluation doesn’t just measure intelligence, it analyzes other parts of functioning (processing, attention, memory, motor skills, emotions/mood etc.)</a:t>
            </a:r>
          </a:p>
          <a:p>
            <a:pPr lvl="1" indent="-342900">
              <a:buFont typeface="Wingdings" panose="05000000000000000000" pitchFamily="2" charset="2"/>
              <a:buChar char="§"/>
            </a:pPr>
            <a:r>
              <a:rPr lang="en-US" sz="2200" dirty="0"/>
              <a:t>There are many tests and questionnaires that can be utilized.  A psychologist will determine the tools that are most appropriate.  Other professionals (Social Workers, Counselors, Teachers) may utilize some of the questionnaires to gather information.</a:t>
            </a:r>
          </a:p>
        </p:txBody>
      </p:sp>
    </p:spTree>
    <p:extLst>
      <p:ext uri="{BB962C8B-B14F-4D97-AF65-F5344CB8AC3E}">
        <p14:creationId xmlns:p14="http://schemas.microsoft.com/office/powerpoint/2010/main" val="25942784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ADHD Case Examples </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000" dirty="0"/>
              <a:t> Inattention - Linda  Page 5</a:t>
            </a:r>
          </a:p>
          <a:p>
            <a:pPr>
              <a:buFont typeface="Wingdings" panose="05000000000000000000" pitchFamily="2" charset="2"/>
              <a:buChar char="§"/>
            </a:pPr>
            <a:r>
              <a:rPr lang="en-US" sz="2000" dirty="0"/>
              <a:t> Hyperactivity / Impulsivity - Clark  Page 6</a:t>
            </a:r>
          </a:p>
          <a:p>
            <a:pPr>
              <a:buFont typeface="Wingdings" panose="05000000000000000000" pitchFamily="2" charset="2"/>
              <a:buChar char="§"/>
            </a:pPr>
            <a:r>
              <a:rPr lang="en-US" sz="2000" dirty="0"/>
              <a:t> Combined Type – John  Page 7</a:t>
            </a:r>
          </a:p>
        </p:txBody>
      </p:sp>
    </p:spTree>
    <p:extLst>
      <p:ext uri="{BB962C8B-B14F-4D97-AF65-F5344CB8AC3E}">
        <p14:creationId xmlns:p14="http://schemas.microsoft.com/office/powerpoint/2010/main" val="4065622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2400" b="1" dirty="0"/>
              <a:t>Co-Occurring Disorders</a:t>
            </a:r>
            <a:endParaRPr lang="en-US" sz="2400" dirty="0"/>
          </a:p>
        </p:txBody>
      </p:sp>
      <p:sp>
        <p:nvSpPr>
          <p:cNvPr id="3" name="Content Placeholder 2"/>
          <p:cNvSpPr>
            <a:spLocks noGrp="1"/>
          </p:cNvSpPr>
          <p:nvPr>
            <p:ph sz="half" idx="1"/>
          </p:nvPr>
        </p:nvSpPr>
        <p:spPr>
          <a:xfrm>
            <a:off x="457200" y="1143000"/>
            <a:ext cx="4038600" cy="4983163"/>
          </a:xfrm>
        </p:spPr>
        <p:txBody>
          <a:bodyPr>
            <a:normAutofit/>
          </a:bodyPr>
          <a:lstStyle/>
          <a:p>
            <a:pPr marL="0" indent="0">
              <a:buNone/>
            </a:pPr>
            <a:r>
              <a:rPr lang="en-US" sz="2000" dirty="0"/>
              <a:t>Attention-Deficit/Hyperactivity Disorder (ADHD) can occur alone, but often occurs with other disorders. The combination of ADHD with other disorders often presents extra challenges for children, parents, educators, and healthcare providers. Therefore, it is important that every child with ADHD be screened for other disorders and problems.  The 2007 National Survey of Children’s Health (NCSH) found that 33% of the children with ADHD had one coexisting condition, 16% had two, and 18% had three or more (Larson 2011):</a:t>
            </a:r>
          </a:p>
          <a:p>
            <a:pPr marL="0" indent="0">
              <a:buNone/>
            </a:pPr>
            <a:endParaRPr lang="en-US" sz="2000" dirty="0"/>
          </a:p>
        </p:txBody>
      </p:sp>
      <p:graphicFrame>
        <p:nvGraphicFramePr>
          <p:cNvPr id="7" name="Table 6"/>
          <p:cNvGraphicFramePr>
            <a:graphicFrameLocks noGrp="1"/>
          </p:cNvGraphicFramePr>
          <p:nvPr>
            <p:extLst>
              <p:ext uri="{D42A27DB-BD31-4B8C-83A1-F6EECF244321}">
                <p14:modId xmlns:p14="http://schemas.microsoft.com/office/powerpoint/2010/main" val="325908035"/>
              </p:ext>
            </p:extLst>
          </p:nvPr>
        </p:nvGraphicFramePr>
        <p:xfrm>
          <a:off x="4648200" y="1219200"/>
          <a:ext cx="4038600" cy="4419601"/>
        </p:xfrm>
        <a:graphic>
          <a:graphicData uri="http://schemas.openxmlformats.org/drawingml/2006/table">
            <a:tbl>
              <a:tblPr firstRow="1" firstCol="1" bandRow="1"/>
              <a:tblGrid>
                <a:gridCol w="1346200">
                  <a:extLst>
                    <a:ext uri="{9D8B030D-6E8A-4147-A177-3AD203B41FA5}">
                      <a16:colId xmlns:a16="http://schemas.microsoft.com/office/drawing/2014/main" val="20000"/>
                    </a:ext>
                  </a:extLst>
                </a:gridCol>
                <a:gridCol w="1346200">
                  <a:extLst>
                    <a:ext uri="{9D8B030D-6E8A-4147-A177-3AD203B41FA5}">
                      <a16:colId xmlns:a16="http://schemas.microsoft.com/office/drawing/2014/main" val="20001"/>
                    </a:ext>
                  </a:extLst>
                </a:gridCol>
                <a:gridCol w="1346200">
                  <a:extLst>
                    <a:ext uri="{9D8B030D-6E8A-4147-A177-3AD203B41FA5}">
                      <a16:colId xmlns:a16="http://schemas.microsoft.com/office/drawing/2014/main" val="20002"/>
                    </a:ext>
                  </a:extLst>
                </a:gridCol>
              </a:tblGrid>
              <a:tr h="1163346">
                <a:tc>
                  <a:txBody>
                    <a:bodyPr/>
                    <a:lstStyle/>
                    <a:p>
                      <a:pPr marL="0" marR="0" algn="ctr">
                        <a:lnSpc>
                          <a:spcPct val="115000"/>
                        </a:lnSpc>
                        <a:spcBef>
                          <a:spcPts val="0"/>
                        </a:spcBef>
                        <a:spcAft>
                          <a:spcPts val="600"/>
                        </a:spcAft>
                      </a:pPr>
                      <a:r>
                        <a:rPr lang="en-US" sz="1400" b="1" dirty="0">
                          <a:effectLst/>
                          <a:latin typeface="Calibri"/>
                          <a:ea typeface="Times New Roman"/>
                          <a:cs typeface="Calibri"/>
                        </a:rPr>
                        <a:t>Coexisting Disorder</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dirty="0">
                          <a:effectLst/>
                          <a:latin typeface="Calibri"/>
                          <a:ea typeface="Times New Roman"/>
                          <a:cs typeface="Calibri"/>
                        </a:rPr>
                        <a:t>Children with ADHD</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dirty="0">
                          <a:effectLst/>
                          <a:latin typeface="Calibri"/>
                          <a:ea typeface="Times New Roman"/>
                          <a:cs typeface="Calibri"/>
                        </a:rPr>
                        <a:t>Children without ADHD</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extLst>
                  <a:ext uri="{0D108BD9-81ED-4DB2-BD59-A6C34878D82A}">
                    <a16:rowId xmlns:a16="http://schemas.microsoft.com/office/drawing/2014/main" val="10000"/>
                  </a:ext>
                </a:extLst>
              </a:tr>
              <a:tr h="651251">
                <a:tc>
                  <a:txBody>
                    <a:bodyPr/>
                    <a:lstStyle/>
                    <a:p>
                      <a:pPr marL="0" marR="0" algn="ctr">
                        <a:lnSpc>
                          <a:spcPct val="115000"/>
                        </a:lnSpc>
                        <a:spcBef>
                          <a:spcPts val="0"/>
                        </a:spcBef>
                        <a:spcAft>
                          <a:spcPts val="600"/>
                        </a:spcAft>
                      </a:pPr>
                      <a:r>
                        <a:rPr lang="en-US" sz="1400" b="1" dirty="0">
                          <a:effectLst/>
                          <a:latin typeface="Calibri"/>
                          <a:ea typeface="Times New Roman"/>
                          <a:cs typeface="Calibri"/>
                        </a:rPr>
                        <a:t>Learning Disability</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dirty="0">
                          <a:effectLst/>
                          <a:latin typeface="Calibri"/>
                          <a:ea typeface="Times New Roman"/>
                          <a:cs typeface="Calibri"/>
                        </a:rPr>
                        <a:t>45%</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dirty="0">
                          <a:effectLst/>
                          <a:latin typeface="Calibri"/>
                          <a:ea typeface="Times New Roman"/>
                          <a:cs typeface="Calibri"/>
                        </a:rPr>
                        <a:t>5%</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extLst>
                  <a:ext uri="{0D108BD9-81ED-4DB2-BD59-A6C34878D82A}">
                    <a16:rowId xmlns:a16="http://schemas.microsoft.com/office/drawing/2014/main" val="10001"/>
                  </a:ext>
                </a:extLst>
              </a:tr>
              <a:tr h="651251">
                <a:tc>
                  <a:txBody>
                    <a:bodyPr/>
                    <a:lstStyle/>
                    <a:p>
                      <a:pPr marL="0" marR="0" algn="ctr">
                        <a:lnSpc>
                          <a:spcPct val="115000"/>
                        </a:lnSpc>
                        <a:spcBef>
                          <a:spcPts val="0"/>
                        </a:spcBef>
                        <a:spcAft>
                          <a:spcPts val="600"/>
                        </a:spcAft>
                      </a:pPr>
                      <a:r>
                        <a:rPr lang="en-US" sz="1400" b="1">
                          <a:effectLst/>
                          <a:latin typeface="Calibri"/>
                          <a:ea typeface="Times New Roman"/>
                          <a:cs typeface="Calibri"/>
                        </a:rPr>
                        <a:t>Conduct Disorder</a:t>
                      </a:r>
                      <a:endParaRPr lang="en-US" sz="1400" b="1">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dirty="0">
                          <a:effectLst/>
                          <a:latin typeface="Calibri"/>
                          <a:ea typeface="Times New Roman"/>
                          <a:cs typeface="Calibri"/>
                        </a:rPr>
                        <a:t>27%</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dirty="0">
                          <a:effectLst/>
                          <a:latin typeface="Calibri"/>
                          <a:ea typeface="Times New Roman"/>
                          <a:cs typeface="Calibri"/>
                        </a:rPr>
                        <a:t>2%</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extLst>
                  <a:ext uri="{0D108BD9-81ED-4DB2-BD59-A6C34878D82A}">
                    <a16:rowId xmlns:a16="http://schemas.microsoft.com/office/drawing/2014/main" val="10002"/>
                  </a:ext>
                </a:extLst>
              </a:tr>
              <a:tr h="651251">
                <a:tc>
                  <a:txBody>
                    <a:bodyPr/>
                    <a:lstStyle/>
                    <a:p>
                      <a:pPr marL="0" marR="0" algn="ctr">
                        <a:lnSpc>
                          <a:spcPct val="115000"/>
                        </a:lnSpc>
                        <a:spcBef>
                          <a:spcPts val="0"/>
                        </a:spcBef>
                        <a:spcAft>
                          <a:spcPts val="600"/>
                        </a:spcAft>
                      </a:pPr>
                      <a:r>
                        <a:rPr lang="en-US" sz="1400" b="1">
                          <a:effectLst/>
                          <a:latin typeface="Calibri"/>
                          <a:ea typeface="Times New Roman"/>
                          <a:cs typeface="Calibri"/>
                        </a:rPr>
                        <a:t>Anxiety</a:t>
                      </a:r>
                      <a:endParaRPr lang="en-US" sz="1400" b="1">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dirty="0">
                          <a:effectLst/>
                          <a:latin typeface="Calibri"/>
                          <a:ea typeface="Times New Roman"/>
                          <a:cs typeface="Calibri"/>
                        </a:rPr>
                        <a:t>18%</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dirty="0">
                          <a:effectLst/>
                          <a:latin typeface="Calibri"/>
                          <a:ea typeface="Times New Roman"/>
                          <a:cs typeface="Calibri"/>
                        </a:rPr>
                        <a:t>2%</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extLst>
                  <a:ext uri="{0D108BD9-81ED-4DB2-BD59-A6C34878D82A}">
                    <a16:rowId xmlns:a16="http://schemas.microsoft.com/office/drawing/2014/main" val="10003"/>
                  </a:ext>
                </a:extLst>
              </a:tr>
              <a:tr h="651251">
                <a:tc>
                  <a:txBody>
                    <a:bodyPr/>
                    <a:lstStyle/>
                    <a:p>
                      <a:pPr marL="0" marR="0" algn="ctr">
                        <a:lnSpc>
                          <a:spcPct val="115000"/>
                        </a:lnSpc>
                        <a:spcBef>
                          <a:spcPts val="0"/>
                        </a:spcBef>
                        <a:spcAft>
                          <a:spcPts val="600"/>
                        </a:spcAft>
                      </a:pPr>
                      <a:r>
                        <a:rPr lang="en-US" sz="1400" b="1">
                          <a:effectLst/>
                          <a:latin typeface="Calibri"/>
                          <a:ea typeface="Times New Roman"/>
                          <a:cs typeface="Calibri"/>
                        </a:rPr>
                        <a:t>Depression</a:t>
                      </a:r>
                      <a:endParaRPr lang="en-US" sz="1400" b="1">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a:effectLst/>
                          <a:latin typeface="Calibri"/>
                          <a:ea typeface="Times New Roman"/>
                          <a:cs typeface="Calibri"/>
                        </a:rPr>
                        <a:t>15%</a:t>
                      </a:r>
                      <a:endParaRPr lang="en-US" sz="1400" b="1">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dirty="0">
                          <a:effectLst/>
                          <a:latin typeface="Calibri"/>
                          <a:ea typeface="Times New Roman"/>
                          <a:cs typeface="Calibri"/>
                        </a:rPr>
                        <a:t>1%</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extLst>
                  <a:ext uri="{0D108BD9-81ED-4DB2-BD59-A6C34878D82A}">
                    <a16:rowId xmlns:a16="http://schemas.microsoft.com/office/drawing/2014/main" val="10004"/>
                  </a:ext>
                </a:extLst>
              </a:tr>
              <a:tr h="651251">
                <a:tc>
                  <a:txBody>
                    <a:bodyPr/>
                    <a:lstStyle/>
                    <a:p>
                      <a:pPr marL="0" marR="0" algn="ctr">
                        <a:lnSpc>
                          <a:spcPct val="115000"/>
                        </a:lnSpc>
                        <a:spcBef>
                          <a:spcPts val="0"/>
                        </a:spcBef>
                        <a:spcAft>
                          <a:spcPts val="600"/>
                        </a:spcAft>
                      </a:pPr>
                      <a:r>
                        <a:rPr lang="en-US" sz="1400" b="1" dirty="0">
                          <a:effectLst/>
                          <a:latin typeface="Calibri"/>
                          <a:ea typeface="Times New Roman"/>
                          <a:cs typeface="Calibri"/>
                        </a:rPr>
                        <a:t>Speech Problems</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a:effectLst/>
                          <a:latin typeface="Calibri"/>
                          <a:ea typeface="Times New Roman"/>
                          <a:cs typeface="Calibri"/>
                        </a:rPr>
                        <a:t>12%</a:t>
                      </a:r>
                      <a:endParaRPr lang="en-US" sz="1400" b="1">
                        <a:effectLst/>
                        <a:latin typeface="Calibri"/>
                        <a:ea typeface="Times New Roman"/>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600"/>
                        </a:spcAft>
                      </a:pPr>
                      <a:r>
                        <a:rPr lang="en-US" sz="1400" b="1" dirty="0">
                          <a:effectLst/>
                          <a:latin typeface="Calibri"/>
                          <a:ea typeface="Times New Roman"/>
                          <a:cs typeface="Calibri"/>
                        </a:rPr>
                        <a:t>3%</a:t>
                      </a:r>
                      <a:endParaRPr lang="en-US" sz="1400" b="1" dirty="0">
                        <a:effectLst/>
                        <a:latin typeface="Calibri"/>
                        <a:ea typeface="Times New Roman"/>
                        <a:cs typeface="Times New Roman"/>
                      </a:endParaRPr>
                    </a:p>
                  </a:txBody>
                  <a:tcPr marL="28575" marR="28575" marT="28575" marB="28575" anchor="ctr">
                    <a:lnL>
                      <a:noFill/>
                    </a:lnL>
                    <a:lnR>
                      <a:noFill/>
                    </a:lnR>
                    <a:lnT>
                      <a:noFill/>
                    </a:lnT>
                    <a:lnB>
                      <a:noFill/>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93855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Welcome</a:t>
            </a:r>
          </a:p>
        </p:txBody>
      </p:sp>
      <p:sp>
        <p:nvSpPr>
          <p:cNvPr id="3" name="Content Placeholder 2"/>
          <p:cNvSpPr>
            <a:spLocks noGrp="1"/>
          </p:cNvSpPr>
          <p:nvPr>
            <p:ph idx="1"/>
          </p:nvPr>
        </p:nvSpPr>
        <p:spPr>
          <a:xfrm>
            <a:off x="457200" y="1600200"/>
            <a:ext cx="3962400" cy="4525963"/>
          </a:xfrm>
        </p:spPr>
        <p:txBody>
          <a:bodyPr>
            <a:normAutofit/>
          </a:bodyPr>
          <a:lstStyle/>
          <a:p>
            <a:pPr marL="0" indent="0">
              <a:buNone/>
            </a:pPr>
            <a:r>
              <a:rPr lang="en-US" sz="2000" dirty="0"/>
              <a:t>Welcome to the ADHD to Autism Training.  We appreciate your dedication for the role you play in the lives of the children in your home. Thank you for being one of the most significant, lifelong influences in the life of a foster child.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0" y="1295400"/>
            <a:ext cx="4572000" cy="4876800"/>
          </a:xfrm>
          <a:prstGeom prst="rect">
            <a:avLst/>
          </a:prstGeom>
        </p:spPr>
      </p:pic>
    </p:spTree>
    <p:extLst>
      <p:ext uri="{BB962C8B-B14F-4D97-AF65-F5344CB8AC3E}">
        <p14:creationId xmlns:p14="http://schemas.microsoft.com/office/powerpoint/2010/main" val="27238316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a:t>Associated Issues</a:t>
            </a:r>
          </a:p>
        </p:txBody>
      </p:sp>
      <p:sp>
        <p:nvSpPr>
          <p:cNvPr id="3" name="Content Placeholder 2"/>
          <p:cNvSpPr>
            <a:spLocks noGrp="1"/>
          </p:cNvSpPr>
          <p:nvPr>
            <p:ph idx="1"/>
          </p:nvPr>
        </p:nvSpPr>
        <p:spPr>
          <a:xfrm>
            <a:off x="457200" y="1143000"/>
            <a:ext cx="8229600" cy="4983163"/>
          </a:xfrm>
        </p:spPr>
        <p:txBody>
          <a:bodyPr>
            <a:normAutofit/>
          </a:bodyPr>
          <a:lstStyle/>
          <a:p>
            <a:pPr marL="0" lvl="0" indent="0">
              <a:buNone/>
            </a:pPr>
            <a:r>
              <a:rPr lang="en-US" sz="2000" dirty="0"/>
              <a:t>Difficulty with Peer Relationships</a:t>
            </a:r>
          </a:p>
          <a:p>
            <a:pPr lvl="1">
              <a:buFont typeface="Wingdings" panose="05000000000000000000" pitchFamily="2" charset="2"/>
              <a:buChar char="§"/>
            </a:pPr>
            <a:r>
              <a:rPr lang="en-US" sz="2000" dirty="0"/>
              <a:t>ADHD can make peer relationships or friendships very difficult. Having friends is important to children’s well-being.</a:t>
            </a:r>
          </a:p>
          <a:p>
            <a:pPr lvl="1">
              <a:buFont typeface="Wingdings" panose="05000000000000000000" pitchFamily="2" charset="2"/>
              <a:buChar char="§"/>
            </a:pPr>
            <a:r>
              <a:rPr lang="en-US" sz="2000" dirty="0"/>
              <a:t>Although some children with ADHD have no trouble getting along with other children, others have difficulty in their relationships with their peers; for example, they might not have close friends, or might even be rejected by other children. Children who have difficulty making friends might also more likely have anxiety, behavioral and mood disorders, substance abuse, or delinquency as teenagers.</a:t>
            </a:r>
          </a:p>
          <a:p>
            <a:pPr lvl="1">
              <a:buFont typeface="Wingdings" panose="05000000000000000000" pitchFamily="2" charset="2"/>
              <a:buChar char="§"/>
            </a:pPr>
            <a:r>
              <a:rPr lang="en-US" sz="2000" dirty="0"/>
              <a:t>Exactly how ADHD contributes to social problems is not fully understood. Children who are inattentive sometimes seem shy or withdrawn to their peers. Children with symptoms of impulsivity/hyperactivity may be rejected by their peers because they are intrusive, may not wait their turn, or may act aggressively. </a:t>
            </a:r>
          </a:p>
        </p:txBody>
      </p:sp>
    </p:spTree>
    <p:extLst>
      <p:ext uri="{BB962C8B-B14F-4D97-AF65-F5344CB8AC3E}">
        <p14:creationId xmlns:p14="http://schemas.microsoft.com/office/powerpoint/2010/main" val="40916381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a:t>Associated Issues</a:t>
            </a:r>
          </a:p>
        </p:txBody>
      </p:sp>
      <p:sp>
        <p:nvSpPr>
          <p:cNvPr id="3" name="Content Placeholder 2"/>
          <p:cNvSpPr>
            <a:spLocks noGrp="1"/>
          </p:cNvSpPr>
          <p:nvPr>
            <p:ph idx="1"/>
          </p:nvPr>
        </p:nvSpPr>
        <p:spPr>
          <a:xfrm>
            <a:off x="457200" y="1143000"/>
            <a:ext cx="8229600" cy="4983163"/>
          </a:xfrm>
        </p:spPr>
        <p:txBody>
          <a:bodyPr>
            <a:normAutofit/>
          </a:bodyPr>
          <a:lstStyle/>
          <a:p>
            <a:pPr marL="0" lvl="0" indent="0">
              <a:buNone/>
            </a:pPr>
            <a:r>
              <a:rPr lang="en-US" sz="2000" dirty="0"/>
              <a:t>Risk of Injuries</a:t>
            </a:r>
          </a:p>
          <a:p>
            <a:pPr lvl="1">
              <a:buFont typeface="Wingdings" panose="05000000000000000000" pitchFamily="2" charset="2"/>
              <a:buChar char="§"/>
            </a:pPr>
            <a:r>
              <a:rPr lang="en-US" sz="2000" dirty="0"/>
              <a:t>Children and adolescents with ADHD are likely to get hurt more often and more severely than peers without ADHD. Research indicates that children with ADHD are significantly more likely to:  get injured while walking or riding a bicycle, have head injuries, injure more than one part of their body, be hospitalized for unintentional poisoning, be admitted to intensive care units or have an injury resulting in disability.  </a:t>
            </a:r>
          </a:p>
          <a:p>
            <a:pPr lvl="1">
              <a:buFont typeface="Wingdings" panose="05000000000000000000" pitchFamily="2" charset="2"/>
              <a:buChar char="§"/>
            </a:pPr>
            <a:r>
              <a:rPr lang="en-US" sz="2000" dirty="0"/>
              <a:t>More research is needed to understand why children with ADHD get injured, but it is likely that being inattentive and impulsive puts children at risk. For example, a young child with ADHD may not look for oncoming traffic while riding a bicycle or crossing the street or may do something dangerous without thinking of the possible consequences. Teenagers with ADHD who drive are more likely to have problems with driving, including breaking traffic rules, getting traffic tickets, and being in a crash than drivers without ADHD</a:t>
            </a:r>
          </a:p>
        </p:txBody>
      </p:sp>
    </p:spTree>
    <p:extLst>
      <p:ext uri="{BB962C8B-B14F-4D97-AF65-F5344CB8AC3E}">
        <p14:creationId xmlns:p14="http://schemas.microsoft.com/office/powerpoint/2010/main" val="9803640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b="1" dirty="0"/>
              <a:t>Conditions That Can Mimic ADHD</a:t>
            </a:r>
          </a:p>
        </p:txBody>
      </p:sp>
      <p:sp>
        <p:nvSpPr>
          <p:cNvPr id="3" name="Content Placeholder 2"/>
          <p:cNvSpPr>
            <a:spLocks noGrp="1"/>
          </p:cNvSpPr>
          <p:nvPr>
            <p:ph idx="1"/>
          </p:nvPr>
        </p:nvSpPr>
        <p:spPr>
          <a:xfrm>
            <a:off x="457200" y="990600"/>
            <a:ext cx="8229600" cy="5135563"/>
          </a:xfrm>
        </p:spPr>
        <p:txBody>
          <a:bodyPr>
            <a:normAutofit/>
          </a:bodyPr>
          <a:lstStyle/>
          <a:p>
            <a:pPr marL="0" indent="0">
              <a:buNone/>
            </a:pPr>
            <a:r>
              <a:rPr lang="en-US" sz="2000" dirty="0"/>
              <a:t>According to Dr. Claire McCarthy, Faculty Editor, Harvard Health Publishing </a:t>
            </a:r>
            <a:r>
              <a:rPr lang="en-US" sz="2000" u="sng" dirty="0"/>
              <a:t>https://www.health.harvard.edu/blog/5-common-problems-that-can-mimic-adhd-2018010913065</a:t>
            </a:r>
            <a:r>
              <a:rPr lang="en-US" sz="2000" dirty="0"/>
              <a:t> other health conditions can resemble ADHD.  </a:t>
            </a:r>
            <a:r>
              <a:rPr lang="en-US" sz="2000" b="1" dirty="0"/>
              <a:t>As discussed in the assessment section above get any of the following problems evaluated.</a:t>
            </a:r>
          </a:p>
          <a:p>
            <a:pPr lvl="1" indent="-342900">
              <a:buFont typeface="Wingdings" panose="05000000000000000000" pitchFamily="2" charset="2"/>
              <a:buChar char="§"/>
            </a:pPr>
            <a:r>
              <a:rPr lang="en-US" sz="2000" b="1" dirty="0"/>
              <a:t>Hearing problems: </a:t>
            </a:r>
            <a:r>
              <a:rPr lang="en-US" sz="2000" dirty="0"/>
              <a:t>If you can’t hear well, it’s hard to pay attention — and easy to get distracted. Children can also develop hearing problems from getting lots of ear infections. </a:t>
            </a:r>
          </a:p>
          <a:p>
            <a:pPr lvl="1" indent="-342900">
              <a:buFont typeface="Wingdings" panose="05000000000000000000" pitchFamily="2" charset="2"/>
              <a:buChar char="§"/>
            </a:pPr>
            <a:r>
              <a:rPr lang="en-US" sz="2000" b="1" dirty="0"/>
              <a:t>Learning or cognitive disabilities: </a:t>
            </a:r>
            <a:r>
              <a:rPr lang="en-US" sz="2000" dirty="0"/>
              <a:t>If children don’t understand what’s going on around them, it’s hard for them to focus and join in classwork. Any child who is doing poorly in school should be evaluated and given the help they need. All public schools have a process for evaluating children and creating an Individualized Education Program, or IEP, for those who need help. Children who are home schooled or in private school, can still get an evaluation through a private provider.</a:t>
            </a:r>
          </a:p>
          <a:p>
            <a:pPr marL="0" indent="0">
              <a:buNone/>
            </a:pPr>
            <a:endParaRPr lang="en-US" sz="2000" dirty="0"/>
          </a:p>
        </p:txBody>
      </p:sp>
    </p:spTree>
    <p:extLst>
      <p:ext uri="{BB962C8B-B14F-4D97-AF65-F5344CB8AC3E}">
        <p14:creationId xmlns:p14="http://schemas.microsoft.com/office/powerpoint/2010/main" val="4777697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b="1" dirty="0"/>
              <a:t>Conditions That Can Mimic ADHD</a:t>
            </a:r>
          </a:p>
        </p:txBody>
      </p:sp>
      <p:sp>
        <p:nvSpPr>
          <p:cNvPr id="3" name="Content Placeholder 2"/>
          <p:cNvSpPr>
            <a:spLocks noGrp="1"/>
          </p:cNvSpPr>
          <p:nvPr>
            <p:ph idx="1"/>
          </p:nvPr>
        </p:nvSpPr>
        <p:spPr>
          <a:xfrm>
            <a:off x="457200" y="990600"/>
            <a:ext cx="8229600" cy="5135563"/>
          </a:xfrm>
        </p:spPr>
        <p:txBody>
          <a:bodyPr>
            <a:normAutofit/>
          </a:bodyPr>
          <a:lstStyle/>
          <a:p>
            <a:pPr lvl="1" indent="-342900">
              <a:buFont typeface="Wingdings" panose="05000000000000000000" pitchFamily="2" charset="2"/>
              <a:buChar char="§"/>
            </a:pPr>
            <a:r>
              <a:rPr lang="en-US" sz="2000" b="1" dirty="0"/>
              <a:t>Sleep problems: </a:t>
            </a:r>
            <a:r>
              <a:rPr lang="en-US" sz="2000" dirty="0"/>
              <a:t>Children who don’t get enough sleep, or whose sleep is of poor quality, can have trouble with learning and behavior. Any child who snores regularly (not just with a bad cold) should be evaluated by their doctor, especially if there are any pauses in breathing or choking noises during sleep. Parents of teens should be sure that their children are getting at least eight hours of sleep and aren’t staying up doing homework or on their phones. </a:t>
            </a:r>
            <a:r>
              <a:rPr lang="en-US" sz="2000" b="1" dirty="0"/>
              <a:t>Electronics should not be kept in the child’s bedroom as this interferes with sleep.   </a:t>
            </a:r>
          </a:p>
          <a:p>
            <a:pPr lvl="1" indent="-342900">
              <a:buFont typeface="Wingdings" panose="05000000000000000000" pitchFamily="2" charset="2"/>
              <a:buChar char="§"/>
            </a:pPr>
            <a:r>
              <a:rPr lang="en-US" sz="2000" b="1" dirty="0"/>
              <a:t>Depression or anxiety: </a:t>
            </a:r>
            <a:r>
              <a:rPr lang="en-US" sz="2000" dirty="0"/>
              <a:t>It is hard to concentrate when you are sad or worried, and it’s not uncommon for a depressed or anxious child to act out and get in trouble. More than 1 in 10 adolescents has suffered from depression, and the numbers are higher for anxiety. Even more alarming, both depression and anxiety often go undiagnosed — and untreated — among children and adolescents. </a:t>
            </a:r>
          </a:p>
          <a:p>
            <a:pPr marL="400050" lvl="1" indent="0">
              <a:buNone/>
            </a:pPr>
            <a:endParaRPr lang="en-US" sz="2000" dirty="0"/>
          </a:p>
        </p:txBody>
      </p:sp>
    </p:spTree>
    <p:extLst>
      <p:ext uri="{BB962C8B-B14F-4D97-AF65-F5344CB8AC3E}">
        <p14:creationId xmlns:p14="http://schemas.microsoft.com/office/powerpoint/2010/main" val="35572788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b="1" dirty="0"/>
              <a:t>Conditions That Can Mimic ADHD</a:t>
            </a:r>
          </a:p>
        </p:txBody>
      </p:sp>
      <p:sp>
        <p:nvSpPr>
          <p:cNvPr id="3" name="Content Placeholder 2"/>
          <p:cNvSpPr>
            <a:spLocks noGrp="1"/>
          </p:cNvSpPr>
          <p:nvPr>
            <p:ph idx="1"/>
          </p:nvPr>
        </p:nvSpPr>
        <p:spPr>
          <a:xfrm>
            <a:off x="457200" y="990600"/>
            <a:ext cx="8229600" cy="5135563"/>
          </a:xfrm>
        </p:spPr>
        <p:txBody>
          <a:bodyPr>
            <a:normAutofit/>
          </a:bodyPr>
          <a:lstStyle/>
          <a:p>
            <a:pPr lvl="1" indent="-342900">
              <a:buFont typeface="Wingdings" panose="05000000000000000000" pitchFamily="2" charset="2"/>
              <a:buChar char="§"/>
            </a:pPr>
            <a:r>
              <a:rPr lang="en-US" sz="2000" b="1" dirty="0"/>
              <a:t>Depression or anxiety: </a:t>
            </a:r>
            <a:r>
              <a:rPr lang="en-US" sz="2000" dirty="0"/>
              <a:t>It is hard to concentrate when you are sad or worried, and it’s not uncommon for a depressed or anxious child to act out and get in trouble. More than 1 in 10 adolescents has suffered from depression, and the numbers are higher for anxiety. Even more alarming, both depression and anxiety often go undiagnosed — and untreated — among children and adolescents. </a:t>
            </a:r>
          </a:p>
          <a:p>
            <a:pPr lvl="1" indent="-342900">
              <a:buFont typeface="Wingdings" panose="05000000000000000000" pitchFamily="2" charset="2"/>
              <a:buChar char="§"/>
            </a:pPr>
            <a:r>
              <a:rPr lang="en-US" sz="2000" b="1" dirty="0"/>
              <a:t>Substance abuse: </a:t>
            </a:r>
            <a:r>
              <a:rPr lang="en-US" sz="2000" dirty="0"/>
              <a:t>This is something that should always be considered in an adolescent, especially if the ADHD symptoms weren’t present earlier in childhood (by definition, you have to have the symptoms before age 12 to get the diagnosis). Nobody wants to think that their child could be using drugs or alcohol, but by 12th grade about half of youth have tried an illicit drug at least once, and for some, it can turn into a habit — or worse.</a:t>
            </a:r>
            <a:r>
              <a:rPr lang="en-US" sz="2000" b="1" dirty="0"/>
              <a:t>  </a:t>
            </a:r>
            <a:endParaRPr lang="en-US" sz="2000" dirty="0"/>
          </a:p>
        </p:txBody>
      </p:sp>
    </p:spTree>
    <p:extLst>
      <p:ext uri="{BB962C8B-B14F-4D97-AF65-F5344CB8AC3E}">
        <p14:creationId xmlns:p14="http://schemas.microsoft.com/office/powerpoint/2010/main" val="11346584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dirty="0"/>
              <a:t>Causes</a:t>
            </a:r>
          </a:p>
        </p:txBody>
      </p:sp>
      <p:sp>
        <p:nvSpPr>
          <p:cNvPr id="3" name="Content Placeholder 2"/>
          <p:cNvSpPr>
            <a:spLocks noGrp="1"/>
          </p:cNvSpPr>
          <p:nvPr>
            <p:ph idx="1"/>
          </p:nvPr>
        </p:nvSpPr>
        <p:spPr>
          <a:xfrm>
            <a:off x="457200" y="1066800"/>
            <a:ext cx="8229600" cy="5059363"/>
          </a:xfrm>
        </p:spPr>
        <p:txBody>
          <a:bodyPr>
            <a:normAutofit fontScale="92500" lnSpcReduction="10000"/>
          </a:bodyPr>
          <a:lstStyle/>
          <a:p>
            <a:pPr marL="0" indent="0">
              <a:buNone/>
            </a:pPr>
            <a:r>
              <a:rPr lang="en-US" sz="2000" dirty="0"/>
              <a:t>Some of the most prestigious scientific-based organizations in the world conclude that ADHD is a real disorder with potentially devastating consequences when not properly identified, diagnosed and treated. (</a:t>
            </a:r>
            <a:r>
              <a:rPr lang="en-US" sz="2000" u="sng" dirty="0"/>
              <a:t>http://www.help4adhd.org/Understanding-ADHD/About-ADHD/The-Science-of-ADHD.aspx</a:t>
            </a:r>
            <a:r>
              <a:rPr lang="en-US" sz="2000" dirty="0"/>
              <a:t>)</a:t>
            </a:r>
          </a:p>
          <a:p>
            <a:pPr lvl="1">
              <a:buFont typeface="Wingdings" panose="05000000000000000000" pitchFamily="2" charset="2"/>
              <a:buChar char="§"/>
            </a:pPr>
            <a:r>
              <a:rPr lang="en-US" sz="2000" dirty="0"/>
              <a:t>Research has shown that ADHD has a very strong neurobiological basis (involving the nervous system caused by genetic, metabolic, or other biological factors). Having a blood relative such as a parent or sibling with ADHD or other mental health disorder can be a risk factor.</a:t>
            </a:r>
          </a:p>
          <a:p>
            <a:pPr lvl="1">
              <a:buFont typeface="Wingdings" panose="05000000000000000000" pitchFamily="2" charset="2"/>
              <a:buChar char="§"/>
            </a:pPr>
            <a:r>
              <a:rPr lang="en-US" sz="2200" dirty="0"/>
              <a:t>Other causes can include; </a:t>
            </a:r>
          </a:p>
          <a:p>
            <a:pPr lvl="2">
              <a:buFont typeface="Wingdings" panose="05000000000000000000" pitchFamily="2" charset="2"/>
              <a:buChar char="§"/>
            </a:pPr>
            <a:r>
              <a:rPr lang="en-US" sz="2200" dirty="0"/>
              <a:t>Mother’s exposure to toxins during pregnancy</a:t>
            </a:r>
          </a:p>
          <a:p>
            <a:pPr lvl="2">
              <a:buFont typeface="Wingdings" panose="05000000000000000000" pitchFamily="2" charset="2"/>
              <a:buChar char="§"/>
            </a:pPr>
            <a:r>
              <a:rPr lang="en-US" sz="2200" dirty="0"/>
              <a:t>Mother’s use of alcohol, drugs and tobacco during pregnancy</a:t>
            </a:r>
          </a:p>
          <a:p>
            <a:pPr lvl="2">
              <a:buFont typeface="Wingdings" panose="05000000000000000000" pitchFamily="2" charset="2"/>
              <a:buChar char="§"/>
            </a:pPr>
            <a:r>
              <a:rPr lang="en-US" sz="2200" dirty="0"/>
              <a:t>Premature delivery</a:t>
            </a:r>
          </a:p>
          <a:p>
            <a:pPr lvl="2">
              <a:buFont typeface="Wingdings" panose="05000000000000000000" pitchFamily="2" charset="2"/>
              <a:buChar char="§"/>
            </a:pPr>
            <a:r>
              <a:rPr lang="en-US" sz="2200" dirty="0"/>
              <a:t>Significantly low birth weight</a:t>
            </a:r>
          </a:p>
          <a:p>
            <a:pPr lvl="2">
              <a:buFont typeface="Wingdings" panose="05000000000000000000" pitchFamily="2" charset="2"/>
              <a:buChar char="§"/>
            </a:pPr>
            <a:r>
              <a:rPr lang="en-US" sz="2200" dirty="0"/>
              <a:t>Exposure to environmental toxins (lead) at a young age </a:t>
            </a:r>
          </a:p>
          <a:p>
            <a:pPr lvl="2">
              <a:buFont typeface="Wingdings" panose="05000000000000000000" pitchFamily="2" charset="2"/>
              <a:buChar char="§"/>
            </a:pPr>
            <a:r>
              <a:rPr lang="en-US" sz="2200" dirty="0"/>
              <a:t>Brain injuries</a:t>
            </a:r>
          </a:p>
          <a:p>
            <a:pPr lvl="1">
              <a:buFont typeface="Angsana New" panose="02020603050405020304" pitchFamily="18" charset="-34"/>
              <a:buChar char="­"/>
            </a:pPr>
            <a:endParaRPr lang="en-US" sz="2000" dirty="0"/>
          </a:p>
          <a:p>
            <a:pPr marL="0" indent="0">
              <a:buNone/>
            </a:pPr>
            <a:endParaRPr lang="en-US" sz="2000" dirty="0"/>
          </a:p>
        </p:txBody>
      </p:sp>
    </p:spTree>
    <p:extLst>
      <p:ext uri="{BB962C8B-B14F-4D97-AF65-F5344CB8AC3E}">
        <p14:creationId xmlns:p14="http://schemas.microsoft.com/office/powerpoint/2010/main" val="380289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dirty="0"/>
              <a:t>Causes</a:t>
            </a:r>
          </a:p>
        </p:txBody>
      </p:sp>
      <p:sp>
        <p:nvSpPr>
          <p:cNvPr id="3" name="Content Placeholder 2"/>
          <p:cNvSpPr>
            <a:spLocks noGrp="1"/>
          </p:cNvSpPr>
          <p:nvPr>
            <p:ph idx="1"/>
          </p:nvPr>
        </p:nvSpPr>
        <p:spPr>
          <a:xfrm>
            <a:off x="457200" y="1143000"/>
            <a:ext cx="8229600" cy="4983163"/>
          </a:xfrm>
        </p:spPr>
        <p:txBody>
          <a:bodyPr>
            <a:normAutofit fontScale="92500"/>
          </a:bodyPr>
          <a:lstStyle/>
          <a:p>
            <a:pPr marL="0" lvl="0" indent="0">
              <a:buNone/>
            </a:pPr>
            <a:r>
              <a:rPr lang="en-US" sz="2200" dirty="0"/>
              <a:t>Research </a:t>
            </a:r>
            <a:r>
              <a:rPr lang="en-US" sz="2200" b="1" dirty="0"/>
              <a:t>does not</a:t>
            </a:r>
            <a:r>
              <a:rPr lang="en-US" sz="2200" dirty="0"/>
              <a:t> support that ADHD comes from excessive sugar intake by the child, excessive television viewing, poor parenting, or social and environmental factors such as poverty or family chaos.  Any of the above as well as other things can worsen symptoms, especially in certain individuals.  </a:t>
            </a:r>
          </a:p>
          <a:p>
            <a:pPr lvl="1">
              <a:buFont typeface="Wingdings" panose="05000000000000000000" pitchFamily="2" charset="2"/>
              <a:buChar char="§"/>
            </a:pPr>
            <a:r>
              <a:rPr lang="en-US" sz="2200" dirty="0"/>
              <a:t>There has been some accumulating evidence of sensitivity to food or additives such as colorings and preservatives.  Several studies suggest that these might be important for a </a:t>
            </a:r>
            <a:r>
              <a:rPr lang="en-US" sz="2200" b="1" dirty="0"/>
              <a:t>minority</a:t>
            </a:r>
            <a:r>
              <a:rPr lang="en-US" sz="2200" dirty="0"/>
              <a:t> of children with ADHD, and a couple of controlled studies suggest a small effect on all children whether or not they have ADHD.  Further research on this is needed. </a:t>
            </a:r>
          </a:p>
          <a:p>
            <a:pPr lvl="1">
              <a:buFont typeface="Wingdings" panose="05000000000000000000" pitchFamily="2" charset="2"/>
              <a:buChar char="§"/>
            </a:pPr>
            <a:r>
              <a:rPr lang="en-US" sz="2200" dirty="0"/>
              <a:t>A 10-year study by National Institute of Mental Health (NIMH), found that brains of children and adolescents with ADHD are 3-4% smaller than those of children who don't have the disorder and that </a:t>
            </a:r>
            <a:r>
              <a:rPr lang="en-US" sz="2200" b="1" dirty="0"/>
              <a:t>medication treatment is not the cause of the smaller size.</a:t>
            </a:r>
            <a:r>
              <a:rPr lang="en-US" sz="2200" dirty="0"/>
              <a:t>  (National Institute of Mental Health).</a:t>
            </a:r>
          </a:p>
          <a:p>
            <a:pPr marL="0" lvl="1" indent="0">
              <a:buNone/>
            </a:pPr>
            <a:endParaRPr lang="en-US" sz="2000" dirty="0"/>
          </a:p>
          <a:p>
            <a:pPr marL="0" indent="0">
              <a:buNone/>
            </a:pPr>
            <a:endParaRPr lang="en-US" sz="2000" dirty="0"/>
          </a:p>
        </p:txBody>
      </p:sp>
    </p:spTree>
    <p:extLst>
      <p:ext uri="{BB962C8B-B14F-4D97-AF65-F5344CB8AC3E}">
        <p14:creationId xmlns:p14="http://schemas.microsoft.com/office/powerpoint/2010/main" val="19531171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Prevalence and Course</a:t>
            </a:r>
            <a:endParaRPr lang="en-US" sz="2400" dirty="0"/>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2000" dirty="0"/>
              <a:t>How common is ADHD in children and adolescents?</a:t>
            </a:r>
          </a:p>
          <a:p>
            <a:pPr lvl="1">
              <a:buFont typeface="Wingdings" panose="05000000000000000000" pitchFamily="2" charset="2"/>
              <a:buChar char="§"/>
            </a:pPr>
            <a:r>
              <a:rPr lang="en-US" sz="2000" dirty="0"/>
              <a:t>The percent of children estimated to have ADHD has changed over time and its measurement can vary. The American Psychiatric Association states that 5% of children have ADHD. Other studies estimate between 1 and 10 children between the ages of 4-17 have been diagnosed with ADHD (C. McCarthy, MD)</a:t>
            </a:r>
          </a:p>
          <a:p>
            <a:pPr lvl="1">
              <a:buFont typeface="Wingdings" panose="05000000000000000000" pitchFamily="2" charset="2"/>
              <a:buChar char="§"/>
            </a:pPr>
            <a:r>
              <a:rPr lang="en-US" sz="2000" dirty="0"/>
              <a:t>ADHD is considered a </a:t>
            </a:r>
            <a:r>
              <a:rPr lang="en-US" sz="2000" b="1" dirty="0"/>
              <a:t>lifelong</a:t>
            </a:r>
            <a:r>
              <a:rPr lang="en-US" sz="2000" dirty="0"/>
              <a:t> disorder this means that “</a:t>
            </a:r>
            <a:r>
              <a:rPr lang="en-US" sz="2000" b="1" dirty="0"/>
              <a:t>you don’t grow out of it</a:t>
            </a:r>
            <a:r>
              <a:rPr lang="en-US" sz="2000" dirty="0"/>
              <a:t>”.  In adulthood some of the symptoms may change and some may be “in remission”  Many adults may continue to need treatment of symptoms.</a:t>
            </a:r>
          </a:p>
          <a:p>
            <a:pPr marL="457200" lvl="1" indent="0">
              <a:buNone/>
            </a:pPr>
            <a:endParaRPr lang="en-US" sz="2000" dirty="0"/>
          </a:p>
          <a:p>
            <a:pPr marL="0" indent="0">
              <a:buNone/>
            </a:pPr>
            <a:endParaRPr lang="en-US" sz="2000" dirty="0"/>
          </a:p>
        </p:txBody>
      </p:sp>
    </p:spTree>
    <p:extLst>
      <p:ext uri="{BB962C8B-B14F-4D97-AF65-F5344CB8AC3E}">
        <p14:creationId xmlns:p14="http://schemas.microsoft.com/office/powerpoint/2010/main" val="33985737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Treatment / Intervention</a:t>
            </a:r>
          </a:p>
        </p:txBody>
      </p:sp>
      <p:sp>
        <p:nvSpPr>
          <p:cNvPr id="3" name="Content Placeholder 2"/>
          <p:cNvSpPr>
            <a:spLocks noGrp="1"/>
          </p:cNvSpPr>
          <p:nvPr>
            <p:ph idx="1"/>
          </p:nvPr>
        </p:nvSpPr>
        <p:spPr>
          <a:xfrm>
            <a:off x="457200" y="1295400"/>
            <a:ext cx="8229600" cy="4830763"/>
          </a:xfrm>
        </p:spPr>
        <p:txBody>
          <a:bodyPr>
            <a:normAutofit/>
          </a:bodyPr>
          <a:lstStyle/>
          <a:p>
            <a:pPr marL="0" indent="0">
              <a:buNone/>
            </a:pPr>
            <a:r>
              <a:rPr lang="en-US" sz="2000" dirty="0"/>
              <a:t>When a child is diagnosed with ADHD, parents often have concerns about deciding the best way to help their child. It is important for parents to remember that ADHD can be successfully managed. There are many treatment options, so parents should work closely with everyone involved in the child’s life—healthcare providers, therapists, teachers, coaches, and other family members. Taking advantage of all the resources available will help parents guide their child towards success</a:t>
            </a:r>
          </a:p>
        </p:txBody>
      </p:sp>
    </p:spTree>
    <p:extLst>
      <p:ext uri="{BB962C8B-B14F-4D97-AF65-F5344CB8AC3E}">
        <p14:creationId xmlns:p14="http://schemas.microsoft.com/office/powerpoint/2010/main" val="8792144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Treatment / Intervention</a:t>
            </a:r>
          </a:p>
        </p:txBody>
      </p:sp>
      <p:sp>
        <p:nvSpPr>
          <p:cNvPr id="3" name="Content Placeholder 2"/>
          <p:cNvSpPr>
            <a:spLocks noGrp="1"/>
          </p:cNvSpPr>
          <p:nvPr>
            <p:ph idx="1"/>
          </p:nvPr>
        </p:nvSpPr>
        <p:spPr>
          <a:xfrm>
            <a:off x="457200" y="1295400"/>
            <a:ext cx="8229600" cy="4830763"/>
          </a:xfrm>
        </p:spPr>
        <p:txBody>
          <a:bodyPr>
            <a:normAutofit/>
          </a:bodyPr>
          <a:lstStyle/>
          <a:p>
            <a:pPr lvl="1">
              <a:buFont typeface="Wingdings" panose="05000000000000000000" pitchFamily="2" charset="2"/>
              <a:buChar char="§"/>
            </a:pPr>
            <a:r>
              <a:rPr lang="en-US" sz="2000" b="1" u="sng" dirty="0"/>
              <a:t>Always start with a complete evaluation including physical, educational, mental health including psychological (testing) and psychiatric (psychiatrist).</a:t>
            </a:r>
            <a:r>
              <a:rPr lang="en-US" sz="2000" dirty="0"/>
              <a:t>  This is to make sure that there is not another explanation for the symptoms.   In most cases, ADHD is best treated with a combination of behavior therapy and medication. For preschool-aged children (4-5 years of age) with ADHD, behavior therapy, training for parents is recommended as the first line of treatment. </a:t>
            </a:r>
          </a:p>
          <a:p>
            <a:pPr lvl="1">
              <a:buFont typeface="Wingdings" panose="05000000000000000000" pitchFamily="2" charset="2"/>
              <a:buChar char="§"/>
            </a:pPr>
            <a:r>
              <a:rPr lang="en-US" sz="2000" b="1" dirty="0"/>
              <a:t>No single treatment is the answer.  </a:t>
            </a:r>
            <a:r>
              <a:rPr lang="en-US" sz="2000" dirty="0"/>
              <a:t> Every child will need a complete evaluation and good treatment plan that will include close monitoring and follow up to determine what changes are needed along the way.  Treatments include: Behavior therapy, Parent training on behavioral techniques, Medications, School accommodations and interventions</a:t>
            </a:r>
          </a:p>
          <a:p>
            <a:pPr marL="0" indent="0">
              <a:buNone/>
            </a:pPr>
            <a:endParaRPr lang="en-US" sz="2000" dirty="0"/>
          </a:p>
        </p:txBody>
      </p:sp>
    </p:spTree>
    <p:extLst>
      <p:ext uri="{BB962C8B-B14F-4D97-AF65-F5344CB8AC3E}">
        <p14:creationId xmlns:p14="http://schemas.microsoft.com/office/powerpoint/2010/main" val="1869872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Purpose</a:t>
            </a:r>
          </a:p>
        </p:txBody>
      </p:sp>
      <p:sp>
        <p:nvSpPr>
          <p:cNvPr id="3" name="Content Placeholder 2"/>
          <p:cNvSpPr>
            <a:spLocks noGrp="1"/>
          </p:cNvSpPr>
          <p:nvPr>
            <p:ph idx="1"/>
          </p:nvPr>
        </p:nvSpPr>
        <p:spPr/>
        <p:txBody>
          <a:bodyPr>
            <a:normAutofit/>
          </a:bodyPr>
          <a:lstStyle/>
          <a:p>
            <a:pPr marL="0" lvl="0" indent="0">
              <a:buNone/>
            </a:pPr>
            <a:r>
              <a:rPr lang="en-US" sz="2000" dirty="0"/>
              <a:t>The purpose of the ADHD to Autism Module, is to give you accurate information about Attention Deficit Hyperactive Disorder and Autism Spectrum Disorders as you may have already encountered these conditions with children in your care or you may encounter these with some of the children placed in your care. Furthermore, this training should help correct any misinformation that you may have received about these conditions as they are frequently misunderstood.</a:t>
            </a:r>
          </a:p>
          <a:p>
            <a:pPr marL="0" indent="0">
              <a:buNone/>
            </a:pPr>
            <a:endParaRPr lang="en-US" sz="2000" dirty="0"/>
          </a:p>
        </p:txBody>
      </p:sp>
    </p:spTree>
    <p:extLst>
      <p:ext uri="{BB962C8B-B14F-4D97-AF65-F5344CB8AC3E}">
        <p14:creationId xmlns:p14="http://schemas.microsoft.com/office/powerpoint/2010/main" val="9135391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b="1" dirty="0"/>
              <a:t>Treatment / Intervention:  Behavior Therapy</a:t>
            </a:r>
          </a:p>
        </p:txBody>
      </p:sp>
      <p:sp>
        <p:nvSpPr>
          <p:cNvPr id="3" name="Content Placeholder 2"/>
          <p:cNvSpPr>
            <a:spLocks noGrp="1"/>
          </p:cNvSpPr>
          <p:nvPr>
            <p:ph idx="1"/>
          </p:nvPr>
        </p:nvSpPr>
        <p:spPr>
          <a:xfrm>
            <a:off x="457200" y="1295400"/>
            <a:ext cx="8229600" cy="4830763"/>
          </a:xfrm>
        </p:spPr>
        <p:txBody>
          <a:bodyPr>
            <a:normAutofit/>
          </a:bodyPr>
          <a:lstStyle/>
          <a:p>
            <a:pPr marL="0" lvl="0" indent="0">
              <a:buNone/>
            </a:pPr>
            <a:r>
              <a:rPr lang="en-US" sz="2000" dirty="0"/>
              <a:t>Behavior Therapy, Including Behavior Training for Parents</a:t>
            </a:r>
          </a:p>
          <a:p>
            <a:pPr lvl="1">
              <a:buFont typeface="Wingdings" panose="05000000000000000000" pitchFamily="2" charset="2"/>
              <a:buChar char="§"/>
            </a:pPr>
            <a:r>
              <a:rPr lang="en-US" sz="2000" dirty="0"/>
              <a:t>Goals of behavior therapy are:</a:t>
            </a:r>
          </a:p>
          <a:p>
            <a:pPr lvl="2">
              <a:buFont typeface="Wingdings" panose="05000000000000000000" pitchFamily="2" charset="2"/>
              <a:buChar char="§"/>
            </a:pPr>
            <a:r>
              <a:rPr lang="en-US" sz="2000" dirty="0"/>
              <a:t>For the child to learn or strengthen positive behaviors and eliminate unwanted or problem behaviors including teaching the child to express their feelings in better ways. </a:t>
            </a:r>
          </a:p>
          <a:p>
            <a:pPr lvl="2">
              <a:buFont typeface="Wingdings" panose="05000000000000000000" pitchFamily="2" charset="2"/>
              <a:buChar char="§"/>
            </a:pPr>
            <a:r>
              <a:rPr lang="en-US" sz="2000" dirty="0"/>
              <a:t>Parent training in behavior therapy/behavior management, allows parents to </a:t>
            </a:r>
            <a:r>
              <a:rPr lang="en-US" sz="2000" b="1" dirty="0"/>
              <a:t>learn new skills or strengthen their existing skills</a:t>
            </a:r>
            <a:r>
              <a:rPr lang="en-US" sz="2000" dirty="0"/>
              <a:t> to teach and guide their children and to manage their behavior. </a:t>
            </a:r>
            <a:r>
              <a:rPr lang="en-US" sz="2000" b="1" dirty="0"/>
              <a:t>Providing behavior therapy training with parents / guardians does not imply that the parent / guardian is not raising their child well.  </a:t>
            </a:r>
            <a:r>
              <a:rPr lang="en-US" sz="2000" dirty="0"/>
              <a:t>Parent training in behavior therapy has been shown to strengthen the relationship between the parent and child, and to decrease children’s negative or problem behaviors. </a:t>
            </a:r>
          </a:p>
        </p:txBody>
      </p:sp>
    </p:spTree>
    <p:extLst>
      <p:ext uri="{BB962C8B-B14F-4D97-AF65-F5344CB8AC3E}">
        <p14:creationId xmlns:p14="http://schemas.microsoft.com/office/powerpoint/2010/main" val="23819314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a:t>Treatment / Intervention:  Behavior Therapy</a:t>
            </a:r>
          </a:p>
        </p:txBody>
      </p:sp>
      <p:sp>
        <p:nvSpPr>
          <p:cNvPr id="3" name="Content Placeholder 2"/>
          <p:cNvSpPr>
            <a:spLocks noGrp="1"/>
          </p:cNvSpPr>
          <p:nvPr>
            <p:ph idx="1"/>
          </p:nvPr>
        </p:nvSpPr>
        <p:spPr>
          <a:xfrm>
            <a:off x="457200" y="1295400"/>
            <a:ext cx="8229600" cy="4830763"/>
          </a:xfrm>
        </p:spPr>
        <p:txBody>
          <a:bodyPr>
            <a:normAutofit/>
          </a:bodyPr>
          <a:lstStyle/>
          <a:p>
            <a:pPr lvl="1">
              <a:buFont typeface="Wingdings" panose="05000000000000000000" pitchFamily="2" charset="2"/>
              <a:buChar char="§"/>
            </a:pPr>
            <a:r>
              <a:rPr lang="en-US" sz="2000" dirty="0"/>
              <a:t>Why should parents try behavior therapy first before medication? Because it gives parents the skills and strategies to help their child.  In essence, the therapist is training the parent/guardian to be a therapist to their own child.  Behavior therapy has been shown to work as well as medication for ADHD in young children.  Young children have more side effects from ADHD medications than older children and the long-term effects of ADHD medications on young children have not been well-studied. (</a:t>
            </a:r>
            <a:r>
              <a:rPr lang="en-US" sz="2000" u="sng" dirty="0"/>
              <a:t>https://www.cdc.gov/ncbddd/adhd/treatment.html</a:t>
            </a:r>
            <a:r>
              <a:rPr lang="en-US" sz="2000" dirty="0"/>
              <a:t>) </a:t>
            </a:r>
          </a:p>
          <a:p>
            <a:pPr lvl="1">
              <a:buFont typeface="Wingdings" panose="05000000000000000000" pitchFamily="2" charset="2"/>
              <a:buChar char="§"/>
            </a:pPr>
            <a:r>
              <a:rPr lang="en-US" sz="2000" dirty="0"/>
              <a:t>Keep in mind that anytime you make a change, your child might show increased negative behavior.  This does not mean that the change isn’t working – it means the child notices the difference.  Give it a little time before giving up and moving to something else.</a:t>
            </a:r>
          </a:p>
          <a:p>
            <a:pPr lvl="1">
              <a:buFont typeface="Angsana New" panose="02020603050405020304" pitchFamily="18" charset="-34"/>
              <a:buChar char="­"/>
            </a:pPr>
            <a:endParaRPr lang="en-US" sz="2000" dirty="0"/>
          </a:p>
        </p:txBody>
      </p:sp>
    </p:spTree>
    <p:extLst>
      <p:ext uri="{BB962C8B-B14F-4D97-AF65-F5344CB8AC3E}">
        <p14:creationId xmlns:p14="http://schemas.microsoft.com/office/powerpoint/2010/main" val="40919176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a:t>Treatment / Intervention:  Behavior Therapy</a:t>
            </a:r>
          </a:p>
        </p:txBody>
      </p:sp>
      <p:sp>
        <p:nvSpPr>
          <p:cNvPr id="3" name="Content Placeholder 2"/>
          <p:cNvSpPr>
            <a:spLocks noGrp="1"/>
          </p:cNvSpPr>
          <p:nvPr>
            <p:ph idx="1"/>
          </p:nvPr>
        </p:nvSpPr>
        <p:spPr>
          <a:xfrm>
            <a:off x="457200" y="1295400"/>
            <a:ext cx="8229600" cy="5105400"/>
          </a:xfrm>
        </p:spPr>
        <p:txBody>
          <a:bodyPr>
            <a:normAutofit/>
          </a:bodyPr>
          <a:lstStyle/>
          <a:p>
            <a:pPr marL="400050" lvl="1" indent="0">
              <a:buNone/>
            </a:pPr>
            <a:r>
              <a:rPr lang="en-US" sz="2000" dirty="0"/>
              <a:t>There are specific interventions showing positive effects. You can learn more about these by visiting the websites listed.</a:t>
            </a:r>
          </a:p>
          <a:p>
            <a:pPr lvl="1" indent="-342900">
              <a:buFont typeface="Wingdings" panose="05000000000000000000" pitchFamily="2" charset="2"/>
              <a:buChar char="§"/>
            </a:pPr>
            <a:r>
              <a:rPr lang="en-US" sz="2000" dirty="0"/>
              <a:t>Triple P (Positive Parenting Program) (</a:t>
            </a:r>
            <a:r>
              <a:rPr lang="en-US" sz="2000" u="sng" dirty="0"/>
              <a:t>https://www.triplep.net/glo-en/home/</a:t>
            </a:r>
            <a:r>
              <a:rPr lang="en-US" sz="2000" dirty="0"/>
              <a:t>) </a:t>
            </a:r>
          </a:p>
          <a:p>
            <a:pPr lvl="1" indent="-342900">
              <a:buFont typeface="Wingdings" panose="05000000000000000000" pitchFamily="2" charset="2"/>
              <a:buChar char="§"/>
            </a:pPr>
            <a:r>
              <a:rPr lang="en-US" sz="2000" dirty="0"/>
              <a:t>Incredible Years Parenting Program (</a:t>
            </a:r>
            <a:r>
              <a:rPr lang="en-US" sz="2000" u="sng" dirty="0"/>
              <a:t>http://www.incredibleyears.com/</a:t>
            </a:r>
            <a:r>
              <a:rPr lang="en-US" sz="2000" dirty="0"/>
              <a:t>)</a:t>
            </a:r>
          </a:p>
          <a:p>
            <a:pPr lvl="1" indent="-342900">
              <a:buFont typeface="Wingdings" panose="05000000000000000000" pitchFamily="2" charset="2"/>
              <a:buChar char="§"/>
            </a:pPr>
            <a:r>
              <a:rPr lang="en-US" sz="2000" dirty="0"/>
              <a:t>Parent-Child Interaction Therapy (</a:t>
            </a:r>
            <a:r>
              <a:rPr lang="en-US" sz="2000" u="sng" dirty="0"/>
              <a:t>http://www.pcit.org/</a:t>
            </a:r>
            <a:r>
              <a:rPr lang="en-US" sz="2000" dirty="0"/>
              <a:t>)  </a:t>
            </a:r>
          </a:p>
          <a:p>
            <a:pPr lvl="1" indent="-342900">
              <a:buFont typeface="Wingdings" panose="05000000000000000000" pitchFamily="2" charset="2"/>
              <a:buChar char="§"/>
            </a:pPr>
            <a:r>
              <a:rPr lang="en-US" sz="2000" dirty="0"/>
              <a:t>New Forest Parenting Programme — Developed specifically for parents of children with ADHD (</a:t>
            </a:r>
            <a:r>
              <a:rPr lang="en-US" sz="2000" u="sng" dirty="0"/>
              <a:t>http://guidebook.eif.org.uk/programmes/the-new-forest-parenting-programme</a:t>
            </a:r>
            <a:r>
              <a:rPr lang="en-US" sz="2000" dirty="0"/>
              <a:t>) </a:t>
            </a:r>
          </a:p>
          <a:p>
            <a:pPr lvl="1" indent="-342900">
              <a:buFont typeface="Wingdings" panose="05000000000000000000" pitchFamily="2" charset="2"/>
              <a:buChar char="§"/>
            </a:pPr>
            <a:r>
              <a:rPr lang="en-US" sz="2000" dirty="0"/>
              <a:t>Helping the Non-Compliant Child (</a:t>
            </a:r>
            <a:r>
              <a:rPr lang="en-US" sz="2000" u="sng" dirty="0"/>
              <a:t>http://www.cebc4cw.org/program/helping-the-noncompliant-child/detailed)    </a:t>
            </a:r>
            <a:r>
              <a:rPr lang="en-US" sz="2000" dirty="0"/>
              <a:t>    </a:t>
            </a:r>
          </a:p>
          <a:p>
            <a:pPr lvl="1">
              <a:buFont typeface="Angsana New" panose="02020603050405020304" pitchFamily="18" charset="-34"/>
              <a:buChar char="­"/>
            </a:pPr>
            <a:endParaRPr lang="en-US" sz="2200" dirty="0"/>
          </a:p>
        </p:txBody>
      </p:sp>
    </p:spTree>
    <p:extLst>
      <p:ext uri="{BB962C8B-B14F-4D97-AF65-F5344CB8AC3E}">
        <p14:creationId xmlns:p14="http://schemas.microsoft.com/office/powerpoint/2010/main" val="31653603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b="1" dirty="0"/>
              <a:t>Treatment / Intervention:  Tips for Parents</a:t>
            </a:r>
          </a:p>
        </p:txBody>
      </p:sp>
      <p:sp>
        <p:nvSpPr>
          <p:cNvPr id="3" name="Content Placeholder 2"/>
          <p:cNvSpPr>
            <a:spLocks noGrp="1"/>
          </p:cNvSpPr>
          <p:nvPr>
            <p:ph idx="1"/>
          </p:nvPr>
        </p:nvSpPr>
        <p:spPr>
          <a:xfrm>
            <a:off x="457200" y="1295400"/>
            <a:ext cx="8229600" cy="4648200"/>
          </a:xfrm>
        </p:spPr>
        <p:txBody>
          <a:bodyPr>
            <a:normAutofit fontScale="85000" lnSpcReduction="20000"/>
          </a:bodyPr>
          <a:lstStyle/>
          <a:p>
            <a:pPr marL="0" indent="0">
              <a:buNone/>
            </a:pPr>
            <a:r>
              <a:rPr lang="en-US" sz="2400" dirty="0"/>
              <a:t>The following are suggestions that might help with your child’s behavior.  All children respond differently so you will need to give the suggestion time to see if it will work for your child.  </a:t>
            </a:r>
          </a:p>
          <a:p>
            <a:pPr lvl="1">
              <a:buFont typeface="Wingdings" panose="05000000000000000000" pitchFamily="2" charset="2"/>
              <a:buChar char="§"/>
            </a:pPr>
            <a:r>
              <a:rPr lang="en-US" sz="2400" dirty="0"/>
              <a:t>Create a routine. </a:t>
            </a:r>
            <a:r>
              <a:rPr lang="en-US" sz="2400" b="1" dirty="0"/>
              <a:t>Try</a:t>
            </a:r>
            <a:r>
              <a:rPr lang="en-US" sz="2400" dirty="0"/>
              <a:t> to follow the same schedule every day, from wake-up time to bedtime.  The key word is </a:t>
            </a:r>
            <a:r>
              <a:rPr lang="en-US" sz="2400" b="1" dirty="0"/>
              <a:t>try</a:t>
            </a:r>
            <a:r>
              <a:rPr lang="en-US" sz="2400" dirty="0"/>
              <a:t> – it may not be realistic to do things exactly the same everyday – but the more you can keep a routine – the better.  </a:t>
            </a:r>
          </a:p>
          <a:p>
            <a:pPr lvl="1">
              <a:buFont typeface="Wingdings" panose="05000000000000000000" pitchFamily="2" charset="2"/>
              <a:buChar char="§"/>
            </a:pPr>
            <a:r>
              <a:rPr lang="en-US" sz="2400" dirty="0"/>
              <a:t>Get organized. Encourage your child to put schoolbags, clothing, and toys in the same place every day so your child will be less likely to lose them. For young children consider labeling containers and drawers with pictures.</a:t>
            </a:r>
          </a:p>
          <a:p>
            <a:pPr lvl="1">
              <a:buFont typeface="Wingdings" panose="05000000000000000000" pitchFamily="2" charset="2"/>
              <a:buChar char="§"/>
            </a:pPr>
            <a:r>
              <a:rPr lang="en-US" sz="2400" dirty="0"/>
              <a:t>Manage distractions. Turn off the TV, limit noise, and provide a clean workspace when your child is doing homework. Some children with ADHD learn well if they are moving or listening to background music. Watch your child and see what works.  Each child will respond to something different. </a:t>
            </a:r>
          </a:p>
          <a:p>
            <a:pPr lvl="1">
              <a:buFont typeface="Wingdings" panose="05000000000000000000" pitchFamily="2" charset="2"/>
              <a:buChar char="§"/>
            </a:pPr>
            <a:endParaRPr lang="en-US" sz="2200" dirty="0"/>
          </a:p>
        </p:txBody>
      </p:sp>
    </p:spTree>
    <p:extLst>
      <p:ext uri="{BB962C8B-B14F-4D97-AF65-F5344CB8AC3E}">
        <p14:creationId xmlns:p14="http://schemas.microsoft.com/office/powerpoint/2010/main" val="9766001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a:t>Treatment / Intervention:  Tips for Parents</a:t>
            </a:r>
          </a:p>
        </p:txBody>
      </p:sp>
      <p:sp>
        <p:nvSpPr>
          <p:cNvPr id="3" name="Content Placeholder 2"/>
          <p:cNvSpPr>
            <a:spLocks noGrp="1"/>
          </p:cNvSpPr>
          <p:nvPr>
            <p:ph idx="1"/>
          </p:nvPr>
        </p:nvSpPr>
        <p:spPr>
          <a:xfrm>
            <a:off x="457200" y="1295400"/>
            <a:ext cx="8229600" cy="5105400"/>
          </a:xfrm>
        </p:spPr>
        <p:txBody>
          <a:bodyPr>
            <a:normAutofit/>
          </a:bodyPr>
          <a:lstStyle/>
          <a:p>
            <a:pPr lvl="1">
              <a:buFont typeface="Wingdings" panose="05000000000000000000" pitchFamily="2" charset="2"/>
              <a:buChar char="§"/>
            </a:pPr>
            <a:r>
              <a:rPr lang="en-US" sz="2000" dirty="0"/>
              <a:t>Limit choices but make sure they are age appropriate. Offer choices between a few things so that your child doesn’t get overwhelmed and overstimulated. For young children offer choices between two options, such as this outfit or that one, this meal or that one, or this toy or that one.  Too many choices for young children can be overwhelming.  </a:t>
            </a:r>
            <a:r>
              <a:rPr lang="en-US" sz="2000" b="1" dirty="0"/>
              <a:t>Be prepared to enforce the choices – don’t negotiate once offered.</a:t>
            </a:r>
            <a:r>
              <a:rPr lang="en-US" sz="2000" dirty="0"/>
              <a:t> </a:t>
            </a:r>
          </a:p>
          <a:p>
            <a:pPr lvl="1">
              <a:buFont typeface="Wingdings" panose="05000000000000000000" pitchFamily="2" charset="2"/>
              <a:buChar char="§"/>
            </a:pPr>
            <a:r>
              <a:rPr lang="en-US" sz="2000" dirty="0"/>
              <a:t>Be clear and specific when you talk with your child. Use clear, brief directions when they need to do something.  Instead of saying “clean your room” give a specific like “go and get all of your dirty clothes and put in this basket”. Also, let your child know you are listening by describing what you heard them say. </a:t>
            </a:r>
          </a:p>
          <a:p>
            <a:pPr lvl="1">
              <a:buFont typeface="Wingdings" panose="05000000000000000000" pitchFamily="2" charset="2"/>
              <a:buChar char="§"/>
            </a:pPr>
            <a:r>
              <a:rPr lang="en-US" sz="2000" dirty="0"/>
              <a:t>Help your child plan. Break down complicated tasks into simpler, shorter steps. For long tasks, starting early and taking breaks may help limit stress.</a:t>
            </a:r>
          </a:p>
        </p:txBody>
      </p:sp>
    </p:spTree>
    <p:extLst>
      <p:ext uri="{BB962C8B-B14F-4D97-AF65-F5344CB8AC3E}">
        <p14:creationId xmlns:p14="http://schemas.microsoft.com/office/powerpoint/2010/main" val="9229710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a:t>Treatment / Intervention:  Tips for Parents</a:t>
            </a:r>
          </a:p>
        </p:txBody>
      </p:sp>
      <p:sp>
        <p:nvSpPr>
          <p:cNvPr id="3" name="Content Placeholder 2"/>
          <p:cNvSpPr>
            <a:spLocks noGrp="1"/>
          </p:cNvSpPr>
          <p:nvPr>
            <p:ph idx="1"/>
          </p:nvPr>
        </p:nvSpPr>
        <p:spPr>
          <a:xfrm>
            <a:off x="457200" y="1295400"/>
            <a:ext cx="8229600" cy="5105400"/>
          </a:xfrm>
        </p:spPr>
        <p:txBody>
          <a:bodyPr>
            <a:normAutofit fontScale="77500" lnSpcReduction="20000"/>
          </a:bodyPr>
          <a:lstStyle/>
          <a:p>
            <a:pPr lvl="1">
              <a:buFont typeface="Wingdings" panose="05000000000000000000" pitchFamily="2" charset="2"/>
              <a:buChar char="§"/>
            </a:pPr>
            <a:r>
              <a:rPr lang="en-US" sz="2600" dirty="0"/>
              <a:t>Use goals and praise or other rewards. Use a chart to list goals and track positive behaviors, then let your child know they have done well by telling your child or rewarding efforts in other ways. Be sure the goals are realistic—baby steps are important!  </a:t>
            </a:r>
          </a:p>
          <a:p>
            <a:pPr lvl="2">
              <a:buFont typeface="Wingdings" panose="05000000000000000000" pitchFamily="2" charset="2"/>
              <a:buChar char="§"/>
            </a:pPr>
            <a:r>
              <a:rPr lang="en-US" sz="2600" u="sng" dirty="0"/>
              <a:t>Sometimes the words reward and bribe are used interchangeably – they are not the same.  A reward is given after something is completed a bribe is given before.  Think of it this way – your employer pays you after you show up and work a specific amount of hours(reward) – you don’t get paid first (bribe) and your employer hopes you show up to do the job after.</a:t>
            </a:r>
          </a:p>
          <a:p>
            <a:pPr lvl="1">
              <a:buFont typeface="Wingdings" panose="05000000000000000000" pitchFamily="2" charset="2"/>
              <a:buChar char="§"/>
            </a:pPr>
            <a:r>
              <a:rPr lang="en-US" sz="2600" dirty="0"/>
              <a:t>Use discipline effectively. Instead of yelling, spanking or using threats, use timeouts or removal of privileges as consequences for inappropriate behavior. Make sure to state clearly the expectations for behavior and the consequences.  “If you don’t finish your homework, you cannot use your game system”.  Make sure to what you set and be calm when stating consequences.  Set something you can stick to.   </a:t>
            </a:r>
            <a:r>
              <a:rPr lang="en-US" sz="3000" b="1" dirty="0"/>
              <a:t>CONSISTENCY IS IMPORTANT!!!</a:t>
            </a:r>
            <a:endParaRPr lang="en-US" sz="3000" dirty="0"/>
          </a:p>
          <a:p>
            <a:pPr lvl="1"/>
            <a:endParaRPr lang="en-US" sz="2000" dirty="0"/>
          </a:p>
        </p:txBody>
      </p:sp>
    </p:spTree>
    <p:extLst>
      <p:ext uri="{BB962C8B-B14F-4D97-AF65-F5344CB8AC3E}">
        <p14:creationId xmlns:p14="http://schemas.microsoft.com/office/powerpoint/2010/main" val="11863238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2400" b="1" dirty="0"/>
              <a:t>Treatment / Intervention:  Tips for Parents</a:t>
            </a:r>
          </a:p>
        </p:txBody>
      </p:sp>
      <p:sp>
        <p:nvSpPr>
          <p:cNvPr id="3" name="Content Placeholder 2"/>
          <p:cNvSpPr>
            <a:spLocks noGrp="1"/>
          </p:cNvSpPr>
          <p:nvPr>
            <p:ph idx="1"/>
          </p:nvPr>
        </p:nvSpPr>
        <p:spPr>
          <a:xfrm>
            <a:off x="457200" y="1066800"/>
            <a:ext cx="8229600" cy="5334000"/>
          </a:xfrm>
        </p:spPr>
        <p:txBody>
          <a:bodyPr>
            <a:normAutofit/>
          </a:bodyPr>
          <a:lstStyle/>
          <a:p>
            <a:pPr lvl="1">
              <a:buFont typeface="Wingdings" panose="05000000000000000000" pitchFamily="2" charset="2"/>
              <a:buChar char="§"/>
            </a:pPr>
            <a:r>
              <a:rPr lang="en-US" sz="2000" dirty="0"/>
              <a:t>Create positive opportunities.   Children with ADHD may find certain situations stressful. Finding out and encourage what your child does well — whether it’s school, sports, art, music, or play — can help create positive experiences.</a:t>
            </a:r>
          </a:p>
          <a:p>
            <a:pPr lvl="1">
              <a:buFont typeface="Wingdings" panose="05000000000000000000" pitchFamily="2" charset="2"/>
              <a:buChar char="§"/>
            </a:pPr>
            <a:r>
              <a:rPr lang="en-US" sz="2000" dirty="0"/>
              <a:t>Provide a healthy lifestyle. Nutritious food, lots of physical activity, and sufficient sleep are important; they can help keep ADHD symptoms from getting worse.</a:t>
            </a:r>
          </a:p>
          <a:p>
            <a:pPr marL="457200" lvl="1" indent="0">
              <a:buNone/>
            </a:pPr>
            <a:endParaRPr lang="en-US" sz="2000" dirty="0"/>
          </a:p>
        </p:txBody>
      </p:sp>
    </p:spTree>
    <p:extLst>
      <p:ext uri="{BB962C8B-B14F-4D97-AF65-F5344CB8AC3E}">
        <p14:creationId xmlns:p14="http://schemas.microsoft.com/office/powerpoint/2010/main" val="20052431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b="1" dirty="0"/>
              <a:t>Treatment / Intervention: Medication</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pPr marL="0" lvl="0" indent="0">
              <a:buNone/>
            </a:pPr>
            <a:r>
              <a:rPr lang="en-US" sz="2000" dirty="0"/>
              <a:t>Medication is an option that may help control some of the ADHD symptoms.</a:t>
            </a:r>
          </a:p>
          <a:p>
            <a:pPr lvl="1" indent="-342900">
              <a:buFont typeface="Wingdings" panose="05000000000000000000" pitchFamily="2" charset="2"/>
              <a:buChar char="§"/>
            </a:pPr>
            <a:r>
              <a:rPr lang="en-US" sz="2000" dirty="0"/>
              <a:t>Stimulants are the best-known and most widely used ADHD medications. Between 70-80 percent of children with ADHD have fewer ADHD symptoms when they take these fast-acting medications.</a:t>
            </a:r>
          </a:p>
          <a:p>
            <a:pPr lvl="1" indent="-342900">
              <a:buFont typeface="Wingdings" panose="05000000000000000000" pitchFamily="2" charset="2"/>
              <a:buChar char="§"/>
            </a:pPr>
            <a:r>
              <a:rPr lang="en-US" sz="2000" dirty="0"/>
              <a:t> There are other medications used to treat ADHD symptoms.  Your medical provider will choose based on symptoms presented.  It is sometimes necessary for children to be tried on several medications before the “right” one is found.  Changes may be made due to the medication not controlling symptoms or side effects.</a:t>
            </a:r>
          </a:p>
          <a:p>
            <a:pPr lvl="1" indent="-342900">
              <a:buFont typeface="Wingdings" panose="05000000000000000000" pitchFamily="2" charset="2"/>
              <a:buChar char="§"/>
            </a:pPr>
            <a:r>
              <a:rPr lang="en-US" sz="2000" dirty="0"/>
              <a:t> The chart below is a list of some of the most common medications used.  </a:t>
            </a:r>
          </a:p>
          <a:p>
            <a:pPr marL="0" indent="0">
              <a:buNone/>
            </a:pPr>
            <a:endParaRPr lang="en-US" sz="2000" dirty="0"/>
          </a:p>
        </p:txBody>
      </p:sp>
    </p:spTree>
    <p:extLst>
      <p:ext uri="{BB962C8B-B14F-4D97-AF65-F5344CB8AC3E}">
        <p14:creationId xmlns:p14="http://schemas.microsoft.com/office/powerpoint/2010/main" val="16573040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79533654"/>
              </p:ext>
            </p:extLst>
          </p:nvPr>
        </p:nvGraphicFramePr>
        <p:xfrm>
          <a:off x="228599" y="381000"/>
          <a:ext cx="8763002" cy="5090160"/>
        </p:xfrm>
        <a:graphic>
          <a:graphicData uri="http://schemas.openxmlformats.org/drawingml/2006/table">
            <a:tbl>
              <a:tblPr firstRow="1" firstCol="1" bandRow="1"/>
              <a:tblGrid>
                <a:gridCol w="1867212">
                  <a:extLst>
                    <a:ext uri="{9D8B030D-6E8A-4147-A177-3AD203B41FA5}">
                      <a16:colId xmlns:a16="http://schemas.microsoft.com/office/drawing/2014/main" val="20000"/>
                    </a:ext>
                  </a:extLst>
                </a:gridCol>
                <a:gridCol w="1868167">
                  <a:extLst>
                    <a:ext uri="{9D8B030D-6E8A-4147-A177-3AD203B41FA5}">
                      <a16:colId xmlns:a16="http://schemas.microsoft.com/office/drawing/2014/main" val="20001"/>
                    </a:ext>
                  </a:extLst>
                </a:gridCol>
                <a:gridCol w="1814681">
                  <a:extLst>
                    <a:ext uri="{9D8B030D-6E8A-4147-A177-3AD203B41FA5}">
                      <a16:colId xmlns:a16="http://schemas.microsoft.com/office/drawing/2014/main" val="20002"/>
                    </a:ext>
                  </a:extLst>
                </a:gridCol>
                <a:gridCol w="1697205">
                  <a:extLst>
                    <a:ext uri="{9D8B030D-6E8A-4147-A177-3AD203B41FA5}">
                      <a16:colId xmlns:a16="http://schemas.microsoft.com/office/drawing/2014/main" val="20003"/>
                    </a:ext>
                  </a:extLst>
                </a:gridCol>
                <a:gridCol w="1515737">
                  <a:extLst>
                    <a:ext uri="{9D8B030D-6E8A-4147-A177-3AD203B41FA5}">
                      <a16:colId xmlns:a16="http://schemas.microsoft.com/office/drawing/2014/main" val="20004"/>
                    </a:ext>
                  </a:extLst>
                </a:gridCol>
              </a:tblGrid>
              <a:tr h="1752600">
                <a:tc>
                  <a:txBody>
                    <a:bodyPr/>
                    <a:lstStyle/>
                    <a:p>
                      <a:pPr marL="0" marR="0">
                        <a:lnSpc>
                          <a:spcPct val="115000"/>
                        </a:lnSpc>
                        <a:spcBef>
                          <a:spcPts val="0"/>
                        </a:spcBef>
                        <a:spcAft>
                          <a:spcPts val="0"/>
                        </a:spcAft>
                      </a:pPr>
                      <a:r>
                        <a:rPr lang="en-US" sz="1600" dirty="0">
                          <a:effectLst/>
                          <a:latin typeface="Calibri"/>
                          <a:ea typeface="Times New Roman"/>
                          <a:cs typeface="Calibri"/>
                        </a:rPr>
                        <a:t>Stimulants Short-Acting (lasting between 4-6 hours and given more than once a day</a:t>
                      </a:r>
                      <a:endParaRPr lang="en-US" sz="16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600"/>
                        </a:spcAft>
                      </a:pPr>
                      <a:r>
                        <a:rPr lang="en-US" sz="1600" dirty="0">
                          <a:effectLst/>
                          <a:latin typeface="Calibri"/>
                          <a:ea typeface="Times New Roman"/>
                          <a:cs typeface="Calibri"/>
                        </a:rPr>
                        <a:t>Stimulants Intermediate (lasting 6-8hours)</a:t>
                      </a:r>
                      <a:endParaRPr lang="en-US" sz="16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600"/>
                        </a:spcAft>
                      </a:pPr>
                      <a:r>
                        <a:rPr lang="en-US" sz="1600" dirty="0">
                          <a:effectLst/>
                          <a:latin typeface="Calibri"/>
                          <a:ea typeface="Times New Roman"/>
                          <a:cs typeface="Calibri"/>
                        </a:rPr>
                        <a:t>Stimulants Long -Acting (lasting 10-12 hours</a:t>
                      </a:r>
                      <a:endParaRPr lang="en-US" sz="16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600"/>
                        </a:spcAft>
                      </a:pPr>
                      <a:r>
                        <a:rPr lang="en-US" sz="1600" dirty="0">
                          <a:effectLst/>
                          <a:latin typeface="Calibri"/>
                          <a:ea typeface="Times New Roman"/>
                          <a:cs typeface="Calibri"/>
                        </a:rPr>
                        <a:t>Non-Stimulants (can last up to 24 hours.  Do not work quickly)</a:t>
                      </a:r>
                      <a:endParaRPr lang="en-US" sz="16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600"/>
                        </a:spcAft>
                      </a:pPr>
                      <a:r>
                        <a:rPr lang="en-US" sz="1600" dirty="0">
                          <a:effectLst/>
                          <a:latin typeface="Calibri"/>
                          <a:ea typeface="Times New Roman"/>
                          <a:cs typeface="Calibri"/>
                        </a:rPr>
                        <a:t>Antidepressants</a:t>
                      </a:r>
                      <a:endParaRPr lang="en-US" sz="16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37560">
                <a:tc>
                  <a:txBody>
                    <a:bodyPr/>
                    <a:lstStyle/>
                    <a:p>
                      <a:pPr marL="342900" marR="0" lvl="0" indent="-342900">
                        <a:lnSpc>
                          <a:spcPct val="115000"/>
                        </a:lnSpc>
                        <a:spcBef>
                          <a:spcPts val="0"/>
                        </a:spcBef>
                        <a:spcAft>
                          <a:spcPts val="0"/>
                        </a:spcAft>
                        <a:buFont typeface="Symbol"/>
                        <a:buChar char=""/>
                      </a:pPr>
                      <a:r>
                        <a:rPr lang="en-US" sz="1600">
                          <a:effectLst/>
                          <a:latin typeface="Calibri"/>
                          <a:ea typeface="Times New Roman"/>
                          <a:cs typeface="Calibri"/>
                        </a:rPr>
                        <a:t>Focalin</a:t>
                      </a:r>
                      <a:endParaRPr lang="en-US" sz="160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a:effectLst/>
                          <a:latin typeface="Calibri"/>
                          <a:ea typeface="Times New Roman"/>
                          <a:cs typeface="Calibri"/>
                        </a:rPr>
                        <a:t>Ritalin</a:t>
                      </a:r>
                      <a:endParaRPr lang="en-US" sz="160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a:effectLst/>
                          <a:latin typeface="Calibri"/>
                          <a:ea typeface="Times New Roman"/>
                          <a:cs typeface="Calibri"/>
                        </a:rPr>
                        <a:t>Dexedrine</a:t>
                      </a:r>
                      <a:endParaRPr lang="en-US" sz="1600">
                        <a:effectLst/>
                        <a:latin typeface="Calibri"/>
                        <a:ea typeface="Times New Roman"/>
                        <a:cs typeface="Times New Roman"/>
                      </a:endParaRPr>
                    </a:p>
                    <a:p>
                      <a:pPr marL="457200" marR="0">
                        <a:lnSpc>
                          <a:spcPct val="115000"/>
                        </a:lnSpc>
                        <a:spcBef>
                          <a:spcPts val="0"/>
                        </a:spcBef>
                        <a:spcAft>
                          <a:spcPts val="0"/>
                        </a:spcAft>
                      </a:pPr>
                      <a:r>
                        <a:rPr lang="en-US" sz="1600">
                          <a:effectLst/>
                          <a:latin typeface="Calibri"/>
                          <a:ea typeface="Times New Roman"/>
                          <a:cs typeface="Calibri"/>
                        </a:rPr>
                        <a:t> </a:t>
                      </a:r>
                      <a:endParaRPr lang="en-US" sz="16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600">
                          <a:effectLst/>
                          <a:latin typeface="Calibri"/>
                          <a:ea typeface="Times New Roman"/>
                          <a:cs typeface="Calibri"/>
                        </a:rPr>
                        <a:t>Adderall</a:t>
                      </a:r>
                      <a:endParaRPr lang="en-US" sz="160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a:effectLst/>
                          <a:latin typeface="Calibri"/>
                          <a:ea typeface="Times New Roman"/>
                          <a:cs typeface="Calibri"/>
                        </a:rPr>
                        <a:t>Dexedrine (Spansule)</a:t>
                      </a:r>
                      <a:endParaRPr lang="en-US" sz="160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a:effectLst/>
                          <a:latin typeface="Calibri"/>
                          <a:ea typeface="Times New Roman"/>
                          <a:cs typeface="Calibri"/>
                        </a:rPr>
                        <a:t>Metadate ER</a:t>
                      </a:r>
                      <a:endParaRPr lang="en-US" sz="160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a:effectLst/>
                          <a:latin typeface="Calibri"/>
                          <a:ea typeface="Times New Roman"/>
                          <a:cs typeface="Calibri"/>
                        </a:rPr>
                        <a:t>Methylin ER</a:t>
                      </a:r>
                      <a:endParaRPr lang="en-US" sz="160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a:effectLst/>
                          <a:latin typeface="Calibri"/>
                          <a:ea typeface="Times New Roman"/>
                          <a:cs typeface="Calibri"/>
                        </a:rPr>
                        <a:t>Ritalin SR</a:t>
                      </a:r>
                      <a:endParaRPr lang="en-US" sz="16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600" dirty="0">
                          <a:effectLst/>
                          <a:latin typeface="Calibri"/>
                          <a:ea typeface="Times New Roman"/>
                          <a:cs typeface="Calibri"/>
                        </a:rPr>
                        <a:t>Adderall XR</a:t>
                      </a:r>
                      <a:endParaRPr lang="en-US" sz="1600" dirty="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dirty="0" err="1">
                          <a:effectLst/>
                          <a:latin typeface="Calibri"/>
                          <a:ea typeface="Times New Roman"/>
                          <a:cs typeface="Calibri"/>
                        </a:rPr>
                        <a:t>Concerta</a:t>
                      </a:r>
                      <a:endParaRPr lang="en-US" sz="1600" dirty="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dirty="0" err="1">
                          <a:effectLst/>
                          <a:latin typeface="Calibri"/>
                          <a:ea typeface="Times New Roman"/>
                          <a:cs typeface="Calibri"/>
                        </a:rPr>
                        <a:t>Daytrana</a:t>
                      </a:r>
                      <a:r>
                        <a:rPr lang="en-US" sz="1600" dirty="0">
                          <a:effectLst/>
                          <a:latin typeface="Calibri"/>
                          <a:ea typeface="Times New Roman"/>
                          <a:cs typeface="Calibri"/>
                        </a:rPr>
                        <a:t> (Patch)</a:t>
                      </a:r>
                      <a:endParaRPr lang="en-US" sz="1600" dirty="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dirty="0" err="1">
                          <a:effectLst/>
                          <a:latin typeface="Calibri"/>
                          <a:ea typeface="Times New Roman"/>
                          <a:cs typeface="Calibri"/>
                        </a:rPr>
                        <a:t>Metadate</a:t>
                      </a:r>
                      <a:r>
                        <a:rPr lang="en-US" sz="1600" dirty="0">
                          <a:effectLst/>
                          <a:latin typeface="Calibri"/>
                          <a:ea typeface="Times New Roman"/>
                          <a:cs typeface="Calibri"/>
                        </a:rPr>
                        <a:t> CD</a:t>
                      </a:r>
                      <a:endParaRPr lang="en-US" sz="1600" dirty="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dirty="0">
                          <a:effectLst/>
                          <a:latin typeface="Calibri"/>
                          <a:ea typeface="Times New Roman"/>
                          <a:cs typeface="Calibri"/>
                        </a:rPr>
                        <a:t>Ritalin LA</a:t>
                      </a:r>
                      <a:endParaRPr lang="en-US" sz="1600" dirty="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dirty="0" err="1">
                          <a:effectLst/>
                          <a:latin typeface="Calibri"/>
                          <a:ea typeface="Times New Roman"/>
                          <a:cs typeface="Calibri"/>
                        </a:rPr>
                        <a:t>Vyvanse</a:t>
                      </a:r>
                      <a:endParaRPr lang="en-US" sz="16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600" dirty="0">
                          <a:effectLst/>
                          <a:latin typeface="Calibri"/>
                          <a:ea typeface="Times New Roman"/>
                          <a:cs typeface="Calibri"/>
                        </a:rPr>
                        <a:t>Strattera</a:t>
                      </a:r>
                      <a:endParaRPr lang="en-US" sz="1600" dirty="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dirty="0" err="1">
                          <a:effectLst/>
                          <a:latin typeface="Calibri"/>
                          <a:ea typeface="Times New Roman"/>
                          <a:cs typeface="Calibri"/>
                        </a:rPr>
                        <a:t>Catapres</a:t>
                      </a:r>
                      <a:endParaRPr lang="en-US" sz="1600" dirty="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dirty="0" err="1">
                          <a:effectLst/>
                          <a:latin typeface="Calibri"/>
                          <a:ea typeface="Times New Roman"/>
                          <a:cs typeface="Calibri"/>
                        </a:rPr>
                        <a:t>Kapvay</a:t>
                      </a:r>
                      <a:endParaRPr lang="en-US" sz="1600" dirty="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dirty="0" err="1">
                          <a:effectLst/>
                          <a:latin typeface="Calibri"/>
                          <a:ea typeface="Times New Roman"/>
                          <a:cs typeface="Calibri"/>
                        </a:rPr>
                        <a:t>Intuniv</a:t>
                      </a:r>
                      <a:endParaRPr lang="en-US" sz="16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Symbol"/>
                        <a:buChar char=""/>
                      </a:pPr>
                      <a:r>
                        <a:rPr lang="en-US" sz="1600" dirty="0">
                          <a:effectLst/>
                          <a:latin typeface="Calibri"/>
                          <a:ea typeface="Times New Roman"/>
                          <a:cs typeface="Calibri"/>
                        </a:rPr>
                        <a:t>Bupropion (Wellbutrin)</a:t>
                      </a:r>
                      <a:endParaRPr lang="en-US" sz="1600" dirty="0">
                        <a:effectLst/>
                        <a:latin typeface="Calibri"/>
                        <a:ea typeface="Times New Roman"/>
                        <a:cs typeface="Times New Roman"/>
                      </a:endParaRPr>
                    </a:p>
                    <a:p>
                      <a:pPr marL="342900" marR="0" lvl="0" indent="-342900">
                        <a:lnSpc>
                          <a:spcPct val="115000"/>
                        </a:lnSpc>
                        <a:spcBef>
                          <a:spcPts val="0"/>
                        </a:spcBef>
                        <a:spcAft>
                          <a:spcPts val="0"/>
                        </a:spcAft>
                        <a:buFont typeface="Symbol"/>
                        <a:buChar char=""/>
                      </a:pPr>
                      <a:r>
                        <a:rPr lang="en-US" sz="1600" dirty="0">
                          <a:effectLst/>
                          <a:latin typeface="Calibri"/>
                          <a:ea typeface="Times New Roman"/>
                          <a:cs typeface="Calibri"/>
                        </a:rPr>
                        <a:t>Imipramine</a:t>
                      </a:r>
                      <a:endParaRPr lang="en-US" sz="16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0231587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a:t>Treatment / Intervention: Classroom Management</a:t>
            </a:r>
            <a:endParaRPr lang="en-US" sz="2400" dirty="0"/>
          </a:p>
        </p:txBody>
      </p:sp>
      <p:sp>
        <p:nvSpPr>
          <p:cNvPr id="3" name="Content Placeholder 2"/>
          <p:cNvSpPr>
            <a:spLocks noGrp="1"/>
          </p:cNvSpPr>
          <p:nvPr>
            <p:ph idx="1"/>
          </p:nvPr>
        </p:nvSpPr>
        <p:spPr>
          <a:xfrm>
            <a:off x="457200" y="1143000"/>
            <a:ext cx="8229600" cy="4983163"/>
          </a:xfrm>
        </p:spPr>
        <p:txBody>
          <a:bodyPr>
            <a:normAutofit/>
          </a:bodyPr>
          <a:lstStyle/>
          <a:p>
            <a:pPr marL="0" indent="0">
              <a:buNone/>
            </a:pPr>
            <a:r>
              <a:rPr lang="en-US" sz="2000" dirty="0"/>
              <a:t>It is important for teachers to have the needed skills to help children manage their ADHD. However, since the majority of children with ADHD are not enrolled in special education classes, their teachers will most likely be regular education teachers who may or may not know about ADHD and could benefit from assistance and guidance</a:t>
            </a:r>
            <a:r>
              <a:rPr lang="en-US" sz="2000" b="1" dirty="0"/>
              <a:t>. </a:t>
            </a:r>
            <a:endParaRPr lang="en-US" sz="2000" dirty="0"/>
          </a:p>
          <a:p>
            <a:pPr lvl="1" indent="-342900">
              <a:buFont typeface="Wingdings" panose="05000000000000000000" pitchFamily="2" charset="2"/>
              <a:buChar char="§"/>
            </a:pPr>
            <a:r>
              <a:rPr lang="en-US" sz="2000" dirty="0"/>
              <a:t>In talking with teachers, attempt to build an alliance with them rather than “telling them” what to do. Make sure to communicate with them often so that you are aware of any problems but also what your child is supposed to be doing.  Remember many times teachers have 20 or more students – you have your child so you are in the best position to advocate for what your child needs and be the one who follows up.</a:t>
            </a:r>
          </a:p>
          <a:p>
            <a:pPr marL="0" indent="0">
              <a:buNone/>
            </a:pPr>
            <a:endParaRPr lang="en-US" sz="2000" dirty="0"/>
          </a:p>
        </p:txBody>
      </p:sp>
    </p:spTree>
    <p:extLst>
      <p:ext uri="{BB962C8B-B14F-4D97-AF65-F5344CB8AC3E}">
        <p14:creationId xmlns:p14="http://schemas.microsoft.com/office/powerpoint/2010/main" val="3835609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Additional Training</a:t>
            </a:r>
          </a:p>
        </p:txBody>
      </p:sp>
      <p:sp>
        <p:nvSpPr>
          <p:cNvPr id="3" name="Content Placeholder 2"/>
          <p:cNvSpPr>
            <a:spLocks noGrp="1"/>
          </p:cNvSpPr>
          <p:nvPr>
            <p:ph idx="1"/>
          </p:nvPr>
        </p:nvSpPr>
        <p:spPr/>
        <p:txBody>
          <a:bodyPr>
            <a:normAutofit/>
          </a:bodyPr>
          <a:lstStyle/>
          <a:p>
            <a:pPr marL="0" indent="0">
              <a:buNone/>
            </a:pPr>
            <a:r>
              <a:rPr lang="en-US" sz="2000" dirty="0"/>
              <a:t>In addition to this training, there are other trainings that may be of interest to you.  You can find out more about other trainings by visiting </a:t>
            </a:r>
            <a:r>
              <a:rPr lang="en-US" sz="2000" b="1" u="sng" dirty="0"/>
              <a:t>www.wvfact.com</a:t>
            </a:r>
            <a:r>
              <a:rPr lang="en-US" sz="2000" dirty="0"/>
              <a:t> and downloading the training schedule or contacting Concord University at 304-716-4619 to get a listing of other trainings.  You will need to preregister for any training you plan to attend.  You can do this via the Concord University website at </a:t>
            </a:r>
            <a:r>
              <a:rPr lang="en-US" sz="2000" b="1" u="sng" dirty="0"/>
              <a:t>wvfact@concord.edu</a:t>
            </a:r>
            <a:r>
              <a:rPr lang="en-US" sz="2000" dirty="0"/>
              <a:t> or phone number listed above.</a:t>
            </a:r>
          </a:p>
          <a:p>
            <a:pPr marL="0" indent="0">
              <a:buNone/>
            </a:pPr>
            <a:endParaRPr lang="en-US" sz="2000" dirty="0"/>
          </a:p>
        </p:txBody>
      </p:sp>
    </p:spTree>
    <p:extLst>
      <p:ext uri="{BB962C8B-B14F-4D97-AF65-F5344CB8AC3E}">
        <p14:creationId xmlns:p14="http://schemas.microsoft.com/office/powerpoint/2010/main" val="10492070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a:t>Treatment / Intervention: Classroom Management</a:t>
            </a:r>
            <a:endParaRPr lang="en-US" sz="2400" dirty="0"/>
          </a:p>
        </p:txBody>
      </p:sp>
      <p:sp>
        <p:nvSpPr>
          <p:cNvPr id="3" name="Content Placeholder 2"/>
          <p:cNvSpPr>
            <a:spLocks noGrp="1"/>
          </p:cNvSpPr>
          <p:nvPr>
            <p:ph idx="1"/>
          </p:nvPr>
        </p:nvSpPr>
        <p:spPr>
          <a:xfrm>
            <a:off x="457200" y="1143000"/>
            <a:ext cx="8229600" cy="5410200"/>
          </a:xfrm>
        </p:spPr>
        <p:txBody>
          <a:bodyPr>
            <a:noAutofit/>
          </a:bodyPr>
          <a:lstStyle/>
          <a:p>
            <a:pPr marL="0" lvl="0" indent="0">
              <a:buNone/>
            </a:pPr>
            <a:r>
              <a:rPr lang="en-US" sz="2000" dirty="0"/>
              <a:t>Here are some tips to share with teachers for classroom success:</a:t>
            </a:r>
          </a:p>
          <a:p>
            <a:pPr lvl="1" indent="-342900">
              <a:buFont typeface="Wingdings" panose="05000000000000000000" pitchFamily="2" charset="2"/>
              <a:buChar char="§"/>
            </a:pPr>
            <a:r>
              <a:rPr lang="en-US" sz="2000" dirty="0"/>
              <a:t>Make assignments clear – check with the student to see if they understood what they need to do</a:t>
            </a:r>
          </a:p>
          <a:p>
            <a:pPr lvl="1" indent="-342900">
              <a:buFont typeface="Wingdings" panose="05000000000000000000" pitchFamily="2" charset="2"/>
              <a:buChar char="§"/>
            </a:pPr>
            <a:r>
              <a:rPr lang="en-US" sz="2000" dirty="0"/>
              <a:t>Give positive reinforcement and attention to positive behavior</a:t>
            </a:r>
          </a:p>
          <a:p>
            <a:pPr lvl="1" indent="-342900">
              <a:buFont typeface="Wingdings" panose="05000000000000000000" pitchFamily="2" charset="2"/>
              <a:buChar char="§"/>
            </a:pPr>
            <a:r>
              <a:rPr lang="en-US" sz="2000" dirty="0"/>
              <a:t>Make sure assignments are not long and repetitive. Shorter assignments that provide a little challenge without being too hard are best</a:t>
            </a:r>
          </a:p>
          <a:p>
            <a:pPr lvl="1" indent="-342900">
              <a:buFont typeface="Wingdings" panose="05000000000000000000" pitchFamily="2" charset="2"/>
              <a:buChar char="§"/>
            </a:pPr>
            <a:r>
              <a:rPr lang="en-US" sz="2000" dirty="0"/>
              <a:t>Allow time for movement and exercise</a:t>
            </a:r>
          </a:p>
          <a:p>
            <a:pPr lvl="1" indent="-342900">
              <a:buFont typeface="Wingdings" panose="05000000000000000000" pitchFamily="2" charset="2"/>
              <a:buChar char="§"/>
            </a:pPr>
            <a:r>
              <a:rPr lang="en-US" sz="2000" dirty="0"/>
              <a:t>Use a homework folder/binder to limit the number of things the child has to track</a:t>
            </a:r>
          </a:p>
          <a:p>
            <a:pPr lvl="1" indent="-342900">
              <a:buFont typeface="Wingdings" panose="05000000000000000000" pitchFamily="2" charset="2"/>
              <a:buChar char="§"/>
            </a:pPr>
            <a:r>
              <a:rPr lang="en-US" sz="2000" dirty="0"/>
              <a:t>Be sensitive to self-esteem issues</a:t>
            </a:r>
          </a:p>
          <a:p>
            <a:pPr lvl="1" indent="-342900">
              <a:buFont typeface="Wingdings" panose="05000000000000000000" pitchFamily="2" charset="2"/>
              <a:buChar char="§"/>
            </a:pPr>
            <a:r>
              <a:rPr lang="en-US" sz="2000" dirty="0"/>
              <a:t>Minimize distractions in the classroom (this can be difficult)</a:t>
            </a:r>
          </a:p>
          <a:p>
            <a:pPr lvl="1" indent="-342900">
              <a:buFont typeface="Wingdings" panose="05000000000000000000" pitchFamily="2" charset="2"/>
              <a:buChar char="§"/>
            </a:pPr>
            <a:r>
              <a:rPr lang="en-US" sz="2000" dirty="0"/>
              <a:t>Involve the school counselor or psychologist</a:t>
            </a:r>
          </a:p>
          <a:p>
            <a:pPr marL="0" lvl="1" indent="0">
              <a:buNone/>
            </a:pPr>
            <a:endParaRPr lang="en-US" sz="2000" dirty="0"/>
          </a:p>
        </p:txBody>
      </p:sp>
    </p:spTree>
    <p:extLst>
      <p:ext uri="{BB962C8B-B14F-4D97-AF65-F5344CB8AC3E}">
        <p14:creationId xmlns:p14="http://schemas.microsoft.com/office/powerpoint/2010/main" val="27121820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a:t>Treatment / Intervention: Classroom Management</a:t>
            </a:r>
            <a:endParaRPr lang="en-US" sz="2400" dirty="0"/>
          </a:p>
        </p:txBody>
      </p:sp>
      <p:sp>
        <p:nvSpPr>
          <p:cNvPr id="3" name="Content Placeholder 2"/>
          <p:cNvSpPr>
            <a:spLocks noGrp="1"/>
          </p:cNvSpPr>
          <p:nvPr>
            <p:ph idx="1"/>
          </p:nvPr>
        </p:nvSpPr>
        <p:spPr>
          <a:xfrm>
            <a:off x="457200" y="1143000"/>
            <a:ext cx="8229600" cy="4983163"/>
          </a:xfrm>
        </p:spPr>
        <p:txBody>
          <a:bodyPr>
            <a:normAutofit/>
          </a:bodyPr>
          <a:lstStyle/>
          <a:p>
            <a:pPr marL="0" lvl="0" indent="0">
              <a:buNone/>
            </a:pPr>
            <a:r>
              <a:rPr lang="en-US" sz="2000" b="1" dirty="0"/>
              <a:t>Children with ADHD might be eligible for special services or accommodations at school under the Individuals with Disabilities in Education Act (IDEA) and an anti-discrimination law known as Section 504.</a:t>
            </a:r>
            <a:r>
              <a:rPr lang="en-US" sz="2000" dirty="0"/>
              <a:t> The U.S. Department of Education has developed a resource guide to help educators, families, students, and other stakeholders better understand how these laws apply to students with ADHD so that they can get the services and education they need to be successful. (See resources below)</a:t>
            </a:r>
          </a:p>
        </p:txBody>
      </p:sp>
    </p:spTree>
    <p:extLst>
      <p:ext uri="{BB962C8B-B14F-4D97-AF65-F5344CB8AC3E}">
        <p14:creationId xmlns:p14="http://schemas.microsoft.com/office/powerpoint/2010/main" val="15989430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normAutofit/>
          </a:bodyPr>
          <a:lstStyle/>
          <a:p>
            <a:r>
              <a:rPr lang="en-US" sz="3600" dirty="0"/>
              <a:t>Resources</a:t>
            </a:r>
          </a:p>
        </p:txBody>
      </p:sp>
    </p:spTree>
    <p:extLst>
      <p:ext uri="{BB962C8B-B14F-4D97-AF65-F5344CB8AC3E}">
        <p14:creationId xmlns:p14="http://schemas.microsoft.com/office/powerpoint/2010/main" val="33751602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dirty="0"/>
              <a:t>Break</a:t>
            </a:r>
          </a:p>
        </p:txBody>
      </p:sp>
      <p:pic>
        <p:nvPicPr>
          <p:cNvPr id="8194" name="Picture 2" descr="C:\Program Files (x86)\Microsoft Office\MEDIA\CAGCAT10\j023413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581400" y="2209800"/>
            <a:ext cx="1952531" cy="2076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6621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8194"/>
                                        </p:tgtEl>
                                        <p:attrNameLst>
                                          <p:attrName>r</p:attrName>
                                        </p:attrNameLst>
                                      </p:cBhvr>
                                    </p:animRot>
                                    <p:animRot by="-240000">
                                      <p:cBhvr>
                                        <p:cTn id="7" dur="200" fill="hold">
                                          <p:stCondLst>
                                            <p:cond delay="200"/>
                                          </p:stCondLst>
                                        </p:cTn>
                                        <p:tgtEl>
                                          <p:spTgt spid="8194"/>
                                        </p:tgtEl>
                                        <p:attrNameLst>
                                          <p:attrName>r</p:attrName>
                                        </p:attrNameLst>
                                      </p:cBhvr>
                                    </p:animRot>
                                    <p:animRot by="240000">
                                      <p:cBhvr>
                                        <p:cTn id="8" dur="200" fill="hold">
                                          <p:stCondLst>
                                            <p:cond delay="400"/>
                                          </p:stCondLst>
                                        </p:cTn>
                                        <p:tgtEl>
                                          <p:spTgt spid="8194"/>
                                        </p:tgtEl>
                                        <p:attrNameLst>
                                          <p:attrName>r</p:attrName>
                                        </p:attrNameLst>
                                      </p:cBhvr>
                                    </p:animRot>
                                    <p:animRot by="-240000">
                                      <p:cBhvr>
                                        <p:cTn id="9" dur="200" fill="hold">
                                          <p:stCondLst>
                                            <p:cond delay="600"/>
                                          </p:stCondLst>
                                        </p:cTn>
                                        <p:tgtEl>
                                          <p:spTgt spid="8194"/>
                                        </p:tgtEl>
                                        <p:attrNameLst>
                                          <p:attrName>r</p:attrName>
                                        </p:attrNameLst>
                                      </p:cBhvr>
                                    </p:animRot>
                                    <p:animRot by="120000">
                                      <p:cBhvr>
                                        <p:cTn id="10" dur="200" fill="hold">
                                          <p:stCondLst>
                                            <p:cond delay="800"/>
                                          </p:stCondLst>
                                        </p:cTn>
                                        <p:tgtEl>
                                          <p:spTgt spid="819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3600" b="1" dirty="0"/>
              <a:t>AUTISM SPECTRUM DISORDERS</a:t>
            </a: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52600" y="2057400"/>
            <a:ext cx="5791200" cy="2394681"/>
          </a:xfrm>
        </p:spPr>
      </p:pic>
    </p:spTree>
    <p:extLst>
      <p:ext uri="{BB962C8B-B14F-4D97-AF65-F5344CB8AC3E}">
        <p14:creationId xmlns:p14="http://schemas.microsoft.com/office/powerpoint/2010/main" val="35898297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General Description</a:t>
            </a:r>
            <a:endParaRPr lang="en-US" sz="2400" dirty="0"/>
          </a:p>
        </p:txBody>
      </p:sp>
      <p:sp>
        <p:nvSpPr>
          <p:cNvPr id="3" name="Content Placeholder 2"/>
          <p:cNvSpPr>
            <a:spLocks noGrp="1"/>
          </p:cNvSpPr>
          <p:nvPr>
            <p:ph idx="1"/>
          </p:nvPr>
        </p:nvSpPr>
        <p:spPr>
          <a:xfrm>
            <a:off x="457200" y="1295400"/>
            <a:ext cx="8229600" cy="4830763"/>
          </a:xfrm>
        </p:spPr>
        <p:txBody>
          <a:bodyPr>
            <a:normAutofit/>
          </a:bodyPr>
          <a:lstStyle/>
          <a:p>
            <a:pPr marL="0" indent="0">
              <a:buNone/>
            </a:pPr>
            <a:r>
              <a:rPr lang="en-US" sz="2000" dirty="0"/>
              <a:t>Autism spectrum disorder (ASD) is a developmental disorder that affects communication and behavior.  Although autism can be diagnosed at any age, it is considered a “developmental disorder” because symptoms generally appear in the first two years of life.  </a:t>
            </a:r>
          </a:p>
          <a:p>
            <a:pPr lvl="1" indent="-342900">
              <a:buFont typeface="Wingdings" panose="05000000000000000000" pitchFamily="2" charset="2"/>
              <a:buChar char="§"/>
            </a:pPr>
            <a:r>
              <a:rPr lang="en-US" sz="2000" dirty="0"/>
              <a:t>People with ASD tend to have communication deficits, such as responding inappropriately in conversa­tions, misreading nonverbal interactions (non verbal cues), or having difficulty building friendships appropriate to their age. </a:t>
            </a:r>
          </a:p>
          <a:p>
            <a:pPr lvl="1" indent="-342900">
              <a:buFont typeface="Wingdings" panose="05000000000000000000" pitchFamily="2" charset="2"/>
              <a:buChar char="§"/>
            </a:pPr>
            <a:r>
              <a:rPr lang="en-US" sz="2000" dirty="0"/>
              <a:t>In addition, people with ASD may be overly dependent on routines, highly sensitive to changes in their environment, or intensely focused on items. </a:t>
            </a:r>
            <a:r>
              <a:rPr lang="en-US" sz="2000" u="sng" dirty="0"/>
              <a:t>https://www.psychiatry.org/psychiatrists/practice/dsm/educational-resources/dsm-5-fact-sheets</a:t>
            </a:r>
            <a:r>
              <a:rPr lang="en-US" sz="2000" dirty="0"/>
              <a:t> </a:t>
            </a:r>
          </a:p>
          <a:p>
            <a:pPr marL="0" indent="0">
              <a:buNone/>
            </a:pPr>
            <a:endParaRPr lang="en-US" sz="2000" dirty="0"/>
          </a:p>
        </p:txBody>
      </p:sp>
    </p:spTree>
    <p:extLst>
      <p:ext uri="{BB962C8B-B14F-4D97-AF65-F5344CB8AC3E}">
        <p14:creationId xmlns:p14="http://schemas.microsoft.com/office/powerpoint/2010/main" val="29380061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General Description</a:t>
            </a:r>
            <a:endParaRPr lang="en-US" sz="2400" dirty="0"/>
          </a:p>
        </p:txBody>
      </p:sp>
      <p:sp>
        <p:nvSpPr>
          <p:cNvPr id="3" name="Content Placeholder 2"/>
          <p:cNvSpPr>
            <a:spLocks noGrp="1"/>
          </p:cNvSpPr>
          <p:nvPr>
            <p:ph idx="1"/>
          </p:nvPr>
        </p:nvSpPr>
        <p:spPr>
          <a:xfrm>
            <a:off x="457200" y="1295400"/>
            <a:ext cx="8229600" cy="4830763"/>
          </a:xfrm>
        </p:spPr>
        <p:txBody>
          <a:bodyPr>
            <a:normAutofit/>
          </a:bodyPr>
          <a:lstStyle/>
          <a:p>
            <a:pPr lvl="1" indent="-342900">
              <a:buFont typeface="Wingdings" panose="05000000000000000000" pitchFamily="2" charset="2"/>
              <a:buChar char="§"/>
            </a:pPr>
            <a:r>
              <a:rPr lang="en-US" sz="2000" dirty="0"/>
              <a:t>Autism is known as a “spectrum” disorder because the symptoms of people with ASD will fall on a continuum, with some individuals showing mild symptoms and others having more severe symptoms. Also, they type of symptoms can vary.  ASD occurs in all ethnic, racial, and economic groups. Although ASD can be a lifelong disorder, treatments and services can improve a person’s symptoms and ability to function. The American Academy of Pediatrics recommends that </a:t>
            </a:r>
            <a:r>
              <a:rPr lang="en-US" sz="2000" b="1" dirty="0"/>
              <a:t>all</a:t>
            </a:r>
            <a:r>
              <a:rPr lang="en-US" sz="2000" dirty="0"/>
              <a:t> children be screened for autism. (NIMH.NIH)</a:t>
            </a:r>
          </a:p>
          <a:p>
            <a:pPr lvl="1" indent="-342900">
              <a:buFont typeface="Wingdings" panose="05000000000000000000" pitchFamily="2" charset="2"/>
              <a:buChar char="§"/>
            </a:pPr>
            <a:r>
              <a:rPr lang="en-US" sz="2000" dirty="0"/>
              <a:t>As with ADHD, in viewing the definition, we need to be aware of </a:t>
            </a:r>
            <a:r>
              <a:rPr lang="en-US" sz="2000" b="1" dirty="0"/>
              <a:t>normal developmental milestones</a:t>
            </a:r>
            <a:r>
              <a:rPr lang="en-US" sz="2000" dirty="0"/>
              <a:t> in children to determine if behavior is </a:t>
            </a:r>
            <a:r>
              <a:rPr lang="en-US" sz="2000" b="1" dirty="0"/>
              <a:t>age-appropriate or age-inappropriate.</a:t>
            </a:r>
            <a:r>
              <a:rPr lang="en-US" sz="2000" dirty="0"/>
              <a:t> Furthermore, these behaviors must be severe enough to warrant problems in various areas of one's life (e.g., school, home, social, employment, etc...) not just one area. Review developmental milestones at: </a:t>
            </a:r>
            <a:r>
              <a:rPr lang="en-US" sz="2000" u="sng" dirty="0"/>
              <a:t>https://www.cdc.gov/ncbddd/actearly/milestones/index.html</a:t>
            </a:r>
            <a:r>
              <a:rPr lang="en-US" sz="2000" dirty="0"/>
              <a:t> </a:t>
            </a:r>
          </a:p>
          <a:p>
            <a:pPr marL="0" indent="0">
              <a:buNone/>
            </a:pPr>
            <a:endParaRPr lang="en-US" sz="2000" dirty="0"/>
          </a:p>
        </p:txBody>
      </p:sp>
    </p:spTree>
    <p:extLst>
      <p:ext uri="{BB962C8B-B14F-4D97-AF65-F5344CB8AC3E}">
        <p14:creationId xmlns:p14="http://schemas.microsoft.com/office/powerpoint/2010/main" val="4282311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History</a:t>
            </a:r>
          </a:p>
        </p:txBody>
      </p:sp>
      <p:sp>
        <p:nvSpPr>
          <p:cNvPr id="3" name="Content Placeholder 2"/>
          <p:cNvSpPr>
            <a:spLocks noGrp="1"/>
          </p:cNvSpPr>
          <p:nvPr>
            <p:ph idx="1"/>
          </p:nvPr>
        </p:nvSpPr>
        <p:spPr>
          <a:xfrm>
            <a:off x="457200" y="1371600"/>
            <a:ext cx="8229600" cy="4754563"/>
          </a:xfrm>
        </p:spPr>
        <p:txBody>
          <a:bodyPr>
            <a:normAutofit/>
          </a:bodyPr>
          <a:lstStyle/>
          <a:p>
            <a:pPr marL="0" indent="0">
              <a:buNone/>
            </a:pPr>
            <a:r>
              <a:rPr lang="en-US" sz="2000" dirty="0"/>
              <a:t>As with Attention Deficit Hyperactivity Disorder – Autism has been viewed differently over time.</a:t>
            </a:r>
          </a:p>
          <a:p>
            <a:pPr marL="742950" lvl="2" indent="-342900">
              <a:buFont typeface="Wingdings" panose="05000000000000000000" pitchFamily="2" charset="2"/>
              <a:buChar char="§"/>
            </a:pPr>
            <a:r>
              <a:rPr lang="en-US" sz="2000" dirty="0"/>
              <a:t>The chart in the Participants Handouts provides a brief history of Autism</a:t>
            </a:r>
          </a:p>
          <a:p>
            <a:pPr marL="0" indent="0">
              <a:buNone/>
            </a:pPr>
            <a:endParaRPr lang="en-US" sz="2000" dirty="0"/>
          </a:p>
        </p:txBody>
      </p:sp>
    </p:spTree>
    <p:extLst>
      <p:ext uri="{BB962C8B-B14F-4D97-AF65-F5344CB8AC3E}">
        <p14:creationId xmlns:p14="http://schemas.microsoft.com/office/powerpoint/2010/main" val="2246221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pPr lvl="0"/>
            <a:r>
              <a:rPr lang="en-US" sz="2400" b="1" dirty="0"/>
              <a:t>Core Characteristics</a:t>
            </a:r>
            <a:endParaRPr lang="en-US" sz="2400" dirty="0"/>
          </a:p>
        </p:txBody>
      </p:sp>
      <p:sp>
        <p:nvSpPr>
          <p:cNvPr id="3" name="Content Placeholder 2"/>
          <p:cNvSpPr>
            <a:spLocks noGrp="1"/>
          </p:cNvSpPr>
          <p:nvPr>
            <p:ph idx="1"/>
          </p:nvPr>
        </p:nvSpPr>
        <p:spPr>
          <a:xfrm>
            <a:off x="228600" y="1524000"/>
            <a:ext cx="8686800" cy="4572000"/>
          </a:xfrm>
        </p:spPr>
        <p:txBody>
          <a:bodyPr>
            <a:noAutofit/>
          </a:bodyPr>
          <a:lstStyle/>
          <a:p>
            <a:pPr marL="0" lvl="0" indent="0">
              <a:buNone/>
            </a:pPr>
            <a:r>
              <a:rPr lang="en-US" sz="2000" dirty="0"/>
              <a:t>Social communication / Interaction</a:t>
            </a:r>
          </a:p>
          <a:p>
            <a:pPr lvl="1">
              <a:buFont typeface="Wingdings" panose="05000000000000000000" pitchFamily="2" charset="2"/>
              <a:buChar char="§"/>
            </a:pPr>
            <a:r>
              <a:rPr lang="en-US" sz="2000" dirty="0"/>
              <a:t>People with autism have social impairments and often lack the awareness about others that many people take for granted. Social impairments become apparent early in childhood and continue through adulthood. </a:t>
            </a:r>
          </a:p>
          <a:p>
            <a:pPr lvl="2">
              <a:buFont typeface="Wingdings" panose="05000000000000000000" pitchFamily="2" charset="2"/>
              <a:buChar char="§"/>
            </a:pPr>
            <a:r>
              <a:rPr lang="en-US" sz="2000" dirty="0"/>
              <a:t>In infancy, children show less attention to social stimuli, smile and look at others less often, and respond less to their own name.  </a:t>
            </a:r>
          </a:p>
          <a:p>
            <a:pPr lvl="2">
              <a:buFont typeface="Wingdings" panose="05000000000000000000" pitchFamily="2" charset="2"/>
              <a:buChar char="§"/>
            </a:pPr>
            <a:r>
              <a:rPr lang="en-US" sz="2000" dirty="0"/>
              <a:t>Toddlers with Autism have more striking social deviance; for example, they have less eye contact and anticipatory postures and are less likely to use another person's hand or body as a tool (assistance to stand/walk). </a:t>
            </a:r>
          </a:p>
          <a:p>
            <a:pPr marL="457200" lvl="1" indent="0">
              <a:buNone/>
            </a:pPr>
            <a:endParaRPr lang="en-US" sz="1900" dirty="0"/>
          </a:p>
        </p:txBody>
      </p:sp>
    </p:spTree>
    <p:extLst>
      <p:ext uri="{BB962C8B-B14F-4D97-AF65-F5344CB8AC3E}">
        <p14:creationId xmlns:p14="http://schemas.microsoft.com/office/powerpoint/2010/main" val="26601971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pPr lvl="0"/>
            <a:r>
              <a:rPr lang="en-US" sz="2400" b="1" dirty="0"/>
              <a:t>Core Characteristics</a:t>
            </a:r>
            <a:endParaRPr lang="en-US" sz="2400" dirty="0"/>
          </a:p>
        </p:txBody>
      </p:sp>
      <p:sp>
        <p:nvSpPr>
          <p:cNvPr id="3" name="Content Placeholder 2"/>
          <p:cNvSpPr>
            <a:spLocks noGrp="1"/>
          </p:cNvSpPr>
          <p:nvPr>
            <p:ph idx="1"/>
          </p:nvPr>
        </p:nvSpPr>
        <p:spPr>
          <a:xfrm>
            <a:off x="228600" y="1371600"/>
            <a:ext cx="8686800" cy="4419600"/>
          </a:xfrm>
        </p:spPr>
        <p:txBody>
          <a:bodyPr>
            <a:noAutofit/>
          </a:bodyPr>
          <a:lstStyle/>
          <a:p>
            <a:pPr marL="0" lvl="0" indent="0">
              <a:buNone/>
            </a:pPr>
            <a:r>
              <a:rPr lang="en-US" sz="2000" dirty="0"/>
              <a:t>Social communication / Interaction</a:t>
            </a:r>
          </a:p>
          <a:p>
            <a:pPr lvl="1">
              <a:buFont typeface="Wingdings" panose="05000000000000000000" pitchFamily="2" charset="2"/>
              <a:buChar char="§"/>
            </a:pPr>
            <a:r>
              <a:rPr lang="en-US" sz="2000" dirty="0"/>
              <a:t>Three- to five-year-old children with Autism are less likely to exhibit social understanding, approach others naturally, imitate and respond to emotions, communicate nonverbally, and take turns with others. However, they do form attachments to their primary caregivers. </a:t>
            </a:r>
          </a:p>
          <a:p>
            <a:pPr lvl="2">
              <a:buFont typeface="Wingdings" panose="05000000000000000000" pitchFamily="2" charset="2"/>
              <a:buChar char="§"/>
            </a:pPr>
            <a:r>
              <a:rPr lang="en-US" sz="2000" dirty="0"/>
              <a:t>Contrary to common belief, children with autism do not prefer to be alone. Making and maintaining friendships often proves to be difficult for those with autism. </a:t>
            </a:r>
          </a:p>
          <a:p>
            <a:pPr lvl="2">
              <a:buFont typeface="Wingdings" panose="05000000000000000000" pitchFamily="2" charset="2"/>
              <a:buChar char="§"/>
            </a:pPr>
            <a:r>
              <a:rPr lang="en-US" sz="2000" dirty="0"/>
              <a:t>For them, the quality of friendships, not the number of friends, predicts how lonely they are. (Burgess AF, </a:t>
            </a:r>
            <a:r>
              <a:rPr lang="en-US" sz="2000" dirty="0" err="1"/>
              <a:t>Gutstein</a:t>
            </a:r>
            <a:r>
              <a:rPr lang="en-US" sz="2000" dirty="0"/>
              <a:t> SE (2007). "Quality of life for people with autism: raising the standard for evaluating successful outcomes". Child </a:t>
            </a:r>
            <a:r>
              <a:rPr lang="en-US" sz="2000" dirty="0" err="1"/>
              <a:t>Adolesc</a:t>
            </a:r>
            <a:r>
              <a:rPr lang="en-US" sz="2000" dirty="0"/>
              <a:t> </a:t>
            </a:r>
            <a:r>
              <a:rPr lang="en-US" sz="2000" dirty="0" err="1"/>
              <a:t>Ment</a:t>
            </a:r>
            <a:r>
              <a:rPr lang="en-US" sz="2000" dirty="0"/>
              <a:t> Health 12 (2): 80–6)</a:t>
            </a:r>
          </a:p>
        </p:txBody>
      </p:sp>
    </p:spTree>
    <p:extLst>
      <p:ext uri="{BB962C8B-B14F-4D97-AF65-F5344CB8AC3E}">
        <p14:creationId xmlns:p14="http://schemas.microsoft.com/office/powerpoint/2010/main" val="360587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2400" b="1" dirty="0"/>
              <a:t>Outline / Agenda</a:t>
            </a:r>
          </a:p>
        </p:txBody>
      </p:sp>
      <p:sp>
        <p:nvSpPr>
          <p:cNvPr id="3" name="Content Placeholder 2"/>
          <p:cNvSpPr>
            <a:spLocks noGrp="1"/>
          </p:cNvSpPr>
          <p:nvPr>
            <p:ph idx="1"/>
          </p:nvPr>
        </p:nvSpPr>
        <p:spPr>
          <a:xfrm>
            <a:off x="457200" y="990600"/>
            <a:ext cx="8229600" cy="5791200"/>
          </a:xfrm>
        </p:spPr>
        <p:txBody>
          <a:bodyPr>
            <a:noAutofit/>
          </a:bodyPr>
          <a:lstStyle/>
          <a:p>
            <a:pPr marL="0" indent="0">
              <a:buNone/>
            </a:pPr>
            <a:r>
              <a:rPr lang="en-US" sz="1600" b="1" dirty="0"/>
              <a:t>PART I   Welcome and Introductions (15 minutes)</a:t>
            </a:r>
            <a:endParaRPr lang="en-US" sz="1600" dirty="0"/>
          </a:p>
          <a:p>
            <a:pPr marL="0" indent="0">
              <a:buNone/>
            </a:pPr>
            <a:r>
              <a:rPr lang="en-US" sz="1600" b="1" dirty="0"/>
              <a:t>PART II    Attention Deficit Hyperactivity Disorder (ADHD) (1 hour 15 minutes)</a:t>
            </a:r>
            <a:endParaRPr lang="en-US" sz="1600" dirty="0"/>
          </a:p>
          <a:p>
            <a:pPr marL="0" lvl="0" indent="285750">
              <a:buNone/>
            </a:pPr>
            <a:r>
              <a:rPr lang="en-US" sz="1600" b="1" dirty="0"/>
              <a:t>General Description</a:t>
            </a:r>
            <a:endParaRPr lang="en-US" sz="1600" dirty="0"/>
          </a:p>
          <a:p>
            <a:pPr marL="0" lvl="0" indent="285750">
              <a:buNone/>
            </a:pPr>
            <a:r>
              <a:rPr lang="en-US" sz="1600" b="1" dirty="0"/>
              <a:t>History</a:t>
            </a:r>
            <a:endParaRPr lang="en-US" sz="1600" dirty="0"/>
          </a:p>
          <a:p>
            <a:pPr marL="0" indent="285750">
              <a:buNone/>
            </a:pPr>
            <a:r>
              <a:rPr lang="en-US" sz="1600" b="1" dirty="0"/>
              <a:t>Core Characteristics / Diagnostic Criteria </a:t>
            </a:r>
            <a:endParaRPr lang="en-US" sz="1600" dirty="0"/>
          </a:p>
          <a:p>
            <a:pPr marL="0" indent="285750">
              <a:buNone/>
            </a:pPr>
            <a:r>
              <a:rPr lang="en-US" sz="1600" b="1" dirty="0"/>
              <a:t>Case Examples 						</a:t>
            </a:r>
            <a:endParaRPr lang="en-US" sz="1600" dirty="0"/>
          </a:p>
          <a:p>
            <a:pPr marL="0" indent="285750">
              <a:buNone/>
            </a:pPr>
            <a:r>
              <a:rPr lang="en-US" sz="1600" b="1" dirty="0"/>
              <a:t>Co-Occurring Disorders</a:t>
            </a:r>
            <a:endParaRPr lang="en-US" sz="1600" dirty="0"/>
          </a:p>
          <a:p>
            <a:pPr marL="0" indent="285750">
              <a:buNone/>
            </a:pPr>
            <a:r>
              <a:rPr lang="en-US" sz="1600" b="1" dirty="0"/>
              <a:t>Other Associated Issues</a:t>
            </a:r>
            <a:endParaRPr lang="en-US" sz="1600" dirty="0"/>
          </a:p>
          <a:p>
            <a:pPr marL="0" indent="285750">
              <a:buNone/>
            </a:pPr>
            <a:r>
              <a:rPr lang="en-US" sz="1600" b="1" dirty="0"/>
              <a:t>Causes</a:t>
            </a:r>
            <a:endParaRPr lang="en-US" sz="1600" dirty="0"/>
          </a:p>
          <a:p>
            <a:pPr marL="0" indent="285750">
              <a:buNone/>
            </a:pPr>
            <a:r>
              <a:rPr lang="en-US" sz="1600" b="1" dirty="0"/>
              <a:t>Other Conditions That Resemble ADHD</a:t>
            </a:r>
            <a:endParaRPr lang="en-US" sz="1600" dirty="0"/>
          </a:p>
          <a:p>
            <a:pPr marL="0" indent="285750">
              <a:buNone/>
            </a:pPr>
            <a:r>
              <a:rPr lang="en-US" sz="1600" b="1" dirty="0"/>
              <a:t>Prevalence</a:t>
            </a:r>
          </a:p>
          <a:p>
            <a:pPr marL="0" indent="285750">
              <a:buNone/>
            </a:pPr>
            <a:r>
              <a:rPr lang="en-US" sz="1600" b="1" dirty="0"/>
              <a:t>Treatment / Interventions</a:t>
            </a:r>
            <a:endParaRPr lang="en-US" sz="1600" dirty="0"/>
          </a:p>
          <a:p>
            <a:pPr marL="0" indent="285750">
              <a:buNone/>
            </a:pPr>
            <a:r>
              <a:rPr lang="en-US" sz="1600" b="1" dirty="0"/>
              <a:t>Resources for Further Information</a:t>
            </a:r>
            <a:endParaRPr lang="en-US" sz="1600" dirty="0"/>
          </a:p>
          <a:p>
            <a:pPr marL="0" indent="0">
              <a:buNone/>
            </a:pPr>
            <a:endParaRPr lang="en-US" sz="1600" b="1" dirty="0"/>
          </a:p>
          <a:p>
            <a:pPr marL="0" indent="0">
              <a:buNone/>
            </a:pPr>
            <a:r>
              <a:rPr lang="en-US" sz="1600" b="1" dirty="0"/>
              <a:t>         BREAK (15 minutes) </a:t>
            </a:r>
          </a:p>
          <a:p>
            <a:pPr marL="0" indent="285750">
              <a:buNone/>
            </a:pPr>
            <a:endParaRPr lang="en-US" sz="1200" dirty="0"/>
          </a:p>
        </p:txBody>
      </p:sp>
    </p:spTree>
    <p:extLst>
      <p:ext uri="{BB962C8B-B14F-4D97-AF65-F5344CB8AC3E}">
        <p14:creationId xmlns:p14="http://schemas.microsoft.com/office/powerpoint/2010/main" val="35113002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pPr lvl="0"/>
            <a:r>
              <a:rPr lang="en-US" sz="2400" b="1" dirty="0"/>
              <a:t>Core Characteristics</a:t>
            </a:r>
            <a:endParaRPr lang="en-US" sz="2400" dirty="0"/>
          </a:p>
        </p:txBody>
      </p:sp>
      <p:sp>
        <p:nvSpPr>
          <p:cNvPr id="3" name="Content Placeholder 2"/>
          <p:cNvSpPr>
            <a:spLocks noGrp="1"/>
          </p:cNvSpPr>
          <p:nvPr>
            <p:ph idx="1"/>
          </p:nvPr>
        </p:nvSpPr>
        <p:spPr>
          <a:xfrm>
            <a:off x="228600" y="1371600"/>
            <a:ext cx="8686800" cy="4800600"/>
          </a:xfrm>
        </p:spPr>
        <p:txBody>
          <a:bodyPr>
            <a:noAutofit/>
          </a:bodyPr>
          <a:lstStyle/>
          <a:p>
            <a:pPr marL="0" indent="0">
              <a:buNone/>
            </a:pPr>
            <a:r>
              <a:rPr lang="en-US" sz="2000" dirty="0"/>
              <a:t>Social communication / Interaction</a:t>
            </a:r>
          </a:p>
          <a:p>
            <a:pPr lvl="1" indent="-342900">
              <a:buFont typeface="Wingdings" panose="05000000000000000000" pitchFamily="2" charset="2"/>
              <a:buChar char="§"/>
            </a:pPr>
            <a:r>
              <a:rPr lang="en-US" sz="2000" dirty="0"/>
              <a:t>About a third to a half of individuals with autism do not develop enough natural speech to meet their daily communication needs. (</a:t>
            </a:r>
            <a:r>
              <a:rPr lang="en-US" sz="2000" dirty="0" err="1"/>
              <a:t>Noens</a:t>
            </a:r>
            <a:r>
              <a:rPr lang="en-US" sz="2000" dirty="0"/>
              <a:t> I, van </a:t>
            </a:r>
            <a:r>
              <a:rPr lang="en-US" sz="2000" dirty="0" err="1"/>
              <a:t>Berckelaer-Onnes</a:t>
            </a:r>
            <a:r>
              <a:rPr lang="en-US" sz="2000" dirty="0"/>
              <a:t> I, </a:t>
            </a:r>
            <a:r>
              <a:rPr lang="en-US" sz="2000" dirty="0" err="1"/>
              <a:t>Verpoorten</a:t>
            </a:r>
            <a:r>
              <a:rPr lang="en-US" sz="2000" dirty="0"/>
              <a:t> R, van </a:t>
            </a:r>
            <a:r>
              <a:rPr lang="en-US" sz="2000" dirty="0" err="1"/>
              <a:t>Duijn</a:t>
            </a:r>
            <a:r>
              <a:rPr lang="en-US" sz="2000" dirty="0"/>
              <a:t> G (2006). </a:t>
            </a:r>
          </a:p>
          <a:p>
            <a:pPr lvl="2" indent="-342900">
              <a:buFont typeface="Wingdings" panose="05000000000000000000" pitchFamily="2" charset="2"/>
              <a:buChar char="§"/>
            </a:pPr>
            <a:r>
              <a:rPr lang="en-US" sz="2000" dirty="0"/>
              <a:t>Differences in communication may be present from the first year of life, and may include delayed onset of babbling, unusual gestures, diminished responsiveness. </a:t>
            </a:r>
          </a:p>
          <a:p>
            <a:pPr lvl="2" indent="-342900">
              <a:buFont typeface="Wingdings" panose="05000000000000000000" pitchFamily="2" charset="2"/>
              <a:buChar char="§"/>
            </a:pPr>
            <a:r>
              <a:rPr lang="en-US" sz="2000" dirty="0"/>
              <a:t>In the second and third years, children with autism have less frequent and less diverse babbling, consonants, words, and word combinations; their gestures are less often integrated with words. Children with autism are less likely to make requests or share experiences and are more likely to simply repeat others' words.</a:t>
            </a:r>
          </a:p>
          <a:p>
            <a:pPr marL="400050" lvl="1" indent="0">
              <a:buNone/>
            </a:pPr>
            <a:endParaRPr lang="en-US" sz="1500" dirty="0"/>
          </a:p>
        </p:txBody>
      </p:sp>
    </p:spTree>
    <p:extLst>
      <p:ext uri="{BB962C8B-B14F-4D97-AF65-F5344CB8AC3E}">
        <p14:creationId xmlns:p14="http://schemas.microsoft.com/office/powerpoint/2010/main" val="33760801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pPr lvl="0"/>
            <a:r>
              <a:rPr lang="en-US" sz="2400" b="1" dirty="0"/>
              <a:t>Core Characteristics</a:t>
            </a:r>
            <a:endParaRPr lang="en-US" sz="2400" dirty="0"/>
          </a:p>
        </p:txBody>
      </p:sp>
      <p:sp>
        <p:nvSpPr>
          <p:cNvPr id="3" name="Content Placeholder 2"/>
          <p:cNvSpPr>
            <a:spLocks noGrp="1"/>
          </p:cNvSpPr>
          <p:nvPr>
            <p:ph idx="1"/>
          </p:nvPr>
        </p:nvSpPr>
        <p:spPr>
          <a:xfrm>
            <a:off x="76200" y="1143000"/>
            <a:ext cx="8991600" cy="5410200"/>
          </a:xfrm>
        </p:spPr>
        <p:txBody>
          <a:bodyPr>
            <a:noAutofit/>
          </a:bodyPr>
          <a:lstStyle/>
          <a:p>
            <a:pPr marL="0" lvl="0" indent="0">
              <a:buNone/>
            </a:pPr>
            <a:r>
              <a:rPr lang="en-US" sz="1900" dirty="0"/>
              <a:t>Restricted and Repetitive Behavior</a:t>
            </a:r>
          </a:p>
          <a:p>
            <a:pPr lvl="1">
              <a:buFont typeface="Wingdings" panose="05000000000000000000" pitchFamily="2" charset="2"/>
              <a:buChar char="§"/>
            </a:pPr>
            <a:r>
              <a:rPr lang="en-US" sz="1900" dirty="0"/>
              <a:t>There is no one repetitive behavior that is associated with Autism.  Some of the repetitive behaviors seen with autism can include:</a:t>
            </a:r>
          </a:p>
          <a:p>
            <a:pPr lvl="2">
              <a:buFont typeface="Wingdings" panose="05000000000000000000" pitchFamily="2" charset="2"/>
              <a:buChar char="§"/>
            </a:pPr>
            <a:r>
              <a:rPr lang="en-US" sz="1900" dirty="0"/>
              <a:t>Purposeless movement, such as hand flapping, head rolling, spinning in circles, body rocking or repeating nonsense phrases or sounds.</a:t>
            </a:r>
          </a:p>
          <a:p>
            <a:pPr lvl="2">
              <a:buFont typeface="Wingdings" panose="05000000000000000000" pitchFamily="2" charset="2"/>
              <a:buChar char="§"/>
            </a:pPr>
            <a:r>
              <a:rPr lang="en-US" sz="1900" dirty="0"/>
              <a:t>Compulsive behavior such as arranging objects in a certain way, repeatedly flicking a light switch, or repeatedly spinning the wheels on a toy car.</a:t>
            </a:r>
          </a:p>
          <a:p>
            <a:pPr lvl="2">
              <a:buFont typeface="Wingdings" panose="05000000000000000000" pitchFamily="2" charset="2"/>
              <a:buChar char="§"/>
            </a:pPr>
            <a:r>
              <a:rPr lang="en-US" sz="1900" dirty="0"/>
              <a:t> Resistance to change in objects; for example, insisting that the furniture not be moved or refusing to be interrupted.</a:t>
            </a:r>
          </a:p>
          <a:p>
            <a:pPr lvl="2">
              <a:buFont typeface="Wingdings" panose="05000000000000000000" pitchFamily="2" charset="2"/>
              <a:buChar char="§"/>
            </a:pPr>
            <a:r>
              <a:rPr lang="en-US" sz="1900" dirty="0"/>
              <a:t> Ritualistic behavior involves the performance of daily activities the same way each time, such as an unvarying menu or dressing ritual. </a:t>
            </a:r>
          </a:p>
          <a:p>
            <a:pPr lvl="2">
              <a:buFont typeface="Wingdings" panose="05000000000000000000" pitchFamily="2" charset="2"/>
              <a:buChar char="§"/>
            </a:pPr>
            <a:r>
              <a:rPr lang="en-US" sz="1900" dirty="0"/>
              <a:t> Restricted behavior is limited in focus, interest, or activity, such as preoccupation with a single television program.</a:t>
            </a:r>
          </a:p>
          <a:p>
            <a:pPr lvl="2">
              <a:buFont typeface="Wingdings" panose="05000000000000000000" pitchFamily="2" charset="2"/>
              <a:buChar char="§"/>
            </a:pPr>
            <a:r>
              <a:rPr lang="en-US" sz="1900" dirty="0"/>
              <a:t>Fixation on an object – clock  or on a topic – plants.</a:t>
            </a:r>
          </a:p>
          <a:p>
            <a:pPr lvl="2">
              <a:buFont typeface="Wingdings" panose="05000000000000000000" pitchFamily="2" charset="2"/>
              <a:buChar char="§"/>
            </a:pPr>
            <a:r>
              <a:rPr lang="en-US" sz="1900" dirty="0"/>
              <a:t> Self-injury includes movements that injure or can injure the person, such as biting oneself. </a:t>
            </a:r>
          </a:p>
          <a:p>
            <a:pPr marL="0" lvl="1" indent="0">
              <a:buNone/>
            </a:pPr>
            <a:endParaRPr lang="en-US" sz="1500" dirty="0"/>
          </a:p>
        </p:txBody>
      </p:sp>
    </p:spTree>
    <p:extLst>
      <p:ext uri="{BB962C8B-B14F-4D97-AF65-F5344CB8AC3E}">
        <p14:creationId xmlns:p14="http://schemas.microsoft.com/office/powerpoint/2010/main" val="27054035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2856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pPr lvl="0"/>
            <a:r>
              <a:rPr lang="en-US" sz="2400" b="1" dirty="0"/>
              <a:t>Core Characteristics</a:t>
            </a:r>
            <a:endParaRPr lang="en-US" sz="2400" dirty="0"/>
          </a:p>
        </p:txBody>
      </p:sp>
      <p:sp>
        <p:nvSpPr>
          <p:cNvPr id="3" name="Content Placeholder 2"/>
          <p:cNvSpPr>
            <a:spLocks noGrp="1"/>
          </p:cNvSpPr>
          <p:nvPr>
            <p:ph idx="1"/>
          </p:nvPr>
        </p:nvSpPr>
        <p:spPr>
          <a:xfrm>
            <a:off x="76200" y="1143000"/>
            <a:ext cx="8991600" cy="5410200"/>
          </a:xfrm>
        </p:spPr>
        <p:txBody>
          <a:bodyPr>
            <a:noAutofit/>
          </a:bodyPr>
          <a:lstStyle/>
          <a:p>
            <a:pPr marL="0" lvl="0" indent="0">
              <a:buNone/>
            </a:pPr>
            <a:r>
              <a:rPr lang="en-US" sz="2000" dirty="0"/>
              <a:t>Other symptoms associated with autism</a:t>
            </a:r>
          </a:p>
          <a:p>
            <a:pPr lvl="1">
              <a:buFont typeface="Wingdings" panose="05000000000000000000" pitchFamily="2" charset="2"/>
              <a:buChar char="§"/>
            </a:pPr>
            <a:r>
              <a:rPr lang="en-US" sz="2000" dirty="0"/>
              <a:t>Sensory issues - Unusual responses to sensory stimuli such as to light or noise or decreased sensitivity to pain</a:t>
            </a:r>
          </a:p>
          <a:p>
            <a:pPr lvl="1">
              <a:buFont typeface="Wingdings" panose="05000000000000000000" pitchFamily="2" charset="2"/>
              <a:buChar char="§"/>
            </a:pPr>
            <a:r>
              <a:rPr lang="en-US" sz="2000" dirty="0"/>
              <a:t>Atypical eating behavior - Occurs in about three-quarters of children with ASD.  </a:t>
            </a:r>
          </a:p>
          <a:p>
            <a:pPr lvl="2">
              <a:buFont typeface="Wingdings" panose="05000000000000000000" pitchFamily="2" charset="2"/>
              <a:buChar char="§"/>
            </a:pPr>
            <a:r>
              <a:rPr lang="en-US" sz="2000" dirty="0"/>
              <a:t>Selectivity is the most common problem, although eating rituals, overeating and food refusal can also be present</a:t>
            </a:r>
          </a:p>
          <a:p>
            <a:pPr marL="742950" lvl="2" indent="-342900">
              <a:buFont typeface="Wingdings" panose="05000000000000000000" pitchFamily="2" charset="2"/>
              <a:buChar char="§"/>
            </a:pPr>
            <a:r>
              <a:rPr lang="en-US" sz="2000" dirty="0"/>
              <a:t>Sleeping problems - Known to be more common in children with developmental disabilities, and there is some evidence that children with ASD are more likely to have even more sleep problems than those with other developmental disabilities.  </a:t>
            </a:r>
          </a:p>
          <a:p>
            <a:pPr marL="1200150" lvl="3" indent="-342900">
              <a:buFont typeface="Wingdings" panose="05000000000000000000" pitchFamily="2" charset="2"/>
              <a:buChar char="§"/>
            </a:pPr>
            <a:r>
              <a:rPr lang="en-US" dirty="0"/>
              <a:t>Can be difficulty falling asleep, difficulty staying asleep and waking early in the morning.</a:t>
            </a:r>
          </a:p>
          <a:p>
            <a:pPr marL="0" lvl="1" indent="0">
              <a:buNone/>
            </a:pPr>
            <a:endParaRPr lang="en-US" sz="1500" dirty="0"/>
          </a:p>
        </p:txBody>
      </p:sp>
    </p:spTree>
    <p:extLst>
      <p:ext uri="{BB962C8B-B14F-4D97-AF65-F5344CB8AC3E}">
        <p14:creationId xmlns:p14="http://schemas.microsoft.com/office/powerpoint/2010/main" val="888045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Diagnostic Criteria</a:t>
            </a:r>
          </a:p>
        </p:txBody>
      </p:sp>
      <p:sp>
        <p:nvSpPr>
          <p:cNvPr id="3" name="Content Placeholder 2"/>
          <p:cNvSpPr>
            <a:spLocks noGrp="1"/>
          </p:cNvSpPr>
          <p:nvPr>
            <p:ph idx="1"/>
          </p:nvPr>
        </p:nvSpPr>
        <p:spPr>
          <a:xfrm>
            <a:off x="228600" y="1371600"/>
            <a:ext cx="8686800" cy="5257800"/>
          </a:xfrm>
        </p:spPr>
        <p:txBody>
          <a:bodyPr>
            <a:noAutofit/>
          </a:bodyPr>
          <a:lstStyle/>
          <a:p>
            <a:pPr marL="0" lvl="0" indent="0">
              <a:buNone/>
            </a:pPr>
            <a:r>
              <a:rPr lang="en-US" sz="2000" dirty="0"/>
              <a:t>The Diagnostic and Statistical Manual of Mental Disorders - Fifth Edition (DSM-V) is the existing system for making mental health diagnosis.  The revised diagnosis represents a new, more accurate, and medically and scientifically useful way of diagnosing individuals with autism-related disorders.</a:t>
            </a:r>
          </a:p>
          <a:p>
            <a:pPr lvl="1" indent="-342900">
              <a:buFont typeface="Wingdings" panose="05000000000000000000" pitchFamily="2" charset="2"/>
              <a:buChar char="§"/>
            </a:pPr>
            <a:r>
              <a:rPr lang="en-US" sz="2000" b="1" dirty="0"/>
              <a:t>Persistent</a:t>
            </a:r>
            <a:r>
              <a:rPr lang="en-US" sz="2000" dirty="0"/>
              <a:t> deficits in social communication and social interaction across multiple settings, as displayed by the following, currently or by history </a:t>
            </a:r>
          </a:p>
          <a:p>
            <a:pPr lvl="2"/>
            <a:r>
              <a:rPr lang="en-US" sz="2000" dirty="0"/>
              <a:t>Deficits in social-emotional exchange, ranging, for example, from abnormal social approach and failure of normal back-and-forth conversation; to reduced sharing of interests, emotions, or affect; to failure to initiate or respond to social interactions.</a:t>
            </a:r>
          </a:p>
          <a:p>
            <a:pPr lvl="2"/>
            <a:r>
              <a:rPr lang="en-US" sz="2000" dirty="0"/>
              <a:t>Deficits in nonverbal communicative behaviors used for social interaction, ranging, for example, from poorly integrated verbal and nonverbal communication; to abnormalities in eye contact and body language or deficits in understanding and use of gestures; to a total lack of facial expressions and nonverbal communication.</a:t>
            </a:r>
          </a:p>
          <a:p>
            <a:pPr marL="685800" lvl="1">
              <a:buFont typeface="Wingdings" panose="05000000000000000000" pitchFamily="2" charset="2"/>
              <a:buChar char="§"/>
            </a:pPr>
            <a:endParaRPr lang="en-US" sz="2000" dirty="0"/>
          </a:p>
          <a:p>
            <a:pPr marL="0" indent="0">
              <a:buNone/>
            </a:pPr>
            <a:endParaRPr lang="en-US" sz="2000" dirty="0"/>
          </a:p>
        </p:txBody>
      </p:sp>
    </p:spTree>
    <p:extLst>
      <p:ext uri="{BB962C8B-B14F-4D97-AF65-F5344CB8AC3E}">
        <p14:creationId xmlns:p14="http://schemas.microsoft.com/office/powerpoint/2010/main" val="28130514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Diagnostic Criteria</a:t>
            </a:r>
          </a:p>
        </p:txBody>
      </p:sp>
      <p:sp>
        <p:nvSpPr>
          <p:cNvPr id="3" name="Content Placeholder 2"/>
          <p:cNvSpPr>
            <a:spLocks noGrp="1"/>
          </p:cNvSpPr>
          <p:nvPr>
            <p:ph idx="1"/>
          </p:nvPr>
        </p:nvSpPr>
        <p:spPr>
          <a:xfrm>
            <a:off x="457200" y="1371600"/>
            <a:ext cx="8229600" cy="4754563"/>
          </a:xfrm>
        </p:spPr>
        <p:txBody>
          <a:bodyPr>
            <a:normAutofit/>
          </a:bodyPr>
          <a:lstStyle/>
          <a:p>
            <a:pPr lvl="2">
              <a:buFont typeface="Wingdings" panose="05000000000000000000" pitchFamily="2" charset="2"/>
              <a:buChar char="§"/>
            </a:pPr>
            <a:r>
              <a:rPr lang="en-US" sz="2000" dirty="0"/>
              <a:t>Deficits in developing, maintaining, and understanding relationships, ranging, for example, from difficulties adjusting behavior to suit various social contexts; to difficulties in sharing imaginative play or in making friends; to absence of interest in peers.</a:t>
            </a:r>
          </a:p>
          <a:p>
            <a:pPr lvl="1">
              <a:buFont typeface="Wingdings" panose="05000000000000000000" pitchFamily="2" charset="2"/>
              <a:buChar char="§"/>
            </a:pPr>
            <a:r>
              <a:rPr lang="en-US" sz="2000" dirty="0"/>
              <a:t>Severity is based on social communication impairments and restricted, repetitive patterns of behavior (see Table 2).</a:t>
            </a:r>
          </a:p>
          <a:p>
            <a:pPr lvl="2">
              <a:buFont typeface="Wingdings" panose="05000000000000000000" pitchFamily="2" charset="2"/>
              <a:buChar char="§"/>
            </a:pPr>
            <a:r>
              <a:rPr lang="en-US" sz="2000" dirty="0"/>
              <a:t>Restricted, repetitive patterns of behavior, interests, or activities, as manifested by at least two of the following, currently or by history (examples are illustrative, not exhaustive):</a:t>
            </a:r>
          </a:p>
          <a:p>
            <a:pPr lvl="2">
              <a:buFont typeface="Wingdings" panose="05000000000000000000" pitchFamily="2" charset="2"/>
              <a:buChar char="§"/>
            </a:pPr>
            <a:r>
              <a:rPr lang="en-US" sz="2000" dirty="0"/>
              <a:t>Stereotyped or repetitive motor movements, use of objects, or speech (e.g., simple motor stereotypes, lining up toys or flipping objects, echolalia (repetition of words or phrases), idiosyncratic phrases (using standard words in an unusual way).</a:t>
            </a:r>
          </a:p>
          <a:p>
            <a:pPr lvl="1" indent="-342900">
              <a:buFont typeface="Wingdings" panose="05000000000000000000" pitchFamily="2" charset="2"/>
              <a:buChar char="§"/>
            </a:pPr>
            <a:endParaRPr lang="en-US" sz="2000" dirty="0"/>
          </a:p>
        </p:txBody>
      </p:sp>
    </p:spTree>
    <p:extLst>
      <p:ext uri="{BB962C8B-B14F-4D97-AF65-F5344CB8AC3E}">
        <p14:creationId xmlns:p14="http://schemas.microsoft.com/office/powerpoint/2010/main" val="38699233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Diagnostic Criteria</a:t>
            </a:r>
          </a:p>
        </p:txBody>
      </p:sp>
      <p:sp>
        <p:nvSpPr>
          <p:cNvPr id="3" name="Content Placeholder 2"/>
          <p:cNvSpPr>
            <a:spLocks noGrp="1"/>
          </p:cNvSpPr>
          <p:nvPr>
            <p:ph idx="1"/>
          </p:nvPr>
        </p:nvSpPr>
        <p:spPr>
          <a:xfrm>
            <a:off x="457200" y="1219200"/>
            <a:ext cx="8229600" cy="4525963"/>
          </a:xfrm>
        </p:spPr>
        <p:txBody>
          <a:bodyPr>
            <a:normAutofit/>
          </a:bodyPr>
          <a:lstStyle/>
          <a:p>
            <a:pPr lvl="2"/>
            <a:r>
              <a:rPr lang="en-US" sz="2000" dirty="0"/>
              <a:t>Insistence on sameness, inflexible adherence to routines, or ritualized patterns of verbal or nonverbal behavior (e.g., extreme distress at small changes, difficulties with transitions, rigid thinking patterns, greeting rituals, need to take same route or eat same food every day).</a:t>
            </a:r>
          </a:p>
          <a:p>
            <a:pPr lvl="2"/>
            <a:r>
              <a:rPr lang="en-US" sz="2000" dirty="0"/>
              <a:t> Highly restricted, fixated interests that are abnormal in intensity or focus (e.g., strong attachment to or preoccupation with unusual objects, excessively circumscribed or perseverative interests).</a:t>
            </a:r>
          </a:p>
          <a:p>
            <a:pPr lvl="2"/>
            <a:r>
              <a:rPr lang="en-US" sz="2000" dirty="0"/>
              <a:t> Hyper- or hyporeactivity to sensory input or unusual interest in sensory aspects of the environment (e.g., apparent indifference to pain/temperature, adverse response to specific sounds or textures, excessive smelling or touching of objects, visual fascination with lights or movement).</a:t>
            </a:r>
          </a:p>
        </p:txBody>
      </p:sp>
    </p:spTree>
    <p:extLst>
      <p:ext uri="{BB962C8B-B14F-4D97-AF65-F5344CB8AC3E}">
        <p14:creationId xmlns:p14="http://schemas.microsoft.com/office/powerpoint/2010/main" val="39894332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Diagnostic Criteria</a:t>
            </a:r>
          </a:p>
        </p:txBody>
      </p:sp>
      <p:sp>
        <p:nvSpPr>
          <p:cNvPr id="3" name="Content Placeholder 2"/>
          <p:cNvSpPr>
            <a:spLocks noGrp="1"/>
          </p:cNvSpPr>
          <p:nvPr>
            <p:ph idx="1"/>
          </p:nvPr>
        </p:nvSpPr>
        <p:spPr/>
        <p:txBody>
          <a:bodyPr>
            <a:normAutofit/>
          </a:bodyPr>
          <a:lstStyle/>
          <a:p>
            <a:pPr lvl="1">
              <a:buFont typeface="Wingdings" panose="05000000000000000000" pitchFamily="2" charset="2"/>
              <a:buChar char="§"/>
            </a:pPr>
            <a:r>
              <a:rPr lang="en-US" sz="2000" dirty="0"/>
              <a:t>Severity is based on social communication impairments and restricted, repetitive patterns of behavior (see Table 2).</a:t>
            </a:r>
          </a:p>
          <a:p>
            <a:pPr lvl="1">
              <a:buFont typeface="Wingdings" panose="05000000000000000000" pitchFamily="2" charset="2"/>
              <a:buChar char="§"/>
            </a:pPr>
            <a:r>
              <a:rPr lang="en-US" sz="2000" dirty="0"/>
              <a:t>Symptoms must be present in the early developmental period </a:t>
            </a:r>
          </a:p>
          <a:p>
            <a:pPr lvl="1">
              <a:buFont typeface="Wingdings" panose="05000000000000000000" pitchFamily="2" charset="2"/>
              <a:buChar char="§"/>
            </a:pPr>
            <a:r>
              <a:rPr lang="en-US" sz="2000" dirty="0"/>
              <a:t>Symptoms cause clinically significant impairment in social, occupational, or other important areas of current functioning.</a:t>
            </a:r>
          </a:p>
          <a:p>
            <a:pPr lvl="1">
              <a:buFont typeface="Wingdings" panose="05000000000000000000" pitchFamily="2" charset="2"/>
              <a:buChar char="§"/>
            </a:pPr>
            <a:r>
              <a:rPr lang="en-US" sz="2000" dirty="0"/>
              <a:t>These disturbances are not better explained by intellectual disability (intellectual developmental disorder) or global developmental delay</a:t>
            </a:r>
          </a:p>
        </p:txBody>
      </p:sp>
    </p:spTree>
    <p:extLst>
      <p:ext uri="{BB962C8B-B14F-4D97-AF65-F5344CB8AC3E}">
        <p14:creationId xmlns:p14="http://schemas.microsoft.com/office/powerpoint/2010/main" val="25423543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2133600"/>
            <a:ext cx="6934199" cy="830997"/>
          </a:xfrm>
          <a:prstGeom prst="rect">
            <a:avLst/>
          </a:prstGeom>
        </p:spPr>
        <p:txBody>
          <a:bodyPr wrap="square">
            <a:spAutoFit/>
          </a:bodyPr>
          <a:lstStyle/>
          <a:p>
            <a:pPr algn="ctr"/>
            <a:r>
              <a:rPr lang="en-US" sz="2400" b="1" dirty="0"/>
              <a:t>Table 2:  Severity levels for Autism Spectrum Disorder</a:t>
            </a:r>
            <a:endParaRPr lang="en-US" sz="2400" dirty="0"/>
          </a:p>
        </p:txBody>
      </p:sp>
    </p:spTree>
    <p:extLst>
      <p:ext uri="{BB962C8B-B14F-4D97-AF65-F5344CB8AC3E}">
        <p14:creationId xmlns:p14="http://schemas.microsoft.com/office/powerpoint/2010/main" val="33197113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47780024"/>
              </p:ext>
            </p:extLst>
          </p:nvPr>
        </p:nvGraphicFramePr>
        <p:xfrm>
          <a:off x="152400" y="228601"/>
          <a:ext cx="8839200" cy="6299526"/>
        </p:xfrm>
        <a:graphic>
          <a:graphicData uri="http://schemas.openxmlformats.org/drawingml/2006/table">
            <a:tbl>
              <a:tblPr firstRow="1" firstCol="1" bandRow="1"/>
              <a:tblGrid>
                <a:gridCol w="1956536">
                  <a:extLst>
                    <a:ext uri="{9D8B030D-6E8A-4147-A177-3AD203B41FA5}">
                      <a16:colId xmlns:a16="http://schemas.microsoft.com/office/drawing/2014/main" val="20000"/>
                    </a:ext>
                  </a:extLst>
                </a:gridCol>
                <a:gridCol w="3913074">
                  <a:extLst>
                    <a:ext uri="{9D8B030D-6E8A-4147-A177-3AD203B41FA5}">
                      <a16:colId xmlns:a16="http://schemas.microsoft.com/office/drawing/2014/main" val="20001"/>
                    </a:ext>
                  </a:extLst>
                </a:gridCol>
                <a:gridCol w="2969590">
                  <a:extLst>
                    <a:ext uri="{9D8B030D-6E8A-4147-A177-3AD203B41FA5}">
                      <a16:colId xmlns:a16="http://schemas.microsoft.com/office/drawing/2014/main" val="20002"/>
                    </a:ext>
                  </a:extLst>
                </a:gridCol>
              </a:tblGrid>
              <a:tr h="141658">
                <a:tc>
                  <a:txBody>
                    <a:bodyPr/>
                    <a:lstStyle/>
                    <a:p>
                      <a:pPr marL="0" marR="0">
                        <a:lnSpc>
                          <a:spcPct val="115000"/>
                        </a:lnSpc>
                        <a:spcBef>
                          <a:spcPts val="0"/>
                        </a:spcBef>
                        <a:spcAft>
                          <a:spcPts val="0"/>
                        </a:spcAft>
                      </a:pPr>
                      <a:r>
                        <a:rPr lang="en-US" sz="1100" b="1" dirty="0">
                          <a:effectLst/>
                          <a:latin typeface="+mn-lt"/>
                          <a:ea typeface="Times New Roman"/>
                          <a:cs typeface="Calibri"/>
                        </a:rPr>
                        <a:t>Severity level</a:t>
                      </a:r>
                      <a:endParaRPr lang="en-US" sz="1100" dirty="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effectLst/>
                          <a:latin typeface="+mn-lt"/>
                          <a:ea typeface="Times New Roman"/>
                          <a:cs typeface="Calibri"/>
                        </a:rPr>
                        <a:t>Social communication</a:t>
                      </a:r>
                      <a:endParaRPr lang="en-US" sz="110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effectLst/>
                          <a:latin typeface="+mn-lt"/>
                          <a:ea typeface="Times New Roman"/>
                          <a:cs typeface="Calibri"/>
                        </a:rPr>
                        <a:t>Restricted, repetitive behaviors</a:t>
                      </a:r>
                      <a:endParaRPr lang="en-US" sz="1100" dirty="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20103">
                <a:tc>
                  <a:txBody>
                    <a:bodyPr/>
                    <a:lstStyle/>
                    <a:p>
                      <a:pPr marL="0" marR="0">
                        <a:lnSpc>
                          <a:spcPct val="115000"/>
                        </a:lnSpc>
                        <a:spcBef>
                          <a:spcPts val="0"/>
                        </a:spcBef>
                        <a:spcAft>
                          <a:spcPts val="0"/>
                        </a:spcAft>
                      </a:pPr>
                      <a:r>
                        <a:rPr lang="en-US" sz="1100" dirty="0">
                          <a:effectLst/>
                          <a:latin typeface="+mn-lt"/>
                          <a:ea typeface="Times New Roman"/>
                          <a:cs typeface="Calibri"/>
                        </a:rPr>
                        <a:t>Level 3</a:t>
                      </a:r>
                      <a:endParaRPr lang="en-US" sz="1100" dirty="0">
                        <a:effectLst/>
                        <a:latin typeface="+mn-lt"/>
                        <a:ea typeface="Times New Roman"/>
                        <a:cs typeface="Times New Roman"/>
                      </a:endParaRPr>
                    </a:p>
                    <a:p>
                      <a:pPr marL="0" marR="0">
                        <a:lnSpc>
                          <a:spcPct val="115000"/>
                        </a:lnSpc>
                        <a:spcBef>
                          <a:spcPts val="0"/>
                        </a:spcBef>
                        <a:spcAft>
                          <a:spcPts val="0"/>
                        </a:spcAft>
                      </a:pPr>
                      <a:r>
                        <a:rPr lang="en-US" sz="1100" dirty="0">
                          <a:effectLst/>
                          <a:latin typeface="+mn-lt"/>
                          <a:ea typeface="Times New Roman"/>
                          <a:cs typeface="Calibri"/>
                        </a:rPr>
                        <a:t>“Requiring very</a:t>
                      </a:r>
                      <a:endParaRPr lang="en-US" sz="1100" dirty="0">
                        <a:effectLst/>
                        <a:latin typeface="+mn-lt"/>
                        <a:ea typeface="Times New Roman"/>
                        <a:cs typeface="Times New Roman"/>
                      </a:endParaRPr>
                    </a:p>
                    <a:p>
                      <a:pPr marL="0" marR="0">
                        <a:lnSpc>
                          <a:spcPct val="115000"/>
                        </a:lnSpc>
                        <a:spcBef>
                          <a:spcPts val="0"/>
                        </a:spcBef>
                        <a:spcAft>
                          <a:spcPts val="0"/>
                        </a:spcAft>
                      </a:pPr>
                      <a:r>
                        <a:rPr lang="en-US" sz="1100" dirty="0">
                          <a:effectLst/>
                          <a:latin typeface="+mn-lt"/>
                          <a:ea typeface="Times New Roman"/>
                          <a:cs typeface="Calibri"/>
                        </a:rPr>
                        <a:t>substantial support”</a:t>
                      </a:r>
                      <a:endParaRPr lang="en-US" sz="1100" dirty="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mn-lt"/>
                          <a:ea typeface="Times New Roman"/>
                          <a:cs typeface="Calibri"/>
                        </a:rPr>
                        <a:t>Severe deficits in verbal and nonverbal social communication</a:t>
                      </a:r>
                      <a:endParaRPr lang="en-US" sz="1100">
                        <a:effectLst/>
                        <a:latin typeface="+mn-lt"/>
                        <a:ea typeface="Times New Roman"/>
                        <a:cs typeface="Times New Roman"/>
                      </a:endParaRPr>
                    </a:p>
                    <a:p>
                      <a:pPr marL="0" marR="0">
                        <a:lnSpc>
                          <a:spcPct val="115000"/>
                        </a:lnSpc>
                        <a:spcBef>
                          <a:spcPts val="0"/>
                        </a:spcBef>
                        <a:spcAft>
                          <a:spcPts val="0"/>
                        </a:spcAft>
                      </a:pPr>
                      <a:r>
                        <a:rPr lang="en-US" sz="1100">
                          <a:effectLst/>
                          <a:latin typeface="+mn-lt"/>
                          <a:ea typeface="Times New Roman"/>
                          <a:cs typeface="Calibri"/>
                        </a:rPr>
                        <a:t>skills cause severe impairments in functioning, very limited initiation of social interactions, and minimal response to social overtures from others. </a:t>
                      </a:r>
                      <a:endParaRPr lang="en-US" sz="1100">
                        <a:effectLst/>
                        <a:latin typeface="+mn-lt"/>
                        <a:ea typeface="Times New Roman"/>
                        <a:cs typeface="Times New Roman"/>
                      </a:endParaRPr>
                    </a:p>
                    <a:p>
                      <a:pPr marL="0" marR="0">
                        <a:lnSpc>
                          <a:spcPct val="115000"/>
                        </a:lnSpc>
                        <a:spcBef>
                          <a:spcPts val="0"/>
                        </a:spcBef>
                        <a:spcAft>
                          <a:spcPts val="0"/>
                        </a:spcAft>
                      </a:pPr>
                      <a:r>
                        <a:rPr lang="en-US" sz="1100">
                          <a:effectLst/>
                          <a:latin typeface="+mn-lt"/>
                          <a:ea typeface="Times New Roman"/>
                          <a:cs typeface="Calibri"/>
                        </a:rPr>
                        <a:t> </a:t>
                      </a:r>
                      <a:endParaRPr lang="en-US" sz="1100">
                        <a:effectLst/>
                        <a:latin typeface="+mn-lt"/>
                        <a:ea typeface="Times New Roman"/>
                        <a:cs typeface="Times New Roman"/>
                      </a:endParaRPr>
                    </a:p>
                    <a:p>
                      <a:pPr marL="0" marR="0">
                        <a:lnSpc>
                          <a:spcPct val="115000"/>
                        </a:lnSpc>
                        <a:spcBef>
                          <a:spcPts val="0"/>
                        </a:spcBef>
                        <a:spcAft>
                          <a:spcPts val="0"/>
                        </a:spcAft>
                      </a:pPr>
                      <a:r>
                        <a:rPr lang="en-US" sz="1100">
                          <a:effectLst/>
                          <a:latin typeface="+mn-lt"/>
                          <a:ea typeface="Times New Roman"/>
                          <a:cs typeface="Calibri"/>
                        </a:rPr>
                        <a:t>For example, a person with few words of intelligible speech who rarely initiates interaction and, when he or she does,</a:t>
                      </a:r>
                      <a:endParaRPr lang="en-US" sz="1100">
                        <a:effectLst/>
                        <a:latin typeface="+mn-lt"/>
                        <a:ea typeface="Times New Roman"/>
                        <a:cs typeface="Times New Roman"/>
                      </a:endParaRPr>
                    </a:p>
                    <a:p>
                      <a:pPr marL="0" marR="0">
                        <a:lnSpc>
                          <a:spcPct val="115000"/>
                        </a:lnSpc>
                        <a:spcBef>
                          <a:spcPts val="0"/>
                        </a:spcBef>
                        <a:spcAft>
                          <a:spcPts val="0"/>
                        </a:spcAft>
                      </a:pPr>
                      <a:r>
                        <a:rPr lang="en-US" sz="1100">
                          <a:effectLst/>
                          <a:latin typeface="+mn-lt"/>
                          <a:ea typeface="Times New Roman"/>
                          <a:cs typeface="Calibri"/>
                        </a:rPr>
                        <a:t>makes unusual approaches to meet needs only and responds to only very direct social approaches.</a:t>
                      </a:r>
                      <a:endParaRPr lang="en-US" sz="110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0" dirty="0">
                          <a:effectLst/>
                          <a:latin typeface="+mn-lt"/>
                          <a:ea typeface="Times New Roman"/>
                          <a:cs typeface="Calibri"/>
                        </a:rPr>
                        <a:t>Inflexibility of behavior, extreme difficulty coping with change, or other restricted/ repetitive behaviors markedly interfere with</a:t>
                      </a:r>
                      <a:endParaRPr lang="en-US" sz="1100" dirty="0">
                        <a:effectLst/>
                        <a:latin typeface="+mn-lt"/>
                        <a:ea typeface="Times New Roman"/>
                        <a:cs typeface="Times New Roman"/>
                      </a:endParaRPr>
                    </a:p>
                    <a:p>
                      <a:pPr marL="0" marR="0">
                        <a:lnSpc>
                          <a:spcPct val="115000"/>
                        </a:lnSpc>
                        <a:spcBef>
                          <a:spcPts val="0"/>
                        </a:spcBef>
                        <a:spcAft>
                          <a:spcPts val="0"/>
                        </a:spcAft>
                      </a:pPr>
                      <a:r>
                        <a:rPr lang="en-US" sz="1100" b="0" dirty="0">
                          <a:effectLst/>
                          <a:latin typeface="+mn-lt"/>
                          <a:ea typeface="Times New Roman"/>
                          <a:cs typeface="Calibri"/>
                        </a:rPr>
                        <a:t>functioning in all spheres. Great distress/ difficulty changing focus or action.</a:t>
                      </a:r>
                      <a:endParaRPr lang="en-US" sz="1100" dirty="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920103">
                <a:tc>
                  <a:txBody>
                    <a:bodyPr/>
                    <a:lstStyle/>
                    <a:p>
                      <a:pPr marL="0" marR="0">
                        <a:lnSpc>
                          <a:spcPct val="115000"/>
                        </a:lnSpc>
                        <a:spcBef>
                          <a:spcPts val="0"/>
                        </a:spcBef>
                        <a:spcAft>
                          <a:spcPts val="0"/>
                        </a:spcAft>
                      </a:pPr>
                      <a:r>
                        <a:rPr lang="en-US" sz="1100" b="0">
                          <a:effectLst/>
                          <a:latin typeface="+mn-lt"/>
                          <a:ea typeface="Times New Roman"/>
                          <a:cs typeface="Calibri"/>
                        </a:rPr>
                        <a:t>Level 2</a:t>
                      </a:r>
                      <a:endParaRPr lang="en-US" sz="1100">
                        <a:effectLst/>
                        <a:latin typeface="+mn-lt"/>
                        <a:ea typeface="Times New Roman"/>
                        <a:cs typeface="Times New Roman"/>
                      </a:endParaRPr>
                    </a:p>
                    <a:p>
                      <a:pPr marL="0" marR="0">
                        <a:lnSpc>
                          <a:spcPct val="115000"/>
                        </a:lnSpc>
                        <a:spcBef>
                          <a:spcPts val="0"/>
                        </a:spcBef>
                        <a:spcAft>
                          <a:spcPts val="0"/>
                        </a:spcAft>
                      </a:pPr>
                      <a:r>
                        <a:rPr lang="en-US" sz="1100" b="0">
                          <a:effectLst/>
                          <a:latin typeface="+mn-lt"/>
                          <a:ea typeface="Times New Roman"/>
                          <a:cs typeface="Calibri"/>
                        </a:rPr>
                        <a:t>“Requiring substantial</a:t>
                      </a:r>
                      <a:endParaRPr lang="en-US" sz="1100">
                        <a:effectLst/>
                        <a:latin typeface="+mn-lt"/>
                        <a:ea typeface="Times New Roman"/>
                        <a:cs typeface="Times New Roman"/>
                      </a:endParaRPr>
                    </a:p>
                    <a:p>
                      <a:pPr marL="0" marR="0">
                        <a:lnSpc>
                          <a:spcPct val="115000"/>
                        </a:lnSpc>
                        <a:spcBef>
                          <a:spcPts val="0"/>
                        </a:spcBef>
                        <a:spcAft>
                          <a:spcPts val="0"/>
                        </a:spcAft>
                      </a:pPr>
                      <a:r>
                        <a:rPr lang="en-US" sz="1100" b="0">
                          <a:effectLst/>
                          <a:latin typeface="+mn-lt"/>
                          <a:ea typeface="Times New Roman"/>
                          <a:cs typeface="Calibri"/>
                        </a:rPr>
                        <a:t>support”</a:t>
                      </a:r>
                      <a:endParaRPr lang="en-US" sz="110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0" dirty="0">
                          <a:effectLst/>
                          <a:latin typeface="+mn-lt"/>
                          <a:ea typeface="Times New Roman"/>
                          <a:cs typeface="Calibri"/>
                        </a:rPr>
                        <a:t>Marked deficits in verbal and nonverbal social</a:t>
                      </a:r>
                      <a:endParaRPr lang="en-US" sz="1100" dirty="0">
                        <a:effectLst/>
                        <a:latin typeface="+mn-lt"/>
                        <a:ea typeface="Times New Roman"/>
                        <a:cs typeface="Times New Roman"/>
                      </a:endParaRPr>
                    </a:p>
                    <a:p>
                      <a:pPr marL="0" marR="0">
                        <a:lnSpc>
                          <a:spcPct val="115000"/>
                        </a:lnSpc>
                        <a:spcBef>
                          <a:spcPts val="0"/>
                        </a:spcBef>
                        <a:spcAft>
                          <a:spcPts val="0"/>
                        </a:spcAft>
                      </a:pPr>
                      <a:r>
                        <a:rPr lang="en-US" sz="1100" b="0" dirty="0">
                          <a:effectLst/>
                          <a:latin typeface="+mn-lt"/>
                          <a:ea typeface="Times New Roman"/>
                          <a:cs typeface="Calibri"/>
                        </a:rPr>
                        <a:t>communication skills; social impairments apparent even with supports in place; limited initiation of social interactions;</a:t>
                      </a:r>
                      <a:endParaRPr lang="en-US" sz="1100" dirty="0">
                        <a:effectLst/>
                        <a:latin typeface="+mn-lt"/>
                        <a:ea typeface="Times New Roman"/>
                        <a:cs typeface="Times New Roman"/>
                      </a:endParaRPr>
                    </a:p>
                    <a:p>
                      <a:pPr marL="0" marR="0">
                        <a:lnSpc>
                          <a:spcPct val="115000"/>
                        </a:lnSpc>
                        <a:spcBef>
                          <a:spcPts val="0"/>
                        </a:spcBef>
                        <a:spcAft>
                          <a:spcPts val="0"/>
                        </a:spcAft>
                      </a:pPr>
                      <a:r>
                        <a:rPr lang="en-US" sz="1100" b="0" dirty="0">
                          <a:effectLst/>
                          <a:latin typeface="+mn-lt"/>
                          <a:ea typeface="Times New Roman"/>
                          <a:cs typeface="Calibri"/>
                        </a:rPr>
                        <a:t>and reduced or abnormal responses to social overtures from others. </a:t>
                      </a:r>
                      <a:endParaRPr lang="en-US" sz="1100" dirty="0">
                        <a:effectLst/>
                        <a:latin typeface="+mn-lt"/>
                        <a:ea typeface="Times New Roman"/>
                        <a:cs typeface="Times New Roman"/>
                      </a:endParaRPr>
                    </a:p>
                    <a:p>
                      <a:pPr marL="0" marR="0">
                        <a:lnSpc>
                          <a:spcPct val="115000"/>
                        </a:lnSpc>
                        <a:spcBef>
                          <a:spcPts val="0"/>
                        </a:spcBef>
                        <a:spcAft>
                          <a:spcPts val="0"/>
                        </a:spcAft>
                      </a:pPr>
                      <a:r>
                        <a:rPr lang="en-US" sz="1100" b="0" dirty="0">
                          <a:effectLst/>
                          <a:latin typeface="+mn-lt"/>
                          <a:ea typeface="Times New Roman"/>
                          <a:cs typeface="Calibri"/>
                        </a:rPr>
                        <a:t> </a:t>
                      </a:r>
                      <a:endParaRPr lang="en-US" sz="1100" dirty="0">
                        <a:effectLst/>
                        <a:latin typeface="+mn-lt"/>
                        <a:ea typeface="Times New Roman"/>
                        <a:cs typeface="Times New Roman"/>
                      </a:endParaRPr>
                    </a:p>
                    <a:p>
                      <a:pPr marL="0" marR="0">
                        <a:lnSpc>
                          <a:spcPct val="115000"/>
                        </a:lnSpc>
                        <a:spcBef>
                          <a:spcPts val="0"/>
                        </a:spcBef>
                        <a:spcAft>
                          <a:spcPts val="0"/>
                        </a:spcAft>
                      </a:pPr>
                      <a:r>
                        <a:rPr lang="en-US" sz="1100" b="0" dirty="0">
                          <a:effectLst/>
                          <a:latin typeface="+mn-lt"/>
                          <a:ea typeface="Times New Roman"/>
                          <a:cs typeface="Calibri"/>
                        </a:rPr>
                        <a:t>For example, a person who speaks simple sentences, whose interaction is limited to narrow special interests, and who has markedly odd nonverbal communication.</a:t>
                      </a:r>
                      <a:endParaRPr lang="en-US" sz="1100" dirty="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0">
                          <a:effectLst/>
                          <a:latin typeface="+mn-lt"/>
                          <a:ea typeface="Times New Roman"/>
                          <a:cs typeface="Calibri"/>
                        </a:rPr>
                        <a:t>Inflexibility of behavior, difficulty coping with change, or other restricted/ repetitive behaviors appear frequently enough to be obvious to the casual observer and interfere with functioning in a variety of contexts. Distress and/</a:t>
                      </a:r>
                      <a:endParaRPr lang="en-US" sz="1100">
                        <a:effectLst/>
                        <a:latin typeface="+mn-lt"/>
                        <a:ea typeface="Times New Roman"/>
                        <a:cs typeface="Times New Roman"/>
                      </a:endParaRPr>
                    </a:p>
                    <a:p>
                      <a:pPr marL="0" marR="0">
                        <a:lnSpc>
                          <a:spcPct val="115000"/>
                        </a:lnSpc>
                        <a:spcBef>
                          <a:spcPts val="0"/>
                        </a:spcBef>
                        <a:spcAft>
                          <a:spcPts val="0"/>
                        </a:spcAft>
                      </a:pPr>
                      <a:r>
                        <a:rPr lang="en-US" sz="1100" b="0">
                          <a:effectLst/>
                          <a:latin typeface="+mn-lt"/>
                          <a:ea typeface="Times New Roman"/>
                          <a:cs typeface="Calibri"/>
                        </a:rPr>
                        <a:t>or difficulty changing focus or action.</a:t>
                      </a:r>
                      <a:endParaRPr lang="en-US" sz="110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66534">
                <a:tc>
                  <a:txBody>
                    <a:bodyPr/>
                    <a:lstStyle/>
                    <a:p>
                      <a:pPr marL="0" marR="0">
                        <a:lnSpc>
                          <a:spcPct val="115000"/>
                        </a:lnSpc>
                        <a:spcBef>
                          <a:spcPts val="0"/>
                        </a:spcBef>
                        <a:spcAft>
                          <a:spcPts val="0"/>
                        </a:spcAft>
                      </a:pPr>
                      <a:r>
                        <a:rPr lang="en-US" sz="1100" b="0" dirty="0">
                          <a:effectLst/>
                          <a:latin typeface="+mn-lt"/>
                          <a:ea typeface="Times New Roman"/>
                          <a:cs typeface="Calibri"/>
                        </a:rPr>
                        <a:t>Level 1 “Requiring</a:t>
                      </a:r>
                      <a:endParaRPr lang="en-US" sz="1100" dirty="0">
                        <a:effectLst/>
                        <a:latin typeface="+mn-lt"/>
                        <a:ea typeface="Times New Roman"/>
                        <a:cs typeface="Times New Roman"/>
                      </a:endParaRPr>
                    </a:p>
                    <a:p>
                      <a:pPr marL="0" marR="0">
                        <a:lnSpc>
                          <a:spcPct val="115000"/>
                        </a:lnSpc>
                        <a:spcBef>
                          <a:spcPts val="0"/>
                        </a:spcBef>
                        <a:spcAft>
                          <a:spcPts val="0"/>
                        </a:spcAft>
                      </a:pPr>
                      <a:r>
                        <a:rPr lang="en-US" sz="1100" b="0" dirty="0">
                          <a:effectLst/>
                          <a:latin typeface="+mn-lt"/>
                          <a:ea typeface="Times New Roman"/>
                          <a:cs typeface="Calibri"/>
                        </a:rPr>
                        <a:t>support”</a:t>
                      </a:r>
                      <a:endParaRPr lang="en-US" sz="1100" dirty="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763" marR="0" indent="0">
                        <a:lnSpc>
                          <a:spcPct val="115000"/>
                        </a:lnSpc>
                        <a:spcBef>
                          <a:spcPts val="0"/>
                        </a:spcBef>
                        <a:spcAft>
                          <a:spcPts val="0"/>
                        </a:spcAft>
                      </a:pPr>
                      <a:r>
                        <a:rPr lang="en-US" sz="1100" b="0" dirty="0">
                          <a:effectLst/>
                          <a:latin typeface="+mn-lt"/>
                          <a:ea typeface="Times New Roman"/>
                          <a:cs typeface="Calibri"/>
                        </a:rPr>
                        <a:t>Without supports in place, deficits in social communication</a:t>
                      </a:r>
                      <a:endParaRPr lang="en-US" sz="1100" dirty="0">
                        <a:effectLst/>
                        <a:latin typeface="+mn-lt"/>
                        <a:ea typeface="Times New Roman"/>
                        <a:cs typeface="Times New Roman"/>
                      </a:endParaRPr>
                    </a:p>
                    <a:p>
                      <a:pPr marL="4763" marR="0" indent="0">
                        <a:lnSpc>
                          <a:spcPct val="115000"/>
                        </a:lnSpc>
                        <a:spcBef>
                          <a:spcPts val="0"/>
                        </a:spcBef>
                        <a:spcAft>
                          <a:spcPts val="0"/>
                        </a:spcAft>
                      </a:pPr>
                      <a:r>
                        <a:rPr lang="en-US" sz="1100" b="0" dirty="0">
                          <a:effectLst/>
                          <a:latin typeface="+mn-lt"/>
                          <a:ea typeface="Times New Roman"/>
                          <a:cs typeface="Calibri"/>
                        </a:rPr>
                        <a:t>cause noticeable impairments. Difficulty initiating social</a:t>
                      </a:r>
                      <a:endParaRPr lang="en-US" sz="1100" dirty="0">
                        <a:effectLst/>
                        <a:latin typeface="+mn-lt"/>
                        <a:ea typeface="Times New Roman"/>
                        <a:cs typeface="Times New Roman"/>
                      </a:endParaRPr>
                    </a:p>
                    <a:p>
                      <a:pPr marL="4763" marR="0" indent="0">
                        <a:lnSpc>
                          <a:spcPct val="115000"/>
                        </a:lnSpc>
                        <a:spcBef>
                          <a:spcPts val="0"/>
                        </a:spcBef>
                        <a:spcAft>
                          <a:spcPts val="0"/>
                        </a:spcAft>
                      </a:pPr>
                      <a:r>
                        <a:rPr lang="en-US" sz="1100" b="0" dirty="0">
                          <a:effectLst/>
                          <a:latin typeface="+mn-lt"/>
                          <a:ea typeface="Times New Roman"/>
                          <a:cs typeface="Calibri"/>
                        </a:rPr>
                        <a:t>interactions, and clear examples of atypical or unsuccessful responses to social overtures of others. May appear to have decreased interest in social interactions. </a:t>
                      </a:r>
                      <a:endParaRPr lang="en-US" sz="1100" dirty="0">
                        <a:effectLst/>
                        <a:latin typeface="+mn-lt"/>
                        <a:ea typeface="Times New Roman"/>
                        <a:cs typeface="Times New Roman"/>
                      </a:endParaRPr>
                    </a:p>
                    <a:p>
                      <a:pPr marL="457200" marR="0">
                        <a:lnSpc>
                          <a:spcPct val="115000"/>
                        </a:lnSpc>
                        <a:spcBef>
                          <a:spcPts val="0"/>
                        </a:spcBef>
                        <a:spcAft>
                          <a:spcPts val="0"/>
                        </a:spcAft>
                      </a:pPr>
                      <a:r>
                        <a:rPr lang="en-US" sz="1100" b="0" dirty="0">
                          <a:effectLst/>
                          <a:latin typeface="+mn-lt"/>
                          <a:ea typeface="Times New Roman"/>
                          <a:cs typeface="Calibri"/>
                        </a:rPr>
                        <a:t> </a:t>
                      </a:r>
                      <a:endParaRPr lang="en-US" sz="1100" dirty="0">
                        <a:effectLst/>
                        <a:latin typeface="+mn-lt"/>
                        <a:ea typeface="Times New Roman"/>
                        <a:cs typeface="Times New Roman"/>
                      </a:endParaRPr>
                    </a:p>
                    <a:p>
                      <a:pPr marL="0" marR="0">
                        <a:lnSpc>
                          <a:spcPct val="115000"/>
                        </a:lnSpc>
                        <a:spcBef>
                          <a:spcPts val="0"/>
                        </a:spcBef>
                        <a:spcAft>
                          <a:spcPts val="0"/>
                        </a:spcAft>
                      </a:pPr>
                      <a:r>
                        <a:rPr lang="en-US" sz="1100" b="0" dirty="0">
                          <a:effectLst/>
                          <a:latin typeface="+mn-lt"/>
                          <a:ea typeface="Times New Roman"/>
                          <a:cs typeface="Calibri"/>
                        </a:rPr>
                        <a:t>For example, a person who is able to speak in full sentences and engages in communication but whose to-and-from conversation with others fails, and whose attempts to make friends are odd and typically unsuccessful.</a:t>
                      </a:r>
                      <a:endParaRPr lang="en-US" sz="1100" dirty="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0" dirty="0">
                          <a:effectLst/>
                          <a:latin typeface="+mn-lt"/>
                          <a:ea typeface="Times New Roman"/>
                          <a:cs typeface="Calibri"/>
                        </a:rPr>
                        <a:t>Inflexibility of behavior causes significant interference with functioning in one or more contexts. Difficulty switching between activities. Problems of organization and planning hamper independence.</a:t>
                      </a:r>
                      <a:endParaRPr lang="en-US" sz="1100" dirty="0">
                        <a:effectLst/>
                        <a:latin typeface="+mn-lt"/>
                        <a:ea typeface="Times New Roman"/>
                        <a:cs typeface="Times New Roman"/>
                      </a:endParaRPr>
                    </a:p>
                  </a:txBody>
                  <a:tcPr marL="35139" marR="35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74435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b="1" dirty="0"/>
              <a:t>Outline / Agenda</a:t>
            </a:r>
          </a:p>
        </p:txBody>
      </p:sp>
      <p:sp>
        <p:nvSpPr>
          <p:cNvPr id="3" name="Content Placeholder 2"/>
          <p:cNvSpPr>
            <a:spLocks noGrp="1"/>
          </p:cNvSpPr>
          <p:nvPr>
            <p:ph idx="1"/>
          </p:nvPr>
        </p:nvSpPr>
        <p:spPr>
          <a:xfrm>
            <a:off x="457200" y="1066800"/>
            <a:ext cx="8229600" cy="5562600"/>
          </a:xfrm>
        </p:spPr>
        <p:txBody>
          <a:bodyPr>
            <a:noAutofit/>
          </a:bodyPr>
          <a:lstStyle/>
          <a:p>
            <a:pPr marL="0" indent="0">
              <a:buNone/>
            </a:pPr>
            <a:r>
              <a:rPr lang="en-US" sz="1600" b="1" dirty="0"/>
              <a:t>PART III: Autism Spectrum (1 hour 15 minutes) </a:t>
            </a:r>
            <a:endParaRPr lang="en-US" sz="1600" dirty="0"/>
          </a:p>
          <a:p>
            <a:pPr marL="0" indent="228600">
              <a:buNone/>
            </a:pPr>
            <a:r>
              <a:rPr lang="en-US" sz="1600" b="1" dirty="0"/>
              <a:t>General Description </a:t>
            </a:r>
            <a:endParaRPr lang="en-US" sz="1600" dirty="0"/>
          </a:p>
          <a:p>
            <a:pPr marL="0" indent="228600">
              <a:buNone/>
            </a:pPr>
            <a:r>
              <a:rPr lang="en-US" sz="1600" b="1" dirty="0"/>
              <a:t>History </a:t>
            </a:r>
            <a:endParaRPr lang="en-US" sz="1600" dirty="0"/>
          </a:p>
          <a:p>
            <a:pPr marL="0" indent="228600">
              <a:buNone/>
            </a:pPr>
            <a:r>
              <a:rPr lang="en-US" sz="1600" b="1" dirty="0"/>
              <a:t>Core Characteristics / Diagnostic Criteria</a:t>
            </a:r>
            <a:r>
              <a:rPr lang="en-US" sz="1600" dirty="0"/>
              <a:t>	</a:t>
            </a:r>
          </a:p>
          <a:p>
            <a:pPr marL="0" indent="228600">
              <a:buNone/>
            </a:pPr>
            <a:r>
              <a:rPr lang="en-US" sz="1600" b="1" dirty="0"/>
              <a:t>Case Examples</a:t>
            </a:r>
            <a:endParaRPr lang="en-US" sz="1600" dirty="0"/>
          </a:p>
          <a:p>
            <a:pPr marL="0" indent="228600">
              <a:buNone/>
            </a:pPr>
            <a:r>
              <a:rPr lang="en-US" sz="1600" b="1" dirty="0"/>
              <a:t>Co-Occurring Disorders</a:t>
            </a:r>
            <a:endParaRPr lang="en-US" sz="1600" dirty="0"/>
          </a:p>
          <a:p>
            <a:pPr marL="0" indent="228600">
              <a:buNone/>
            </a:pPr>
            <a:r>
              <a:rPr lang="en-US" sz="1600" b="1" dirty="0"/>
              <a:t>Other Associated Issues</a:t>
            </a:r>
          </a:p>
          <a:p>
            <a:pPr marL="0" indent="228600">
              <a:buNone/>
            </a:pPr>
            <a:r>
              <a:rPr lang="en-US" sz="1600" b="1" dirty="0"/>
              <a:t>Causes</a:t>
            </a:r>
          </a:p>
          <a:p>
            <a:pPr marL="0" indent="228600">
              <a:buNone/>
            </a:pPr>
            <a:r>
              <a:rPr lang="en-US" sz="1600" b="1" dirty="0"/>
              <a:t>Other Conditions That Resemble ASD</a:t>
            </a:r>
          </a:p>
          <a:p>
            <a:pPr marL="0" indent="228600">
              <a:buNone/>
            </a:pPr>
            <a:r>
              <a:rPr lang="en-US" sz="1600" b="1" dirty="0"/>
              <a:t>Treatment / Interventions</a:t>
            </a:r>
          </a:p>
          <a:p>
            <a:pPr marL="0" indent="228600">
              <a:buNone/>
            </a:pPr>
            <a:r>
              <a:rPr lang="en-US" sz="1600" b="1" dirty="0"/>
              <a:t>Resources For Further Information</a:t>
            </a:r>
          </a:p>
          <a:p>
            <a:pPr marL="0" indent="0">
              <a:buNone/>
            </a:pPr>
            <a:r>
              <a:rPr lang="en-US" sz="1600" b="1" dirty="0"/>
              <a:t>PART IV: Closing </a:t>
            </a:r>
          </a:p>
          <a:p>
            <a:pPr marL="0" indent="228600">
              <a:buNone/>
            </a:pPr>
            <a:endParaRPr lang="en-US" sz="1200" b="1" dirty="0"/>
          </a:p>
          <a:p>
            <a:pPr marL="0" indent="514350">
              <a:buNone/>
            </a:pPr>
            <a:endParaRPr lang="en-US" sz="1000" dirty="0"/>
          </a:p>
        </p:txBody>
      </p:sp>
    </p:spTree>
    <p:extLst>
      <p:ext uri="{BB962C8B-B14F-4D97-AF65-F5344CB8AC3E}">
        <p14:creationId xmlns:p14="http://schemas.microsoft.com/office/powerpoint/2010/main" val="72864241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ASD Case Example</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000" dirty="0"/>
              <a:t> ASD – Billy  Page 11-12</a:t>
            </a:r>
          </a:p>
        </p:txBody>
      </p:sp>
    </p:spTree>
    <p:extLst>
      <p:ext uri="{BB962C8B-B14F-4D97-AF65-F5344CB8AC3E}">
        <p14:creationId xmlns:p14="http://schemas.microsoft.com/office/powerpoint/2010/main" val="42528661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Diagnosing ASD</a:t>
            </a:r>
          </a:p>
        </p:txBody>
      </p:sp>
      <p:sp>
        <p:nvSpPr>
          <p:cNvPr id="3" name="Content Placeholder 2"/>
          <p:cNvSpPr>
            <a:spLocks noGrp="1"/>
          </p:cNvSpPr>
          <p:nvPr>
            <p:ph idx="1"/>
          </p:nvPr>
        </p:nvSpPr>
        <p:spPr>
          <a:xfrm>
            <a:off x="457200" y="1295400"/>
            <a:ext cx="8229600" cy="4830763"/>
          </a:xfrm>
        </p:spPr>
        <p:txBody>
          <a:bodyPr>
            <a:normAutofit/>
          </a:bodyPr>
          <a:lstStyle/>
          <a:p>
            <a:pPr marL="0" lvl="0" indent="0">
              <a:buNone/>
            </a:pPr>
            <a:r>
              <a:rPr lang="en-US" sz="2000" dirty="0"/>
              <a:t>Diagnosing autism spectrum disorder (ASD) can be difficult, since there is no medical test, like a blood test, to diagnose the disorders. Doctors look at the child’s behavior and development to make a diagnosis.</a:t>
            </a:r>
          </a:p>
          <a:p>
            <a:pPr lvl="1">
              <a:buFont typeface="Wingdings" panose="05000000000000000000" pitchFamily="2" charset="2"/>
              <a:buChar char="§"/>
            </a:pPr>
            <a:r>
              <a:rPr lang="en-US" sz="2000" dirty="0"/>
              <a:t>ASD can sometimes be detected at 18 months or younger. </a:t>
            </a:r>
          </a:p>
          <a:p>
            <a:pPr lvl="1">
              <a:buFont typeface="Wingdings" panose="05000000000000000000" pitchFamily="2" charset="2"/>
              <a:buChar char="§"/>
            </a:pPr>
            <a:r>
              <a:rPr lang="en-US" sz="2000" dirty="0"/>
              <a:t>By age 2, a diagnosis by an experienced professional can be considered very reliable.</a:t>
            </a:r>
            <a:r>
              <a:rPr lang="en-US" sz="2000" baseline="30000" dirty="0"/>
              <a:t> </a:t>
            </a:r>
            <a:r>
              <a:rPr lang="en-US" sz="2000" dirty="0"/>
              <a:t> However, many children do not receive a final diagnosis until much older. This delay means that children with an ASD might not get the help they need. </a:t>
            </a:r>
            <a:r>
              <a:rPr lang="en-US" sz="2000" u="sng" dirty="0"/>
              <a:t>https://www.cdc.gov/ncbddd/autism/screening.html</a:t>
            </a:r>
            <a:r>
              <a:rPr lang="en-US" sz="2000" dirty="0"/>
              <a:t> </a:t>
            </a:r>
          </a:p>
          <a:p>
            <a:pPr marL="0" indent="0">
              <a:buNone/>
            </a:pPr>
            <a:endParaRPr lang="en-US" sz="2000" dirty="0"/>
          </a:p>
        </p:txBody>
      </p:sp>
    </p:spTree>
    <p:extLst>
      <p:ext uri="{BB962C8B-B14F-4D97-AF65-F5344CB8AC3E}">
        <p14:creationId xmlns:p14="http://schemas.microsoft.com/office/powerpoint/2010/main" val="14319266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Diagnosing ASD</a:t>
            </a:r>
          </a:p>
        </p:txBody>
      </p:sp>
      <p:sp>
        <p:nvSpPr>
          <p:cNvPr id="3" name="Content Placeholder 2"/>
          <p:cNvSpPr>
            <a:spLocks noGrp="1"/>
          </p:cNvSpPr>
          <p:nvPr>
            <p:ph idx="1"/>
          </p:nvPr>
        </p:nvSpPr>
        <p:spPr>
          <a:xfrm>
            <a:off x="457200" y="1600201"/>
            <a:ext cx="8229600" cy="4267200"/>
          </a:xfrm>
        </p:spPr>
        <p:txBody>
          <a:bodyPr>
            <a:normAutofit fontScale="85000" lnSpcReduction="20000"/>
          </a:bodyPr>
          <a:lstStyle/>
          <a:p>
            <a:pPr marL="0" lvl="0" indent="0">
              <a:buNone/>
            </a:pPr>
            <a:r>
              <a:rPr lang="en-US" sz="2400" dirty="0"/>
              <a:t>Diagnosing an ASD takes two steps: Developmental Screening and Comprehensive Diagnostic Evaluation.</a:t>
            </a:r>
          </a:p>
          <a:p>
            <a:pPr lvl="1">
              <a:buFont typeface="Wingdings" panose="05000000000000000000" pitchFamily="2" charset="2"/>
              <a:buChar char="§"/>
            </a:pPr>
            <a:r>
              <a:rPr lang="en-US" sz="2400" b="1" dirty="0"/>
              <a:t>Developmental screening</a:t>
            </a:r>
            <a:r>
              <a:rPr lang="en-US" sz="2400" dirty="0"/>
              <a:t> is a short test to tell if children are learning basic skills when they should, or if they might have delays. During developmental screening the doctor might ask the parent some questions or talk and play with the child during an exam to see how she learns, speaks, behaves, and moves. A delay in any of these areas could be a sign of a problem.</a:t>
            </a:r>
          </a:p>
          <a:p>
            <a:pPr lvl="1">
              <a:buFont typeface="Wingdings" panose="05000000000000000000" pitchFamily="2" charset="2"/>
              <a:buChar char="§"/>
            </a:pPr>
            <a:r>
              <a:rPr lang="en-US" sz="2400" dirty="0"/>
              <a:t>All children should be screened for developmental delays and disabilities during regular well-child doctor visits at:  9 months; 18 months; 24 or 30 months</a:t>
            </a:r>
          </a:p>
          <a:p>
            <a:pPr lvl="1">
              <a:buFont typeface="Wingdings" panose="05000000000000000000" pitchFamily="2" charset="2"/>
              <a:buChar char="§"/>
            </a:pPr>
            <a:r>
              <a:rPr lang="en-US" sz="2400" dirty="0"/>
              <a:t>If your child’s doctor does not routinely check your child with this type of developmental screening test, ask that it be done.</a:t>
            </a:r>
          </a:p>
          <a:p>
            <a:pPr lvl="1">
              <a:buFont typeface="Wingdings" panose="05000000000000000000" pitchFamily="2" charset="2"/>
              <a:buChar char="§"/>
            </a:pPr>
            <a:r>
              <a:rPr lang="en-US" sz="2400" dirty="0"/>
              <a:t>If the doctor sees any signs of a problem, a comprehensive diagnostic evaluation is needed.</a:t>
            </a:r>
          </a:p>
          <a:p>
            <a:pPr marL="0" indent="0">
              <a:buNone/>
            </a:pPr>
            <a:endParaRPr lang="en-US" dirty="0"/>
          </a:p>
        </p:txBody>
      </p:sp>
    </p:spTree>
    <p:extLst>
      <p:ext uri="{BB962C8B-B14F-4D97-AF65-F5344CB8AC3E}">
        <p14:creationId xmlns:p14="http://schemas.microsoft.com/office/powerpoint/2010/main" val="247183702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Diagnosing ASD</a:t>
            </a:r>
          </a:p>
        </p:txBody>
      </p:sp>
      <p:sp>
        <p:nvSpPr>
          <p:cNvPr id="3" name="Content Placeholder 2"/>
          <p:cNvSpPr>
            <a:spLocks noGrp="1"/>
          </p:cNvSpPr>
          <p:nvPr>
            <p:ph idx="1"/>
          </p:nvPr>
        </p:nvSpPr>
        <p:spPr/>
        <p:txBody>
          <a:bodyPr>
            <a:normAutofit fontScale="77500" lnSpcReduction="20000"/>
          </a:bodyPr>
          <a:lstStyle/>
          <a:p>
            <a:pPr marL="0" lvl="0" indent="0">
              <a:buNone/>
            </a:pPr>
            <a:r>
              <a:rPr lang="en-US" sz="2600" dirty="0"/>
              <a:t>Diagnosing an ASD takes two steps: Developmental Screening and Comprehensive Diagnostic Evaluation.</a:t>
            </a:r>
          </a:p>
          <a:p>
            <a:pPr lvl="0">
              <a:buFont typeface="Wingdings" panose="05000000000000000000" pitchFamily="2" charset="2"/>
              <a:buChar char="§"/>
            </a:pPr>
            <a:r>
              <a:rPr lang="en-US" sz="2600" b="1" dirty="0"/>
              <a:t>Comprehensive evaluation</a:t>
            </a:r>
            <a:r>
              <a:rPr lang="en-US" sz="2600" dirty="0"/>
              <a:t> is a thorough review may include looking at the child’s behavior and development and interviewing the parents. It may also include a hearing and vision screening, genetic testing, neurological testing, and other medical testing.</a:t>
            </a:r>
          </a:p>
          <a:p>
            <a:pPr lvl="1">
              <a:buFont typeface="Wingdings" panose="05000000000000000000" pitchFamily="2" charset="2"/>
              <a:buChar char="§"/>
            </a:pPr>
            <a:r>
              <a:rPr lang="en-US" sz="2600" dirty="0"/>
              <a:t>In some cases, the primary care doctor might choose to refer the child and family to a specialist for further assessment and diagnosis. Specialists who can do this type of evaluation include:</a:t>
            </a:r>
          </a:p>
          <a:p>
            <a:pPr lvl="3">
              <a:buFont typeface="Wingdings" panose="05000000000000000000" pitchFamily="2" charset="2"/>
              <a:buChar char="§"/>
            </a:pPr>
            <a:r>
              <a:rPr lang="en-US" sz="2600" dirty="0"/>
              <a:t>Developmental Pediatricians (doctors who have special training in child development and children with special needs)</a:t>
            </a:r>
          </a:p>
          <a:p>
            <a:pPr lvl="3">
              <a:buFont typeface="Wingdings" panose="05000000000000000000" pitchFamily="2" charset="2"/>
              <a:buChar char="§"/>
            </a:pPr>
            <a:r>
              <a:rPr lang="en-US" sz="2600" dirty="0"/>
              <a:t>Child Neurologists (doctors who work on the brain, spine, and nerves)</a:t>
            </a:r>
          </a:p>
          <a:p>
            <a:pPr lvl="3">
              <a:buFont typeface="Wingdings" panose="05000000000000000000" pitchFamily="2" charset="2"/>
              <a:buChar char="§"/>
            </a:pPr>
            <a:r>
              <a:rPr lang="en-US" sz="2600" dirty="0"/>
              <a:t>Child Psychologists or Psychiatrists (doctors who know about the human mind)</a:t>
            </a:r>
          </a:p>
          <a:p>
            <a:pPr marL="0" indent="0">
              <a:buNone/>
            </a:pPr>
            <a:endParaRPr lang="en-US" dirty="0"/>
          </a:p>
        </p:txBody>
      </p:sp>
    </p:spTree>
    <p:extLst>
      <p:ext uri="{BB962C8B-B14F-4D97-AF65-F5344CB8AC3E}">
        <p14:creationId xmlns:p14="http://schemas.microsoft.com/office/powerpoint/2010/main" val="33952393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b="1" dirty="0"/>
              <a:t>Diagnosing ASD - Screening Tools</a:t>
            </a:r>
          </a:p>
        </p:txBody>
      </p:sp>
      <p:sp>
        <p:nvSpPr>
          <p:cNvPr id="3" name="Content Placeholder 2"/>
          <p:cNvSpPr>
            <a:spLocks noGrp="1"/>
          </p:cNvSpPr>
          <p:nvPr>
            <p:ph idx="1"/>
          </p:nvPr>
        </p:nvSpPr>
        <p:spPr>
          <a:xfrm>
            <a:off x="152400" y="1143000"/>
            <a:ext cx="8839200" cy="4983163"/>
          </a:xfrm>
        </p:spPr>
        <p:txBody>
          <a:bodyPr>
            <a:normAutofit/>
          </a:bodyPr>
          <a:lstStyle/>
          <a:p>
            <a:pPr marL="0" lvl="0" indent="0">
              <a:buNone/>
            </a:pPr>
            <a:r>
              <a:rPr lang="en-US" sz="1800" dirty="0"/>
              <a:t>Ages and Stages Questionnaires (ASQ)</a:t>
            </a:r>
          </a:p>
          <a:p>
            <a:pPr lvl="1">
              <a:buFont typeface="Wingdings" panose="05000000000000000000" pitchFamily="2" charset="2"/>
              <a:buChar char="§"/>
            </a:pPr>
            <a:r>
              <a:rPr lang="en-US" sz="1800" dirty="0"/>
              <a:t>Parent-completed questionnaire screening  communication, gross motor, fine motor, problem-solving, and personal adaptive skills; results in a pass/fail score for domains.</a:t>
            </a:r>
          </a:p>
          <a:p>
            <a:pPr marL="0" lvl="0" indent="0">
              <a:buNone/>
            </a:pPr>
            <a:r>
              <a:rPr lang="en-US" sz="1800" dirty="0"/>
              <a:t>Communication and Symbolic Behavior Scales (CSBS)</a:t>
            </a:r>
          </a:p>
          <a:p>
            <a:pPr lvl="1">
              <a:buFont typeface="Wingdings" panose="05000000000000000000" pitchFamily="2" charset="2"/>
              <a:buChar char="§"/>
            </a:pPr>
            <a:r>
              <a:rPr lang="en-US" sz="1800" dirty="0"/>
              <a:t>Standardized tool for screening of communication and symbolic abilities up to the 24-month level.</a:t>
            </a:r>
          </a:p>
          <a:p>
            <a:pPr marL="0" lvl="0" indent="0">
              <a:buNone/>
            </a:pPr>
            <a:r>
              <a:rPr lang="en-US" sz="1800" dirty="0"/>
              <a:t>Parents’ Evaluation of Developmental Status (PEDS)</a:t>
            </a:r>
          </a:p>
          <a:p>
            <a:pPr lvl="1">
              <a:buFont typeface="Wingdings" panose="05000000000000000000" pitchFamily="2" charset="2"/>
              <a:buChar char="§"/>
            </a:pPr>
            <a:r>
              <a:rPr lang="en-US" sz="1800" dirty="0"/>
              <a:t>Parent-interview form; screens for developmental and behavioral problems needing further evaluation.</a:t>
            </a:r>
          </a:p>
          <a:p>
            <a:pPr marL="0" lvl="0" indent="0">
              <a:buNone/>
            </a:pPr>
            <a:r>
              <a:rPr lang="en-US" sz="1800" dirty="0"/>
              <a:t>Modified Checklist for Autism in Toddlers (MCHAT)</a:t>
            </a:r>
          </a:p>
          <a:p>
            <a:pPr lvl="1">
              <a:buFont typeface="Wingdings" panose="05000000000000000000" pitchFamily="2" charset="2"/>
              <a:buChar char="§"/>
            </a:pPr>
            <a:r>
              <a:rPr lang="en-US" sz="1800" dirty="0"/>
              <a:t>Parent-completed questionnaire designed to identify children at risk for autism in the general population.</a:t>
            </a:r>
          </a:p>
          <a:p>
            <a:pPr marL="0" lvl="0" indent="0">
              <a:buNone/>
            </a:pPr>
            <a:r>
              <a:rPr lang="en-US" sz="1800" dirty="0"/>
              <a:t>Screening Tool for Autism in Toddlers and Young Children (STAT)</a:t>
            </a:r>
          </a:p>
          <a:p>
            <a:pPr lvl="1">
              <a:buFont typeface="Wingdings" panose="05000000000000000000" pitchFamily="2" charset="2"/>
              <a:buChar char="§"/>
            </a:pPr>
            <a:r>
              <a:rPr lang="en-US" sz="1800" dirty="0"/>
              <a:t>This is an interactive screening tool designed for children when developmental concerns are suspected. It consists of 12 activities assessing play, communication, and imitation skills and takes 20 minutes to administer.</a:t>
            </a:r>
          </a:p>
        </p:txBody>
      </p:sp>
    </p:spTree>
    <p:extLst>
      <p:ext uri="{BB962C8B-B14F-4D97-AF65-F5344CB8AC3E}">
        <p14:creationId xmlns:p14="http://schemas.microsoft.com/office/powerpoint/2010/main" val="5402864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Co-Occurring Conditions</a:t>
            </a:r>
          </a:p>
        </p:txBody>
      </p:sp>
      <p:pic>
        <p:nvPicPr>
          <p:cNvPr id="1536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1371600"/>
            <a:ext cx="8382000" cy="410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00699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b="1" dirty="0"/>
              <a:t>Associated Issues</a:t>
            </a:r>
          </a:p>
        </p:txBody>
      </p:sp>
      <p:sp>
        <p:nvSpPr>
          <p:cNvPr id="3" name="Content Placeholder 2"/>
          <p:cNvSpPr>
            <a:spLocks noGrp="1"/>
          </p:cNvSpPr>
          <p:nvPr>
            <p:ph idx="1"/>
          </p:nvPr>
        </p:nvSpPr>
        <p:spPr>
          <a:xfrm>
            <a:off x="457200" y="1371600"/>
            <a:ext cx="8229600" cy="4754563"/>
          </a:xfrm>
        </p:spPr>
        <p:txBody>
          <a:bodyPr>
            <a:noAutofit/>
          </a:bodyPr>
          <a:lstStyle/>
          <a:p>
            <a:pPr lvl="0">
              <a:buFont typeface="Wingdings" panose="05000000000000000000" pitchFamily="2" charset="2"/>
              <a:buChar char="§"/>
            </a:pPr>
            <a:r>
              <a:rPr lang="en-US" sz="1800" dirty="0"/>
              <a:t>Gastrointestinal (GI) Problems </a:t>
            </a:r>
          </a:p>
          <a:p>
            <a:pPr lvl="1">
              <a:buFont typeface="Wingdings" panose="05000000000000000000" pitchFamily="2" charset="2"/>
              <a:buChar char="§"/>
            </a:pPr>
            <a:r>
              <a:rPr lang="en-US" sz="1800" dirty="0"/>
              <a:t>Chronic Constipation, Abdominal Pain, Gastroesophageal Reflux (GERD), Bowel Inflammation</a:t>
            </a:r>
          </a:p>
          <a:p>
            <a:pPr lvl="0">
              <a:buFont typeface="Wingdings" panose="05000000000000000000" pitchFamily="2" charset="2"/>
              <a:buChar char="§"/>
            </a:pPr>
            <a:r>
              <a:rPr lang="en-US" sz="1800" dirty="0"/>
              <a:t>Epilepsy </a:t>
            </a:r>
          </a:p>
          <a:p>
            <a:pPr lvl="0">
              <a:buFont typeface="Wingdings" panose="05000000000000000000" pitchFamily="2" charset="2"/>
              <a:buChar char="§"/>
            </a:pPr>
            <a:r>
              <a:rPr lang="en-US" sz="1800" dirty="0"/>
              <a:t>Eating Issues </a:t>
            </a:r>
          </a:p>
          <a:p>
            <a:pPr lvl="1">
              <a:buFont typeface="Wingdings" panose="05000000000000000000" pitchFamily="2" charset="2"/>
              <a:buChar char="§"/>
            </a:pPr>
            <a:r>
              <a:rPr lang="en-US" sz="1800" dirty="0"/>
              <a:t>Restricted eating habits, Chronic overeating</a:t>
            </a:r>
          </a:p>
          <a:p>
            <a:pPr lvl="0">
              <a:buFont typeface="Wingdings" panose="05000000000000000000" pitchFamily="2" charset="2"/>
              <a:buChar char="§"/>
            </a:pPr>
            <a:r>
              <a:rPr lang="en-US" sz="1800" dirty="0"/>
              <a:t>Disrupted Sleep </a:t>
            </a:r>
          </a:p>
          <a:p>
            <a:pPr lvl="1">
              <a:buFont typeface="Wingdings" panose="05000000000000000000" pitchFamily="2" charset="2"/>
              <a:buChar char="§"/>
            </a:pPr>
            <a:r>
              <a:rPr lang="en-US" sz="1800" dirty="0"/>
              <a:t>Difficulty falling asleep or Difficulty staying asleep</a:t>
            </a:r>
          </a:p>
          <a:p>
            <a:pPr lvl="0">
              <a:buFont typeface="Wingdings" panose="05000000000000000000" pitchFamily="2" charset="2"/>
              <a:buChar char="§"/>
            </a:pPr>
            <a:r>
              <a:rPr lang="en-US" sz="1800" dirty="0"/>
              <a:t>Bullying </a:t>
            </a:r>
          </a:p>
          <a:p>
            <a:pPr lvl="1">
              <a:buFont typeface="Wingdings" panose="05000000000000000000" pitchFamily="2" charset="2"/>
              <a:buChar char="§"/>
            </a:pPr>
            <a:r>
              <a:rPr lang="en-US" sz="1800" dirty="0"/>
              <a:t> Being the target of aggression from other children and in turn due to social/emotional impairments do not know how to adequately respond</a:t>
            </a:r>
          </a:p>
          <a:p>
            <a:pPr lvl="0">
              <a:buFont typeface="Wingdings" panose="05000000000000000000" pitchFamily="2" charset="2"/>
              <a:buChar char="§"/>
            </a:pPr>
            <a:r>
              <a:rPr lang="en-US" sz="1800" dirty="0"/>
              <a:t>Friendships</a:t>
            </a:r>
          </a:p>
          <a:p>
            <a:pPr lvl="1">
              <a:buFont typeface="Wingdings" panose="05000000000000000000" pitchFamily="2" charset="2"/>
              <a:buChar char="§"/>
            </a:pPr>
            <a:r>
              <a:rPr lang="en-US" sz="1800" dirty="0"/>
              <a:t>Because one of the core symptoms is social/emotional problems, children with ASD can have impairment in relationships</a:t>
            </a:r>
          </a:p>
          <a:p>
            <a:pPr lvl="0">
              <a:buFont typeface="Wingdings" panose="05000000000000000000" pitchFamily="2" charset="2"/>
              <a:buChar char="§"/>
            </a:pPr>
            <a:r>
              <a:rPr lang="en-US" sz="1800" dirty="0"/>
              <a:t>Cognitive Impairments and Learning Issues</a:t>
            </a:r>
          </a:p>
          <a:p>
            <a:pPr lvl="1">
              <a:buFont typeface="Wingdings" panose="05000000000000000000" pitchFamily="2" charset="2"/>
              <a:buChar char="§"/>
            </a:pPr>
            <a:r>
              <a:rPr lang="en-US" sz="1800" dirty="0"/>
              <a:t>Children may test well on some areas but poorly in others</a:t>
            </a:r>
          </a:p>
        </p:txBody>
      </p:sp>
    </p:spTree>
    <p:extLst>
      <p:ext uri="{BB962C8B-B14F-4D97-AF65-F5344CB8AC3E}">
        <p14:creationId xmlns:p14="http://schemas.microsoft.com/office/powerpoint/2010/main" val="178225489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Causes</a:t>
            </a:r>
            <a:endParaRPr lang="en-US" sz="2400" dirty="0"/>
          </a:p>
        </p:txBody>
      </p:sp>
      <p:sp>
        <p:nvSpPr>
          <p:cNvPr id="3" name="Content Placeholder 2"/>
          <p:cNvSpPr>
            <a:spLocks noGrp="1"/>
          </p:cNvSpPr>
          <p:nvPr>
            <p:ph idx="1"/>
          </p:nvPr>
        </p:nvSpPr>
        <p:spPr>
          <a:xfrm>
            <a:off x="457200" y="1295400"/>
            <a:ext cx="8229600" cy="5181600"/>
          </a:xfrm>
        </p:spPr>
        <p:txBody>
          <a:bodyPr>
            <a:noAutofit/>
          </a:bodyPr>
          <a:lstStyle/>
          <a:p>
            <a:pPr marL="0" lvl="0" indent="0">
              <a:buNone/>
            </a:pPr>
            <a:r>
              <a:rPr lang="en-US" sz="1800" dirty="0"/>
              <a:t>To date, scientists still do not know what “causes” autism</a:t>
            </a:r>
          </a:p>
          <a:p>
            <a:pPr lvl="1">
              <a:buFont typeface="Wingdings" panose="05000000000000000000" pitchFamily="2" charset="2"/>
              <a:buChar char="§"/>
            </a:pPr>
            <a:r>
              <a:rPr lang="en-US" sz="1800" dirty="0"/>
              <a:t>Possible causes or contributors are:</a:t>
            </a:r>
          </a:p>
          <a:p>
            <a:pPr lvl="2">
              <a:buFont typeface="Wingdings" panose="05000000000000000000" pitchFamily="2" charset="2"/>
              <a:buChar char="§"/>
            </a:pPr>
            <a:r>
              <a:rPr lang="en-US" sz="1800" dirty="0"/>
              <a:t>Genes</a:t>
            </a:r>
          </a:p>
          <a:p>
            <a:pPr lvl="3">
              <a:buFont typeface="Wingdings" panose="05000000000000000000" pitchFamily="2" charset="2"/>
              <a:buChar char="§"/>
            </a:pPr>
            <a:r>
              <a:rPr lang="en-US" sz="1800" dirty="0"/>
              <a:t>It is thought that more than 100 genes on different chromosomes may be a contributor to ASD.  Evidence means that different genetic mutations likely play varying roles in ASD</a:t>
            </a:r>
          </a:p>
          <a:p>
            <a:pPr lvl="2">
              <a:buFont typeface="Wingdings" panose="05000000000000000000" pitchFamily="2" charset="2"/>
              <a:buChar char="§"/>
            </a:pPr>
            <a:r>
              <a:rPr lang="en-US" sz="1800" dirty="0"/>
              <a:t>Interactions between genes and environment</a:t>
            </a:r>
          </a:p>
          <a:p>
            <a:pPr lvl="3">
              <a:buFont typeface="Wingdings" panose="05000000000000000000" pitchFamily="2" charset="2"/>
              <a:buChar char="§"/>
            </a:pPr>
            <a:r>
              <a:rPr lang="en-US" sz="1800" dirty="0"/>
              <a:t>Back to looking at how someone may be more susceptible to ASD due to genetic mutations, then certain situations might cause autism in that person.  Examples can include; an infection or contact with chemicals in the environment.  </a:t>
            </a:r>
          </a:p>
          <a:p>
            <a:pPr lvl="2">
              <a:buFont typeface="Wingdings" panose="05000000000000000000" pitchFamily="2" charset="2"/>
              <a:buChar char="§"/>
            </a:pPr>
            <a:r>
              <a:rPr lang="en-US" sz="1800" dirty="0"/>
              <a:t>Other biological causes</a:t>
            </a:r>
          </a:p>
          <a:p>
            <a:pPr lvl="3">
              <a:buFont typeface="Wingdings" panose="05000000000000000000" pitchFamily="2" charset="2"/>
              <a:buChar char="§"/>
            </a:pPr>
            <a:r>
              <a:rPr lang="en-US" sz="1800" dirty="0"/>
              <a:t>Other areas being studied include; problems with brain connections, problems with growth or overgrowth in certain areas of the brain, problems with metabolism (body’s energy producing system) and problems with the body’s immune system (protects the body against infections)  (What Causes Autism  retrieved from: </a:t>
            </a:r>
            <a:r>
              <a:rPr lang="en-US" sz="1800" u="sng" dirty="0"/>
              <a:t>www.nichd.nih.gov/health/topics/austism/conditioninfo/causes</a:t>
            </a:r>
            <a:r>
              <a:rPr lang="en-US" sz="1800" dirty="0"/>
              <a:t>)</a:t>
            </a:r>
          </a:p>
        </p:txBody>
      </p:sp>
    </p:spTree>
    <p:extLst>
      <p:ext uri="{BB962C8B-B14F-4D97-AF65-F5344CB8AC3E}">
        <p14:creationId xmlns:p14="http://schemas.microsoft.com/office/powerpoint/2010/main" val="249015890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Causes</a:t>
            </a:r>
          </a:p>
        </p:txBody>
      </p:sp>
      <p:sp>
        <p:nvSpPr>
          <p:cNvPr id="3" name="Content Placeholder 2"/>
          <p:cNvSpPr>
            <a:spLocks noGrp="1"/>
          </p:cNvSpPr>
          <p:nvPr>
            <p:ph idx="1"/>
          </p:nvPr>
        </p:nvSpPr>
        <p:spPr>
          <a:xfrm>
            <a:off x="457200" y="1295400"/>
            <a:ext cx="8229600" cy="4830763"/>
          </a:xfrm>
        </p:spPr>
        <p:txBody>
          <a:bodyPr>
            <a:normAutofit/>
          </a:bodyPr>
          <a:lstStyle/>
          <a:p>
            <a:pPr marL="347663" lvl="1" indent="-342900">
              <a:buFont typeface="Wingdings" panose="05000000000000000000" pitchFamily="2" charset="2"/>
              <a:buChar char="§"/>
            </a:pPr>
            <a:r>
              <a:rPr lang="en-US" sz="2000" dirty="0"/>
              <a:t>What doesn’t cause ASD</a:t>
            </a:r>
          </a:p>
          <a:p>
            <a:pPr lvl="2">
              <a:buFont typeface="Wingdings" panose="05000000000000000000" pitchFamily="2" charset="2"/>
              <a:buChar char="§"/>
            </a:pPr>
            <a:r>
              <a:rPr lang="en-US" sz="2000" dirty="0"/>
              <a:t>Vaccines</a:t>
            </a:r>
          </a:p>
          <a:p>
            <a:pPr lvl="3">
              <a:buFont typeface="Wingdings" panose="05000000000000000000" pitchFamily="2" charset="2"/>
              <a:buChar char="§"/>
            </a:pPr>
            <a:r>
              <a:rPr lang="en-US" b="1" dirty="0"/>
              <a:t>The study that first linked vaccines to causing Autism has been disproven.</a:t>
            </a:r>
            <a:endParaRPr lang="en-US" dirty="0"/>
          </a:p>
          <a:p>
            <a:pPr lvl="4">
              <a:buFont typeface="Wingdings" panose="05000000000000000000" pitchFamily="2" charset="2"/>
              <a:buChar char="§"/>
            </a:pPr>
            <a:r>
              <a:rPr lang="en-US" dirty="0"/>
              <a:t>American Academy of Pediatrics has a comprehensive list of research that supports vaccines not causing ASD (</a:t>
            </a:r>
            <a:r>
              <a:rPr lang="en-US" u="sng" dirty="0"/>
              <a:t>www.healthychildren.org/English/safety-prevention/immunizations/Pages/Vaccine-Studies-Examine-the-Evidence.aspx</a:t>
            </a:r>
            <a:r>
              <a:rPr lang="en-US" dirty="0"/>
              <a:t>)</a:t>
            </a:r>
          </a:p>
          <a:p>
            <a:pPr lvl="2">
              <a:buFont typeface="Wingdings" panose="05000000000000000000" pitchFamily="2" charset="2"/>
              <a:buChar char="§"/>
            </a:pPr>
            <a:r>
              <a:rPr lang="en-US" sz="2000" dirty="0"/>
              <a:t>Parenting styles</a:t>
            </a:r>
          </a:p>
          <a:p>
            <a:pPr lvl="3">
              <a:buFont typeface="Wingdings" panose="05000000000000000000" pitchFamily="2" charset="2"/>
              <a:buChar char="§"/>
            </a:pPr>
            <a:r>
              <a:rPr lang="en-US" dirty="0"/>
              <a:t>This was once thought to be a contributor as the “Refrigerator Mom” theory</a:t>
            </a:r>
          </a:p>
          <a:p>
            <a:pPr marL="0" indent="0">
              <a:buNone/>
            </a:pPr>
            <a:endParaRPr lang="en-US" sz="2000" dirty="0"/>
          </a:p>
        </p:txBody>
      </p:sp>
    </p:spTree>
    <p:extLst>
      <p:ext uri="{BB962C8B-B14F-4D97-AF65-F5344CB8AC3E}">
        <p14:creationId xmlns:p14="http://schemas.microsoft.com/office/powerpoint/2010/main" val="152874303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b="1" dirty="0"/>
              <a:t>Other conditions that can resemble ASD</a:t>
            </a:r>
            <a:endParaRPr lang="en-US" sz="2400" dirty="0"/>
          </a:p>
        </p:txBody>
      </p:sp>
      <p:sp>
        <p:nvSpPr>
          <p:cNvPr id="3" name="Content Placeholder 2"/>
          <p:cNvSpPr>
            <a:spLocks noGrp="1"/>
          </p:cNvSpPr>
          <p:nvPr>
            <p:ph idx="1"/>
          </p:nvPr>
        </p:nvSpPr>
        <p:spPr>
          <a:xfrm>
            <a:off x="457200" y="1219200"/>
            <a:ext cx="8229600" cy="5486400"/>
          </a:xfrm>
        </p:spPr>
        <p:txBody>
          <a:bodyPr>
            <a:noAutofit/>
          </a:bodyPr>
          <a:lstStyle/>
          <a:p>
            <a:pPr marL="0" lvl="0" indent="0">
              <a:buNone/>
            </a:pPr>
            <a:r>
              <a:rPr lang="en-US" sz="2000" dirty="0"/>
              <a:t>Developmental Delays</a:t>
            </a:r>
          </a:p>
          <a:p>
            <a:pPr lvl="1">
              <a:buFont typeface="Wingdings" panose="05000000000000000000" pitchFamily="2" charset="2"/>
              <a:buChar char="§"/>
            </a:pPr>
            <a:r>
              <a:rPr lang="en-US" sz="2000" dirty="0"/>
              <a:t>This is when children do not meet milestones that are expected for their age.  Can be in:</a:t>
            </a:r>
          </a:p>
          <a:p>
            <a:pPr lvl="2">
              <a:buFont typeface="Wingdings" panose="05000000000000000000" pitchFamily="2" charset="2"/>
              <a:buChar char="§"/>
            </a:pPr>
            <a:r>
              <a:rPr lang="en-US" sz="2000" dirty="0"/>
              <a:t>Language and Speech</a:t>
            </a:r>
          </a:p>
          <a:p>
            <a:pPr lvl="2">
              <a:buFont typeface="Wingdings" panose="05000000000000000000" pitchFamily="2" charset="2"/>
              <a:buChar char="§"/>
            </a:pPr>
            <a:r>
              <a:rPr lang="en-US" sz="2000" dirty="0"/>
              <a:t>Fine and Gross Motor Skills</a:t>
            </a:r>
          </a:p>
          <a:p>
            <a:pPr lvl="2">
              <a:buFont typeface="Wingdings" panose="05000000000000000000" pitchFamily="2" charset="2"/>
              <a:buChar char="§"/>
            </a:pPr>
            <a:r>
              <a:rPr lang="en-US" sz="2000" dirty="0"/>
              <a:t>Social Skills</a:t>
            </a:r>
          </a:p>
          <a:p>
            <a:pPr lvl="1">
              <a:buFont typeface="Wingdings" panose="05000000000000000000" pitchFamily="2" charset="2"/>
              <a:buChar char="§"/>
            </a:pPr>
            <a:r>
              <a:rPr lang="en-US" sz="2000" dirty="0"/>
              <a:t>Hearing Problems</a:t>
            </a:r>
          </a:p>
          <a:p>
            <a:pPr lvl="1">
              <a:buFont typeface="Wingdings" panose="05000000000000000000" pitchFamily="2" charset="2"/>
              <a:buChar char="§"/>
            </a:pPr>
            <a:r>
              <a:rPr lang="en-US" sz="2000" dirty="0"/>
              <a:t>Obsessive Compulsive Disorder</a:t>
            </a:r>
          </a:p>
          <a:p>
            <a:pPr lvl="1">
              <a:buFont typeface="Wingdings" panose="05000000000000000000" pitchFamily="2" charset="2"/>
              <a:buChar char="§"/>
            </a:pPr>
            <a:r>
              <a:rPr lang="en-US" sz="2000" dirty="0"/>
              <a:t>Avoidant Personality Disorder</a:t>
            </a:r>
          </a:p>
          <a:p>
            <a:pPr lvl="1">
              <a:buFont typeface="Wingdings" panose="05000000000000000000" pitchFamily="2" charset="2"/>
              <a:buChar char="§"/>
            </a:pPr>
            <a:r>
              <a:rPr lang="en-US" sz="2000" dirty="0"/>
              <a:t>Reactive Attachment Disorder</a:t>
            </a:r>
          </a:p>
          <a:p>
            <a:pPr lvl="1">
              <a:buFont typeface="Wingdings" panose="05000000000000000000" pitchFamily="2" charset="2"/>
              <a:buChar char="§"/>
            </a:pPr>
            <a:r>
              <a:rPr lang="en-US" sz="2000" dirty="0"/>
              <a:t>Social Communication Disorder</a:t>
            </a:r>
          </a:p>
          <a:p>
            <a:pPr lvl="1">
              <a:buFont typeface="Wingdings" panose="05000000000000000000" pitchFamily="2" charset="2"/>
              <a:buChar char="§"/>
            </a:pPr>
            <a:r>
              <a:rPr lang="en-US" sz="2000" dirty="0"/>
              <a:t>Lead Poisoning</a:t>
            </a:r>
          </a:p>
          <a:p>
            <a:pPr lvl="1">
              <a:buFont typeface="Wingdings" panose="05000000000000000000" pitchFamily="2" charset="2"/>
              <a:buChar char="§"/>
            </a:pPr>
            <a:r>
              <a:rPr lang="en-US" sz="2000" dirty="0"/>
              <a:t>Genetic Disorders</a:t>
            </a:r>
          </a:p>
          <a:p>
            <a:pPr lvl="2">
              <a:buFont typeface="Wingdings" panose="05000000000000000000" pitchFamily="2" charset="2"/>
              <a:buChar char="§"/>
            </a:pPr>
            <a:r>
              <a:rPr lang="en-US" sz="2000" dirty="0"/>
              <a:t>Tuberous Sclerosis</a:t>
            </a:r>
          </a:p>
          <a:p>
            <a:pPr lvl="2">
              <a:buFont typeface="Wingdings" panose="05000000000000000000" pitchFamily="2" charset="2"/>
              <a:buChar char="§"/>
            </a:pPr>
            <a:r>
              <a:rPr lang="en-US" sz="2000" dirty="0"/>
              <a:t>Fragile X</a:t>
            </a:r>
          </a:p>
        </p:txBody>
      </p:sp>
    </p:spTree>
    <p:extLst>
      <p:ext uri="{BB962C8B-B14F-4D97-AF65-F5344CB8AC3E}">
        <p14:creationId xmlns:p14="http://schemas.microsoft.com/office/powerpoint/2010/main" val="3837000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43000"/>
            <a:ext cx="7772400" cy="1362075"/>
          </a:xfrm>
        </p:spPr>
        <p:txBody>
          <a:bodyPr>
            <a:normAutofit/>
          </a:bodyPr>
          <a:lstStyle/>
          <a:p>
            <a:pPr algn="ctr"/>
            <a:r>
              <a:rPr lang="en-US" sz="3600" dirty="0"/>
              <a:t>Attention Deficit Hyperactivity Disorder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2819400"/>
            <a:ext cx="3786187" cy="24432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185089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Treatment / Intervention</a:t>
            </a:r>
            <a:endParaRPr lang="en-US" sz="2400" dirty="0"/>
          </a:p>
        </p:txBody>
      </p:sp>
      <p:sp>
        <p:nvSpPr>
          <p:cNvPr id="3" name="Content Placeholder 2"/>
          <p:cNvSpPr>
            <a:spLocks noGrp="1"/>
          </p:cNvSpPr>
          <p:nvPr>
            <p:ph idx="1"/>
          </p:nvPr>
        </p:nvSpPr>
        <p:spPr>
          <a:xfrm>
            <a:off x="457200" y="1600200"/>
            <a:ext cx="8229600" cy="5029200"/>
          </a:xfrm>
        </p:spPr>
        <p:txBody>
          <a:bodyPr>
            <a:noAutofit/>
          </a:bodyPr>
          <a:lstStyle/>
          <a:p>
            <a:pPr marL="0" lvl="0" indent="0">
              <a:buNone/>
            </a:pPr>
            <a:r>
              <a:rPr lang="en-US" sz="2000" dirty="0"/>
              <a:t>Early Intervention Services</a:t>
            </a:r>
          </a:p>
          <a:p>
            <a:pPr lvl="1">
              <a:buFont typeface="Wingdings" panose="05000000000000000000" pitchFamily="2" charset="2"/>
              <a:buChar char="§"/>
            </a:pPr>
            <a:r>
              <a:rPr lang="en-US" sz="2000" dirty="0"/>
              <a:t>Have been shown to greatly improve a child’s development</a:t>
            </a:r>
          </a:p>
          <a:p>
            <a:pPr lvl="1">
              <a:buFont typeface="Wingdings" panose="05000000000000000000" pitchFamily="2" charset="2"/>
              <a:buChar char="§"/>
            </a:pPr>
            <a:r>
              <a:rPr lang="en-US" sz="2000" dirty="0"/>
              <a:t>Services like Birth to Three provide therapy services to help a child with gross motor skills (walking), fine motor skills (grasping), language (talking) and social skills</a:t>
            </a:r>
          </a:p>
          <a:p>
            <a:pPr lvl="1">
              <a:buFont typeface="Wingdings" panose="05000000000000000000" pitchFamily="2" charset="2"/>
              <a:buChar char="§"/>
            </a:pPr>
            <a:r>
              <a:rPr lang="en-US" sz="2000" dirty="0"/>
              <a:t>Where to start:  Talk with your child’s doctor as soon as possible if you suspect ASD or any other problems with development</a:t>
            </a:r>
          </a:p>
          <a:p>
            <a:pPr lvl="2">
              <a:buFont typeface="Wingdings" panose="05000000000000000000" pitchFamily="2" charset="2"/>
              <a:buChar char="§"/>
            </a:pPr>
            <a:r>
              <a:rPr lang="en-US" sz="2000" dirty="0"/>
              <a:t>Even if your child is not diagnosed with ASD they may still be eligible for early intervention services.  The Individuals with Disabilities Education Act (IDEA) guidelines state that children under the age of 3(36 months) who are at risk of having developmental delays may be eligible for services.  </a:t>
            </a:r>
            <a:r>
              <a:rPr lang="en-US" sz="2000" u="sng" dirty="0"/>
              <a:t>https://sites.ed.gov/idea</a:t>
            </a:r>
            <a:r>
              <a:rPr lang="en-US" sz="2000" dirty="0"/>
              <a:t> </a:t>
            </a:r>
          </a:p>
          <a:p>
            <a:pPr>
              <a:buFont typeface="Wingdings" panose="05000000000000000000" pitchFamily="2" charset="2"/>
              <a:buChar char="§"/>
            </a:pPr>
            <a:r>
              <a:rPr lang="en-US" sz="2000" dirty="0"/>
              <a:t>You can learn more about early intervention services at </a:t>
            </a:r>
            <a:r>
              <a:rPr lang="en-US" sz="2000" u="sng" dirty="0"/>
              <a:t>https://parentcenterhub.org/ei-overview</a:t>
            </a:r>
            <a:endParaRPr lang="en-US" sz="2000" dirty="0"/>
          </a:p>
        </p:txBody>
      </p:sp>
    </p:spTree>
    <p:extLst>
      <p:ext uri="{BB962C8B-B14F-4D97-AF65-F5344CB8AC3E}">
        <p14:creationId xmlns:p14="http://schemas.microsoft.com/office/powerpoint/2010/main" val="161184928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Treatment / Intervention</a:t>
            </a:r>
            <a:endParaRPr lang="en-US" sz="2400" dirty="0"/>
          </a:p>
        </p:txBody>
      </p:sp>
      <p:sp>
        <p:nvSpPr>
          <p:cNvPr id="3" name="Content Placeholder 2"/>
          <p:cNvSpPr>
            <a:spLocks noGrp="1"/>
          </p:cNvSpPr>
          <p:nvPr>
            <p:ph idx="1"/>
          </p:nvPr>
        </p:nvSpPr>
        <p:spPr>
          <a:xfrm>
            <a:off x="457200" y="1600200"/>
            <a:ext cx="8229600" cy="4876800"/>
          </a:xfrm>
        </p:spPr>
        <p:txBody>
          <a:bodyPr>
            <a:normAutofit/>
          </a:bodyPr>
          <a:lstStyle/>
          <a:p>
            <a:pPr marL="6350" lvl="1" indent="-6350">
              <a:buNone/>
            </a:pPr>
            <a:r>
              <a:rPr lang="en-US" sz="2000" dirty="0"/>
              <a:t>Behavior and Communication Approaches</a:t>
            </a:r>
          </a:p>
          <a:p>
            <a:pPr lvl="2">
              <a:buFont typeface="Wingdings" panose="05000000000000000000" pitchFamily="2" charset="2"/>
              <a:buChar char="§"/>
            </a:pPr>
            <a:r>
              <a:rPr lang="en-US" sz="2000" dirty="0"/>
              <a:t>The most effective of these approaches are those that provide structure, direction and organization for the child in addition to family participation.</a:t>
            </a:r>
          </a:p>
          <a:p>
            <a:pPr lvl="3">
              <a:buFont typeface="Wingdings" panose="05000000000000000000" pitchFamily="2" charset="2"/>
              <a:buChar char="§"/>
            </a:pPr>
            <a:r>
              <a:rPr lang="en-US" dirty="0"/>
              <a:t>Applied Behavioral Analysis(ABA) – Encourages positive and discourages negative behaviors in order to improve skills.  Progress is tracked and measured.  </a:t>
            </a:r>
            <a:r>
              <a:rPr lang="en-US" u="sng" dirty="0"/>
              <a:t>https://www.autismspeaks.org/applied-behavior-analysis-aba-0</a:t>
            </a:r>
            <a:r>
              <a:rPr lang="en-US" dirty="0"/>
              <a:t> </a:t>
            </a:r>
          </a:p>
          <a:p>
            <a:pPr lvl="3">
              <a:buFont typeface="Wingdings" panose="05000000000000000000" pitchFamily="2" charset="2"/>
              <a:buChar char="§"/>
            </a:pPr>
            <a:r>
              <a:rPr lang="en-US" dirty="0"/>
              <a:t>Types include:</a:t>
            </a:r>
          </a:p>
          <a:p>
            <a:pPr marL="0" indent="0">
              <a:buNone/>
            </a:pPr>
            <a:endParaRPr lang="en-US" sz="2000" dirty="0"/>
          </a:p>
        </p:txBody>
      </p:sp>
    </p:spTree>
    <p:extLst>
      <p:ext uri="{BB962C8B-B14F-4D97-AF65-F5344CB8AC3E}">
        <p14:creationId xmlns:p14="http://schemas.microsoft.com/office/powerpoint/2010/main" val="336138251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Treatment / Intervention</a:t>
            </a:r>
            <a:endParaRPr lang="en-US" sz="2400" dirty="0"/>
          </a:p>
        </p:txBody>
      </p:sp>
      <p:sp>
        <p:nvSpPr>
          <p:cNvPr id="3" name="Content Placeholder 2"/>
          <p:cNvSpPr>
            <a:spLocks noGrp="1"/>
          </p:cNvSpPr>
          <p:nvPr>
            <p:ph idx="1"/>
          </p:nvPr>
        </p:nvSpPr>
        <p:spPr>
          <a:xfrm>
            <a:off x="457200" y="1143000"/>
            <a:ext cx="8229600" cy="5334000"/>
          </a:xfrm>
        </p:spPr>
        <p:txBody>
          <a:bodyPr>
            <a:normAutofit fontScale="92500" lnSpcReduction="20000"/>
          </a:bodyPr>
          <a:lstStyle/>
          <a:p>
            <a:pPr marL="6350" lvl="1" indent="-6350">
              <a:buNone/>
            </a:pPr>
            <a:r>
              <a:rPr lang="en-US" sz="2100" dirty="0"/>
              <a:t>Behavior and Communication Approaches</a:t>
            </a:r>
          </a:p>
          <a:p>
            <a:pPr lvl="2">
              <a:buFont typeface="Wingdings" panose="05000000000000000000" pitchFamily="2" charset="2"/>
              <a:buChar char="§"/>
            </a:pPr>
            <a:r>
              <a:rPr lang="en-US" sz="2100" dirty="0"/>
              <a:t>Applied Behavioral Analysis(ABA) Types include:</a:t>
            </a:r>
          </a:p>
          <a:p>
            <a:pPr lvl="4">
              <a:buFont typeface="Wingdings" panose="05000000000000000000" pitchFamily="2" charset="2"/>
              <a:buChar char="§"/>
            </a:pPr>
            <a:r>
              <a:rPr lang="en-US" sz="2100" dirty="0"/>
              <a:t>Discrete Trial Training (DTT)</a:t>
            </a:r>
          </a:p>
          <a:p>
            <a:pPr lvl="5">
              <a:buFont typeface="Wingdings" panose="05000000000000000000" pitchFamily="2" charset="2"/>
              <a:buChar char="§"/>
            </a:pPr>
            <a:r>
              <a:rPr lang="en-US" sz="2100" dirty="0"/>
              <a:t>Uses a series of trials to teach each step of a desired behavior or response.  Lessons are broke down into their simplest parts and positive reinforcement is used to reward correct  answers and behavior and ignoring is used for incorrect answers and behaviors. </a:t>
            </a:r>
            <a:r>
              <a:rPr lang="en-US" sz="2100" u="sng" dirty="0"/>
              <a:t>https://autismpdc.fpg.unc.edu/sites/autismpdc.fpg.unc.edu/files/DTT_Steps_0.pdf</a:t>
            </a:r>
            <a:endParaRPr lang="en-US" sz="2100" dirty="0"/>
          </a:p>
          <a:p>
            <a:pPr lvl="4">
              <a:buFont typeface="Wingdings" panose="05000000000000000000" pitchFamily="2" charset="2"/>
              <a:buChar char="§"/>
            </a:pPr>
            <a:r>
              <a:rPr lang="en-US" sz="2100" dirty="0"/>
              <a:t>Early Intensive Behavioral Intervention (EIBI)</a:t>
            </a:r>
          </a:p>
          <a:p>
            <a:pPr lvl="5">
              <a:buFont typeface="Wingdings" panose="05000000000000000000" pitchFamily="2" charset="2"/>
              <a:buChar char="§"/>
            </a:pPr>
            <a:r>
              <a:rPr lang="en-US" sz="2100" dirty="0"/>
              <a:t>Type of ABA for young children- usually under 5 </a:t>
            </a:r>
          </a:p>
          <a:p>
            <a:pPr lvl="4">
              <a:buFont typeface="Wingdings" panose="05000000000000000000" pitchFamily="2" charset="2"/>
              <a:buChar char="§"/>
            </a:pPr>
            <a:r>
              <a:rPr lang="en-US" sz="2100" dirty="0"/>
              <a:t>Pivotal Response Training  (PRT)</a:t>
            </a:r>
          </a:p>
          <a:p>
            <a:pPr lvl="5">
              <a:buFont typeface="Wingdings" panose="05000000000000000000" pitchFamily="2" charset="2"/>
              <a:buChar char="§"/>
            </a:pPr>
            <a:r>
              <a:rPr lang="en-US" sz="2100" dirty="0"/>
              <a:t>Aims to increase a child’s motivation to learn, monitor his/her own behavior and initiate communication with others  </a:t>
            </a:r>
            <a:r>
              <a:rPr lang="en-US" sz="2100" u="sng" dirty="0"/>
              <a:t>https://autismpdc.fpg.unc.edu/sites/autismpdc.fpg.unc.edu/files/PRT_Steps.pdf</a:t>
            </a:r>
            <a:r>
              <a:rPr lang="en-US" sz="2100" dirty="0"/>
              <a:t> </a:t>
            </a:r>
          </a:p>
          <a:p>
            <a:pPr lvl="4">
              <a:buFont typeface="Wingdings" panose="05000000000000000000" pitchFamily="2" charset="2"/>
              <a:buChar char="§"/>
            </a:pPr>
            <a:r>
              <a:rPr lang="en-US" sz="2100" dirty="0"/>
              <a:t>Verbal Behavior Intervention (VBI)</a:t>
            </a:r>
          </a:p>
          <a:p>
            <a:pPr lvl="5">
              <a:buFont typeface="Wingdings" panose="05000000000000000000" pitchFamily="2" charset="2"/>
              <a:buChar char="§"/>
            </a:pPr>
            <a:r>
              <a:rPr lang="en-US" sz="2100" dirty="0"/>
              <a:t>Type of ABA that focuses on teaching verbal skills</a:t>
            </a:r>
          </a:p>
          <a:p>
            <a:pPr marL="0" indent="0">
              <a:buNone/>
            </a:pPr>
            <a:endParaRPr lang="en-US" sz="2000" dirty="0"/>
          </a:p>
        </p:txBody>
      </p:sp>
    </p:spTree>
    <p:extLst>
      <p:ext uri="{BB962C8B-B14F-4D97-AF65-F5344CB8AC3E}">
        <p14:creationId xmlns:p14="http://schemas.microsoft.com/office/powerpoint/2010/main" val="384456452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a:t>Treatment / Intervention</a:t>
            </a:r>
          </a:p>
        </p:txBody>
      </p:sp>
      <p:sp>
        <p:nvSpPr>
          <p:cNvPr id="3" name="Content Placeholder 2"/>
          <p:cNvSpPr>
            <a:spLocks noGrp="1"/>
          </p:cNvSpPr>
          <p:nvPr>
            <p:ph idx="1"/>
          </p:nvPr>
        </p:nvSpPr>
        <p:spPr>
          <a:xfrm>
            <a:off x="457200" y="1066800"/>
            <a:ext cx="8229600" cy="5059363"/>
          </a:xfrm>
        </p:spPr>
        <p:txBody>
          <a:bodyPr>
            <a:normAutofit/>
          </a:bodyPr>
          <a:lstStyle/>
          <a:p>
            <a:pPr marL="0" lvl="2" indent="0">
              <a:buFont typeface="Wingdings" panose="05000000000000000000" pitchFamily="2" charset="2"/>
              <a:buChar char="§"/>
            </a:pPr>
            <a:r>
              <a:rPr lang="en-US" sz="2000" dirty="0"/>
              <a:t>Other therapies include:</a:t>
            </a:r>
          </a:p>
          <a:p>
            <a:pPr lvl="2">
              <a:buFont typeface="Wingdings" panose="05000000000000000000" pitchFamily="2" charset="2"/>
              <a:buChar char="§"/>
            </a:pPr>
            <a:r>
              <a:rPr lang="en-US" sz="1900" dirty="0"/>
              <a:t>Developmental, Individual Differences, Relationship-Based Approach (DIR(also called “</a:t>
            </a:r>
            <a:r>
              <a:rPr lang="en-US" sz="1900" dirty="0" err="1"/>
              <a:t>Floortime</a:t>
            </a:r>
            <a:r>
              <a:rPr lang="en-US" sz="1900" dirty="0"/>
              <a:t>”))</a:t>
            </a:r>
          </a:p>
          <a:p>
            <a:pPr lvl="2">
              <a:buFont typeface="Wingdings" panose="05000000000000000000" pitchFamily="2" charset="2"/>
              <a:buChar char="§"/>
            </a:pPr>
            <a:r>
              <a:rPr lang="en-US" sz="1900" dirty="0"/>
              <a:t>Focuses on emotional and relational development (feelings, relationship with caregivers) as well as focusing on how the child deals with sights, sounds and smells</a:t>
            </a:r>
          </a:p>
          <a:p>
            <a:pPr lvl="3">
              <a:buFont typeface="Wingdings" panose="05000000000000000000" pitchFamily="2" charset="2"/>
              <a:buChar char="§"/>
            </a:pPr>
            <a:r>
              <a:rPr lang="en-US" sz="1900" u="sng" dirty="0"/>
              <a:t>https://autismnow.org/articles/developmental-relationship-based-approaches-to-educating-children-with-autism-spectrum-disorder/</a:t>
            </a:r>
            <a:r>
              <a:rPr lang="en-US" sz="1900" dirty="0"/>
              <a:t> </a:t>
            </a:r>
          </a:p>
          <a:p>
            <a:pPr lvl="2">
              <a:buFont typeface="Wingdings" panose="05000000000000000000" pitchFamily="2" charset="2"/>
              <a:buChar char="§"/>
            </a:pPr>
            <a:r>
              <a:rPr lang="en-US" sz="1900" dirty="0"/>
              <a:t>Treatment and Education of Autistic and related Communication-handicapped Children (TEACCH)</a:t>
            </a:r>
          </a:p>
          <a:p>
            <a:pPr lvl="2">
              <a:buFont typeface="Wingdings" panose="05000000000000000000" pitchFamily="2" charset="2"/>
              <a:buChar char="§"/>
            </a:pPr>
            <a:r>
              <a:rPr lang="en-US" sz="1900" dirty="0"/>
              <a:t>Uses visual cues (</a:t>
            </a:r>
            <a:r>
              <a:rPr lang="en-US" sz="1900" dirty="0" err="1"/>
              <a:t>ie</a:t>
            </a:r>
            <a:r>
              <a:rPr lang="en-US" sz="1900" dirty="0"/>
              <a:t>: picture cards) to teach skills such as dressing skills by breaking down into smaller steps </a:t>
            </a:r>
            <a:r>
              <a:rPr lang="en-US" sz="1900" u="sng" dirty="0"/>
              <a:t>https://teacch.com/</a:t>
            </a:r>
            <a:r>
              <a:rPr lang="en-US" sz="1900" dirty="0"/>
              <a:t> </a:t>
            </a:r>
          </a:p>
        </p:txBody>
      </p:sp>
    </p:spTree>
    <p:extLst>
      <p:ext uri="{BB962C8B-B14F-4D97-AF65-F5344CB8AC3E}">
        <p14:creationId xmlns:p14="http://schemas.microsoft.com/office/powerpoint/2010/main" val="370202486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a:t>Treatment / Intervention</a:t>
            </a:r>
          </a:p>
        </p:txBody>
      </p:sp>
      <p:sp>
        <p:nvSpPr>
          <p:cNvPr id="3" name="Content Placeholder 2"/>
          <p:cNvSpPr>
            <a:spLocks noGrp="1"/>
          </p:cNvSpPr>
          <p:nvPr>
            <p:ph idx="1"/>
          </p:nvPr>
        </p:nvSpPr>
        <p:spPr>
          <a:xfrm>
            <a:off x="457200" y="1066800"/>
            <a:ext cx="8229600" cy="5257800"/>
          </a:xfrm>
        </p:spPr>
        <p:txBody>
          <a:bodyPr>
            <a:noAutofit/>
          </a:bodyPr>
          <a:lstStyle/>
          <a:p>
            <a:pPr marL="285750" lvl="2" indent="-285750">
              <a:buFont typeface="Wingdings" panose="05000000000000000000" pitchFamily="2" charset="2"/>
              <a:buChar char="§"/>
            </a:pPr>
            <a:r>
              <a:rPr lang="en-US" sz="1800" dirty="0"/>
              <a:t>Other therapies include:</a:t>
            </a:r>
          </a:p>
          <a:p>
            <a:pPr lvl="2">
              <a:buFont typeface="Wingdings" panose="05000000000000000000" pitchFamily="2" charset="2"/>
              <a:buChar char="§"/>
            </a:pPr>
            <a:r>
              <a:rPr lang="en-US" sz="1800" dirty="0"/>
              <a:t>Occupational Therapy</a:t>
            </a:r>
          </a:p>
          <a:p>
            <a:pPr lvl="3">
              <a:buFont typeface="Wingdings" panose="05000000000000000000" pitchFamily="2" charset="2"/>
              <a:buChar char="§"/>
            </a:pPr>
            <a:r>
              <a:rPr lang="en-US" sz="1800" dirty="0"/>
              <a:t>Teaching of skills such as dressing, eating, bathing and relating to others  </a:t>
            </a:r>
            <a:r>
              <a:rPr lang="en-US" sz="1800" u="sng" dirty="0"/>
              <a:t>https://www.aota.org/about-occupational-therapy/professionals/cy/articles/parents-autism.aspx</a:t>
            </a:r>
            <a:r>
              <a:rPr lang="en-US" sz="1800" dirty="0"/>
              <a:t> </a:t>
            </a:r>
          </a:p>
          <a:p>
            <a:pPr lvl="2">
              <a:buFont typeface="Wingdings" panose="05000000000000000000" pitchFamily="2" charset="2"/>
              <a:buChar char="§"/>
            </a:pPr>
            <a:r>
              <a:rPr lang="en-US" sz="1800" dirty="0"/>
              <a:t>Sensory Integration Therapy</a:t>
            </a:r>
          </a:p>
          <a:p>
            <a:pPr lvl="3">
              <a:buFont typeface="Wingdings" panose="05000000000000000000" pitchFamily="2" charset="2"/>
              <a:buChar char="§"/>
            </a:pPr>
            <a:r>
              <a:rPr lang="en-US" sz="1800" dirty="0"/>
              <a:t>Assists the individual in dealing with sensory information like sights, sounds, smells or touch  </a:t>
            </a:r>
            <a:r>
              <a:rPr lang="en-US" sz="1800" u="sng" dirty="0"/>
              <a:t>http://www.autism-help.org/intervention-sensory-integration-therapy.htm</a:t>
            </a:r>
            <a:r>
              <a:rPr lang="en-US" sz="1800" dirty="0"/>
              <a:t> </a:t>
            </a:r>
          </a:p>
          <a:p>
            <a:pPr lvl="2">
              <a:buFont typeface="Wingdings" panose="05000000000000000000" pitchFamily="2" charset="2"/>
              <a:buChar char="§"/>
            </a:pPr>
            <a:r>
              <a:rPr lang="en-US" sz="1800" dirty="0"/>
              <a:t>Speech Therapy</a:t>
            </a:r>
          </a:p>
          <a:p>
            <a:pPr lvl="3">
              <a:buFont typeface="Wingdings" panose="05000000000000000000" pitchFamily="2" charset="2"/>
              <a:buChar char="§"/>
            </a:pPr>
            <a:r>
              <a:rPr lang="en-US" sz="1800" dirty="0"/>
              <a:t>Assists with improving communication skills – some with verbal skills and others with gestures or picture boards</a:t>
            </a:r>
          </a:p>
          <a:p>
            <a:pPr lvl="2">
              <a:buFont typeface="Wingdings" panose="05000000000000000000" pitchFamily="2" charset="2"/>
              <a:buChar char="§"/>
            </a:pPr>
            <a:r>
              <a:rPr lang="en-US" sz="1800" dirty="0"/>
              <a:t>The Picture Exchange Communication System (PECS)</a:t>
            </a:r>
          </a:p>
          <a:p>
            <a:pPr lvl="3">
              <a:buFont typeface="Wingdings" panose="05000000000000000000" pitchFamily="2" charset="2"/>
              <a:buChar char="§"/>
            </a:pPr>
            <a:r>
              <a:rPr lang="en-US" sz="1800" dirty="0"/>
              <a:t>Uses picture symbols to teach communication skills.  The person is taught to use picture symbols to ask and answer questions and have a conversation </a:t>
            </a:r>
            <a:r>
              <a:rPr lang="en-US" sz="1800" u="sng" dirty="0"/>
              <a:t>https://www.nationalautismresources.com/the-picture-exchange-communication-system-pecs</a:t>
            </a:r>
            <a:endParaRPr lang="en-US" sz="1800" dirty="0"/>
          </a:p>
        </p:txBody>
      </p:sp>
    </p:spTree>
    <p:extLst>
      <p:ext uri="{BB962C8B-B14F-4D97-AF65-F5344CB8AC3E}">
        <p14:creationId xmlns:p14="http://schemas.microsoft.com/office/powerpoint/2010/main" val="200625377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Treatment / Interventions</a:t>
            </a:r>
          </a:p>
        </p:txBody>
      </p:sp>
      <p:sp>
        <p:nvSpPr>
          <p:cNvPr id="3" name="Content Placeholder 2"/>
          <p:cNvSpPr>
            <a:spLocks noGrp="1"/>
          </p:cNvSpPr>
          <p:nvPr>
            <p:ph idx="1"/>
          </p:nvPr>
        </p:nvSpPr>
        <p:spPr>
          <a:xfrm>
            <a:off x="457200" y="1371600"/>
            <a:ext cx="8229600" cy="4754563"/>
          </a:xfrm>
        </p:spPr>
        <p:txBody>
          <a:bodyPr>
            <a:normAutofit fontScale="70000" lnSpcReduction="20000"/>
          </a:bodyPr>
          <a:lstStyle/>
          <a:p>
            <a:pPr lvl="1">
              <a:buFont typeface="Wingdings" panose="05000000000000000000" pitchFamily="2" charset="2"/>
              <a:buChar char="§"/>
            </a:pPr>
            <a:r>
              <a:rPr lang="en-US" sz="2600" dirty="0"/>
              <a:t>Dietary Approaches</a:t>
            </a:r>
          </a:p>
          <a:p>
            <a:pPr lvl="2">
              <a:buFont typeface="Wingdings" panose="05000000000000000000" pitchFamily="2" charset="2"/>
              <a:buChar char="§"/>
            </a:pPr>
            <a:r>
              <a:rPr lang="en-US" sz="2600" dirty="0"/>
              <a:t>Some dietary approaches have been developed by reliable therapists, but many others do not have the scientific support needed for widespread recommendation.  An unproven treatment might help one child but not another.  It is best to consult with your child’s doctor before making any changes.  Also it can be helpful to talk to a Nutritionist</a:t>
            </a:r>
          </a:p>
          <a:p>
            <a:pPr lvl="1">
              <a:buFont typeface="Wingdings" panose="05000000000000000000" pitchFamily="2" charset="2"/>
              <a:buChar char="§"/>
            </a:pPr>
            <a:r>
              <a:rPr lang="en-US" sz="2600" dirty="0"/>
              <a:t>Medications</a:t>
            </a:r>
          </a:p>
          <a:p>
            <a:pPr lvl="2">
              <a:buFont typeface="Wingdings" panose="05000000000000000000" pitchFamily="2" charset="2"/>
              <a:buChar char="§"/>
            </a:pPr>
            <a:r>
              <a:rPr lang="en-US" sz="2600" b="1" dirty="0"/>
              <a:t>There are no medications that can “cure” ASD or even treat the main symptoms.</a:t>
            </a:r>
            <a:r>
              <a:rPr lang="en-US" sz="2600" dirty="0"/>
              <a:t>  There are however medications that can help some people with the related symptoms such as excessive energy, irritability, inability to focus, sleep, depression or seizures to name a few.</a:t>
            </a:r>
          </a:p>
          <a:p>
            <a:pPr lvl="1">
              <a:buFont typeface="Wingdings" panose="05000000000000000000" pitchFamily="2" charset="2"/>
              <a:buChar char="§"/>
            </a:pPr>
            <a:r>
              <a:rPr lang="en-US" sz="2600" dirty="0"/>
              <a:t>Complementary and Alternative Approaches(CAM)</a:t>
            </a:r>
          </a:p>
          <a:p>
            <a:pPr lvl="2">
              <a:buFont typeface="Wingdings" panose="05000000000000000000" pitchFamily="2" charset="2"/>
              <a:buChar char="§"/>
            </a:pPr>
            <a:r>
              <a:rPr lang="en-US" sz="2600" b="1" u="sng" dirty="0"/>
              <a:t>These can be treatment that are outside of what a pediatrician might recommend.  These treatments are very controversial and in some cases dangerous.  </a:t>
            </a:r>
            <a:r>
              <a:rPr lang="en-US" sz="2600" dirty="0"/>
              <a:t>Before starting any CAM research it carefully and talk to your child’s doctor.  Can be researched at the National Center for Complementary and Alternative Medicine site at: </a:t>
            </a:r>
            <a:r>
              <a:rPr lang="en-US" sz="2600" u="sng" dirty="0"/>
              <a:t>https://nccih.nih.gov/health/integrative-health#1</a:t>
            </a:r>
            <a:endParaRPr lang="en-US" sz="2600" dirty="0"/>
          </a:p>
          <a:p>
            <a:pPr lvl="2">
              <a:buFont typeface="Wingdings" panose="05000000000000000000" pitchFamily="2" charset="2"/>
              <a:buChar char="§"/>
            </a:pPr>
            <a:r>
              <a:rPr lang="en-US" sz="2600" dirty="0"/>
              <a:t>(CDC </a:t>
            </a:r>
            <a:r>
              <a:rPr lang="en-US" sz="2600" u="sng" dirty="0"/>
              <a:t>https://cdc.gov/ncbddd/autism/treatment.html</a:t>
            </a:r>
            <a:r>
              <a:rPr lang="en-US" sz="2600" dirty="0"/>
              <a:t>)</a:t>
            </a:r>
          </a:p>
        </p:txBody>
      </p:sp>
    </p:spTree>
    <p:extLst>
      <p:ext uri="{BB962C8B-B14F-4D97-AF65-F5344CB8AC3E}">
        <p14:creationId xmlns:p14="http://schemas.microsoft.com/office/powerpoint/2010/main" val="425505763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2600"/>
            <a:ext cx="8229600" cy="1143000"/>
          </a:xfrm>
        </p:spPr>
        <p:txBody>
          <a:bodyPr>
            <a:normAutofit/>
          </a:bodyPr>
          <a:lstStyle/>
          <a:p>
            <a:pPr lvl="0"/>
            <a:r>
              <a:rPr lang="en-US" sz="3600" b="1" dirty="0"/>
              <a:t>Resources </a:t>
            </a:r>
            <a:endParaRPr lang="en-US" sz="3600" dirty="0"/>
          </a:p>
        </p:txBody>
      </p:sp>
    </p:spTree>
    <p:extLst>
      <p:ext uri="{BB962C8B-B14F-4D97-AF65-F5344CB8AC3E}">
        <p14:creationId xmlns:p14="http://schemas.microsoft.com/office/powerpoint/2010/main" val="129578097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229600" cy="1143000"/>
          </a:xfrm>
        </p:spPr>
        <p:txBody>
          <a:bodyPr/>
          <a:lstStyle/>
          <a:p>
            <a:r>
              <a:rPr lang="en-US" dirty="0"/>
              <a:t>Questions ?????</a:t>
            </a:r>
          </a:p>
        </p:txBody>
      </p:sp>
    </p:spTree>
    <p:extLst>
      <p:ext uri="{BB962C8B-B14F-4D97-AF65-F5344CB8AC3E}">
        <p14:creationId xmlns:p14="http://schemas.microsoft.com/office/powerpoint/2010/main" val="2623267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US" sz="2400" b="1" dirty="0"/>
              <a:t>General Description </a:t>
            </a:r>
            <a:endParaRPr lang="en-US" sz="2400" dirty="0"/>
          </a:p>
        </p:txBody>
      </p:sp>
      <p:sp>
        <p:nvSpPr>
          <p:cNvPr id="3" name="Content Placeholder 2"/>
          <p:cNvSpPr>
            <a:spLocks noGrp="1"/>
          </p:cNvSpPr>
          <p:nvPr>
            <p:ph idx="1"/>
          </p:nvPr>
        </p:nvSpPr>
        <p:spPr>
          <a:xfrm>
            <a:off x="457200" y="1219200"/>
            <a:ext cx="8229600" cy="5181600"/>
          </a:xfrm>
        </p:spPr>
        <p:txBody>
          <a:bodyPr>
            <a:normAutofit/>
          </a:bodyPr>
          <a:lstStyle/>
          <a:p>
            <a:pPr marL="0" indent="0">
              <a:buNone/>
            </a:pPr>
            <a:r>
              <a:rPr lang="en-US" sz="2000" dirty="0"/>
              <a:t>Attention-deficit/hyperactivity disorder (ADHD) is one of the most common mental disorders affecting children. ADHD also affects many adults who were either diagnosed or not diagnosed as children.  Even though the symptoms of ADHD can change over time, it is considered a lifelong disorder.  That means that it is a condition that is managed not cured.  It is a condition that can affect boys or girls.  </a:t>
            </a:r>
          </a:p>
          <a:p>
            <a:pPr lvl="1" indent="-342900">
              <a:buFont typeface="Wingdings" panose="05000000000000000000" pitchFamily="2" charset="2"/>
              <a:buChar char="§"/>
            </a:pPr>
            <a:r>
              <a:rPr lang="en-US" sz="2000" dirty="0"/>
              <a:t>In looking at the definition for ADHD, we need to be aware of </a:t>
            </a:r>
            <a:r>
              <a:rPr lang="en-US" sz="2000" b="1" u="sng" dirty="0"/>
              <a:t>normal developmental milestones</a:t>
            </a:r>
            <a:r>
              <a:rPr lang="en-US" sz="2000" u="sng" dirty="0"/>
              <a:t> </a:t>
            </a:r>
            <a:r>
              <a:rPr lang="en-US" sz="2000" dirty="0"/>
              <a:t>in children to determine if behavior is age-appropriate or age-inappropriate. Furthermore, these behaviors must be severe enough to cause problems in various areas of life (e.g., school, home, social, employment, etc...) </a:t>
            </a:r>
            <a:r>
              <a:rPr lang="en-US" sz="2000" b="1" dirty="0"/>
              <a:t>not just one area</a:t>
            </a:r>
            <a:r>
              <a:rPr lang="en-US" sz="2000" dirty="0"/>
              <a:t>. </a:t>
            </a:r>
          </a:p>
          <a:p>
            <a:pPr marL="1200150" lvl="2" indent="-342900">
              <a:buFont typeface="Wingdings" panose="05000000000000000000" pitchFamily="2" charset="2"/>
              <a:buChar char="§"/>
            </a:pPr>
            <a:r>
              <a:rPr lang="en-US" sz="2000" dirty="0"/>
              <a:t>For information on developmental milestones, the Centers for Disease Control and Prevention (CDC) has a site you can visit: </a:t>
            </a:r>
            <a:r>
              <a:rPr lang="en-US" sz="2000" u="sng" dirty="0"/>
              <a:t>https://www.cdc.gov/ncbddd/actearly/milestones/index.html</a:t>
            </a:r>
            <a:r>
              <a:rPr lang="en-US" sz="2000" dirty="0"/>
              <a:t>.  This site has age specific information as well as videos you can watch.</a:t>
            </a:r>
            <a:r>
              <a:rPr lang="en-US" sz="2000" b="1" dirty="0"/>
              <a:t> </a:t>
            </a:r>
            <a:endParaRPr lang="en-US" sz="2000" dirty="0"/>
          </a:p>
          <a:p>
            <a:pPr marL="0" indent="0">
              <a:buNone/>
            </a:pPr>
            <a:endParaRPr lang="en-US" sz="2000" dirty="0"/>
          </a:p>
        </p:txBody>
      </p:sp>
    </p:spTree>
    <p:extLst>
      <p:ext uri="{BB962C8B-B14F-4D97-AF65-F5344CB8AC3E}">
        <p14:creationId xmlns:p14="http://schemas.microsoft.com/office/powerpoint/2010/main" val="199260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b="1" dirty="0"/>
              <a:t>Normal Behavior vs. ADHD</a:t>
            </a:r>
          </a:p>
        </p:txBody>
      </p:sp>
      <p:sp>
        <p:nvSpPr>
          <p:cNvPr id="3" name="Content Placeholder 2"/>
          <p:cNvSpPr>
            <a:spLocks noGrp="1"/>
          </p:cNvSpPr>
          <p:nvPr>
            <p:ph idx="1"/>
          </p:nvPr>
        </p:nvSpPr>
        <p:spPr>
          <a:xfrm>
            <a:off x="228600" y="1219200"/>
            <a:ext cx="8610600" cy="5257800"/>
          </a:xfrm>
        </p:spPr>
        <p:txBody>
          <a:bodyPr>
            <a:normAutofit/>
          </a:bodyPr>
          <a:lstStyle/>
          <a:p>
            <a:pPr lvl="1" indent="-342900">
              <a:buFont typeface="Wingdings" panose="05000000000000000000" pitchFamily="2" charset="2"/>
              <a:buChar char="§"/>
            </a:pPr>
            <a:r>
              <a:rPr lang="en-US" sz="2000" dirty="0"/>
              <a:t>Most healthy children are inattentive, hyperactive or impulsive at one time or another. It's normal for preschoolers to have short attention spans and be unable to stick with one activity for long. Even in older children and teenagers, attention span often depends on the level of interest.  There is a difference between not being interested and unable to pay attention.</a:t>
            </a:r>
          </a:p>
          <a:p>
            <a:pPr lvl="1" indent="-342900">
              <a:buFont typeface="Wingdings" panose="05000000000000000000" pitchFamily="2" charset="2"/>
              <a:buChar char="§"/>
            </a:pPr>
            <a:r>
              <a:rPr lang="en-US" sz="2000" dirty="0"/>
              <a:t>The same is true of hyperactivity. Young children are naturally energetic — they often are still full of energy long after they've worn their parents out. In addition, some children just naturally have a higher activity level than others do. Children should never be classified as having ADHD just because they're different from their friends or siblings.</a:t>
            </a:r>
          </a:p>
          <a:p>
            <a:pPr lvl="1" indent="-342900">
              <a:buFont typeface="Wingdings" panose="05000000000000000000" pitchFamily="2" charset="2"/>
              <a:buChar char="§"/>
            </a:pPr>
            <a:r>
              <a:rPr lang="en-US" sz="2000" dirty="0"/>
              <a:t>Children who have problems in school but get along well at home or with friends are likely struggling with something other than ADHD. The same is true of children who are hyperactive or inattentive at home, but whose schoolwork and friendships remain unaffected.</a:t>
            </a:r>
          </a:p>
        </p:txBody>
      </p:sp>
    </p:spTree>
    <p:extLst>
      <p:ext uri="{BB962C8B-B14F-4D97-AF65-F5344CB8AC3E}">
        <p14:creationId xmlns:p14="http://schemas.microsoft.com/office/powerpoint/2010/main" val="2396664439"/>
      </p:ext>
    </p:extLst>
  </p:cSld>
  <p:clrMapOvr>
    <a:masterClrMapping/>
  </p:clrMapOvr>
</p:sld>
</file>

<file path=ppt/theme/theme1.xml><?xml version="1.0" encoding="utf-8"?>
<a:theme xmlns:a="http://schemas.openxmlformats.org/drawingml/2006/main" name="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850</TotalTime>
  <Words>9191</Words>
  <Application>Microsoft Office PowerPoint</Application>
  <PresentationFormat>On-screen Show (4:3)</PresentationFormat>
  <Paragraphs>524</Paragraphs>
  <Slides>77</Slides>
  <Notes>40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77</vt:i4>
      </vt:variant>
    </vt:vector>
  </HeadingPairs>
  <TitlesOfParts>
    <vt:vector size="84" baseType="lpstr">
      <vt:lpstr>Angsana New</vt:lpstr>
      <vt:lpstr>Arial</vt:lpstr>
      <vt:lpstr>Calibri</vt:lpstr>
      <vt:lpstr>Symbol</vt:lpstr>
      <vt:lpstr>Times New Roman</vt:lpstr>
      <vt:lpstr>Wingdings</vt:lpstr>
      <vt:lpstr>Office Theme</vt:lpstr>
      <vt:lpstr>ADHD TO AUTISM Pride In-service Training</vt:lpstr>
      <vt:lpstr>Welcome</vt:lpstr>
      <vt:lpstr>Purpose</vt:lpstr>
      <vt:lpstr>Additional Training</vt:lpstr>
      <vt:lpstr>Outline / Agenda</vt:lpstr>
      <vt:lpstr>Outline / Agenda</vt:lpstr>
      <vt:lpstr>Attention Deficit Hyperactivity Disorder </vt:lpstr>
      <vt:lpstr>General Description </vt:lpstr>
      <vt:lpstr>Normal Behavior vs. ADHD</vt:lpstr>
      <vt:lpstr>ADHD – What Is It?</vt:lpstr>
      <vt:lpstr>History</vt:lpstr>
      <vt:lpstr>Core Characteristics /Diagnostic Criteria</vt:lpstr>
      <vt:lpstr>Core Characteristics /Diagnostic Criteria</vt:lpstr>
      <vt:lpstr>Core Characteristics /Diagnostic Criteria</vt:lpstr>
      <vt:lpstr>Core Characteristics /Diagnostic Criteria</vt:lpstr>
      <vt:lpstr>Core Characteristics /Diagnostic Criteria</vt:lpstr>
      <vt:lpstr>Diagnosis / Assessment</vt:lpstr>
      <vt:lpstr>ADHD Case Examples </vt:lpstr>
      <vt:lpstr>Co-Occurring Disorders</vt:lpstr>
      <vt:lpstr>Associated Issues</vt:lpstr>
      <vt:lpstr>Associated Issues</vt:lpstr>
      <vt:lpstr>Conditions That Can Mimic ADHD</vt:lpstr>
      <vt:lpstr>Conditions That Can Mimic ADHD</vt:lpstr>
      <vt:lpstr>Conditions That Can Mimic ADHD</vt:lpstr>
      <vt:lpstr>Causes</vt:lpstr>
      <vt:lpstr>Causes</vt:lpstr>
      <vt:lpstr>Prevalence and Course</vt:lpstr>
      <vt:lpstr>Treatment / Intervention</vt:lpstr>
      <vt:lpstr>Treatment / Intervention</vt:lpstr>
      <vt:lpstr>Treatment / Intervention:  Behavior Therapy</vt:lpstr>
      <vt:lpstr>Treatment / Intervention:  Behavior Therapy</vt:lpstr>
      <vt:lpstr>Treatment / Intervention:  Behavior Therapy</vt:lpstr>
      <vt:lpstr>Treatment / Intervention:  Tips for Parents</vt:lpstr>
      <vt:lpstr>Treatment / Intervention:  Tips for Parents</vt:lpstr>
      <vt:lpstr>Treatment / Intervention:  Tips for Parents</vt:lpstr>
      <vt:lpstr>Treatment / Intervention:  Tips for Parents</vt:lpstr>
      <vt:lpstr>Treatment / Intervention: Medication</vt:lpstr>
      <vt:lpstr>PowerPoint Presentation</vt:lpstr>
      <vt:lpstr>Treatment / Intervention: Classroom Management</vt:lpstr>
      <vt:lpstr>Treatment / Intervention: Classroom Management</vt:lpstr>
      <vt:lpstr>Treatment / Intervention: Classroom Management</vt:lpstr>
      <vt:lpstr>Resources</vt:lpstr>
      <vt:lpstr>Break</vt:lpstr>
      <vt:lpstr>AUTISM SPECTRUM DISORDERS</vt:lpstr>
      <vt:lpstr>General Description</vt:lpstr>
      <vt:lpstr>General Description</vt:lpstr>
      <vt:lpstr>History</vt:lpstr>
      <vt:lpstr>Core Characteristics</vt:lpstr>
      <vt:lpstr>Core Characteristics</vt:lpstr>
      <vt:lpstr>Core Characteristics</vt:lpstr>
      <vt:lpstr>Core Characteristics</vt:lpstr>
      <vt:lpstr>PowerPoint Presentation</vt:lpstr>
      <vt:lpstr>Core Characteristics</vt:lpstr>
      <vt:lpstr>Diagnostic Criteria</vt:lpstr>
      <vt:lpstr>Diagnostic Criteria</vt:lpstr>
      <vt:lpstr>Diagnostic Criteria</vt:lpstr>
      <vt:lpstr>Diagnostic Criteria</vt:lpstr>
      <vt:lpstr>PowerPoint Presentation</vt:lpstr>
      <vt:lpstr>PowerPoint Presentation</vt:lpstr>
      <vt:lpstr>ASD Case Example</vt:lpstr>
      <vt:lpstr>Diagnosing ASD</vt:lpstr>
      <vt:lpstr>Diagnosing ASD</vt:lpstr>
      <vt:lpstr>Diagnosing ASD</vt:lpstr>
      <vt:lpstr>Diagnosing ASD - Screening Tools</vt:lpstr>
      <vt:lpstr>Co-Occurring Conditions</vt:lpstr>
      <vt:lpstr>Associated Issues</vt:lpstr>
      <vt:lpstr>Causes</vt:lpstr>
      <vt:lpstr>Causes</vt:lpstr>
      <vt:lpstr>Other conditions that can resemble ASD</vt:lpstr>
      <vt:lpstr>Treatment / Intervention</vt:lpstr>
      <vt:lpstr>Treatment / Intervention</vt:lpstr>
      <vt:lpstr>Treatment / Intervention</vt:lpstr>
      <vt:lpstr>Treatment / Intervention</vt:lpstr>
      <vt:lpstr>Treatment / Intervention</vt:lpstr>
      <vt:lpstr>Treatment / Interventions</vt:lpstr>
      <vt:lpstr>Resources </vt:lpstr>
      <vt:lpstr>Questions ?????</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ADHD TO AUTISM Pride In-service Training</dc:title>
  <dc:creator>Robbin</dc:creator>
  <cp:lastModifiedBy>Elizabeth Sizemore</cp:lastModifiedBy>
  <cp:revision>59</cp:revision>
  <dcterms:created xsi:type="dcterms:W3CDTF">2019-03-03T16:41:51Z</dcterms:created>
  <dcterms:modified xsi:type="dcterms:W3CDTF">2019-03-05T14:55:19Z</dcterms:modified>
</cp:coreProperties>
</file>