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2"/>
  </p:notesMasterIdLst>
  <p:handoutMasterIdLst>
    <p:handoutMasterId r:id="rId33"/>
  </p:handoutMasterIdLst>
  <p:sldIdLst>
    <p:sldId id="256" r:id="rId2"/>
    <p:sldId id="257" r:id="rId3"/>
    <p:sldId id="258" r:id="rId4"/>
    <p:sldId id="261" r:id="rId5"/>
    <p:sldId id="301" r:id="rId6"/>
    <p:sldId id="259" r:id="rId7"/>
    <p:sldId id="260" r:id="rId8"/>
    <p:sldId id="263" r:id="rId9"/>
    <p:sldId id="264" r:id="rId10"/>
    <p:sldId id="265" r:id="rId11"/>
    <p:sldId id="271" r:id="rId12"/>
    <p:sldId id="272" r:id="rId13"/>
    <p:sldId id="291" r:id="rId14"/>
    <p:sldId id="292" r:id="rId15"/>
    <p:sldId id="293" r:id="rId16"/>
    <p:sldId id="294" r:id="rId17"/>
    <p:sldId id="295" r:id="rId18"/>
    <p:sldId id="296" r:id="rId19"/>
    <p:sldId id="297" r:id="rId20"/>
    <p:sldId id="303" r:id="rId21"/>
    <p:sldId id="298" r:id="rId22"/>
    <p:sldId id="299" r:id="rId23"/>
    <p:sldId id="300" r:id="rId24"/>
    <p:sldId id="267" r:id="rId25"/>
    <p:sldId id="270" r:id="rId26"/>
    <p:sldId id="289" r:id="rId27"/>
    <p:sldId id="268" r:id="rId28"/>
    <p:sldId id="269" r:id="rId29"/>
    <p:sldId id="302" r:id="rId30"/>
    <p:sldId id="304" r:id="rId31"/>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79"/>
  </p:normalViewPr>
  <p:slideViewPr>
    <p:cSldViewPr snapToGrid="0" snapToObjects="1">
      <p:cViewPr varScale="1">
        <p:scale>
          <a:sx n="105" d="100"/>
          <a:sy n="105" d="100"/>
        </p:scale>
        <p:origin x="19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CC148230-6533-4544-9395-FAB64D583998}" type="datetimeFigureOut">
              <a:rPr lang="en-US" smtClean="0"/>
              <a:t>2/27/2020</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399151FB-FB01-427E-B9A6-2A3F0CC2EF99}" type="slidenum">
              <a:rPr lang="en-US" smtClean="0"/>
              <a:t>‹#›</a:t>
            </a:fld>
            <a:endParaRPr lang="en-US"/>
          </a:p>
        </p:txBody>
      </p:sp>
    </p:spTree>
    <p:extLst>
      <p:ext uri="{BB962C8B-B14F-4D97-AF65-F5344CB8AC3E}">
        <p14:creationId xmlns:p14="http://schemas.microsoft.com/office/powerpoint/2010/main" val="2063849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74870D89-F5CC-224D-B511-11DBE3D9AECE}" type="datetimeFigureOut">
              <a:rPr lang="en-US" smtClean="0"/>
              <a:t>2/27/2020</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D34CE7D0-E278-6E4B-81D0-2470E71E112A}" type="slidenum">
              <a:rPr lang="en-US" smtClean="0"/>
              <a:t>‹#›</a:t>
            </a:fld>
            <a:endParaRPr lang="en-US"/>
          </a:p>
        </p:txBody>
      </p:sp>
    </p:spTree>
    <p:extLst>
      <p:ext uri="{BB962C8B-B14F-4D97-AF65-F5344CB8AC3E}">
        <p14:creationId xmlns:p14="http://schemas.microsoft.com/office/powerpoint/2010/main" val="3791385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Purpose </a:t>
            </a:r>
            <a:r>
              <a:rPr lang="en-US" dirty="0" err="1"/>
              <a:t>oftraining</a:t>
            </a:r>
            <a:r>
              <a:rPr lang="en-US" dirty="0"/>
              <a:t> is to provide participants the opportunity to improve their communication skills.  This will enable them to more effectively communicate with the children under their care and with those sharing responsibility for the well being of the child.</a:t>
            </a:r>
          </a:p>
        </p:txBody>
      </p:sp>
      <p:sp>
        <p:nvSpPr>
          <p:cNvPr id="4" name="Slide Number Placeholder 3"/>
          <p:cNvSpPr>
            <a:spLocks noGrp="1"/>
          </p:cNvSpPr>
          <p:nvPr>
            <p:ph type="sldNum" sz="quarter" idx="5"/>
          </p:nvPr>
        </p:nvSpPr>
        <p:spPr/>
        <p:txBody>
          <a:bodyPr/>
          <a:lstStyle/>
          <a:p>
            <a:fld id="{D34CE7D0-E278-6E4B-81D0-2470E71E112A}" type="slidenum">
              <a:rPr lang="en-US" smtClean="0"/>
              <a:t>2</a:t>
            </a:fld>
            <a:endParaRPr lang="en-US"/>
          </a:p>
        </p:txBody>
      </p:sp>
    </p:spTree>
    <p:extLst>
      <p:ext uri="{BB962C8B-B14F-4D97-AF65-F5344CB8AC3E}">
        <p14:creationId xmlns:p14="http://schemas.microsoft.com/office/powerpoint/2010/main" val="30981438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34CE7D0-E278-6E4B-81D0-2470E71E112A}" type="slidenum">
              <a:rPr lang="en-US" smtClean="0"/>
              <a:t>23</a:t>
            </a:fld>
            <a:endParaRPr lang="en-US"/>
          </a:p>
        </p:txBody>
      </p:sp>
    </p:spTree>
    <p:extLst>
      <p:ext uri="{BB962C8B-B14F-4D97-AF65-F5344CB8AC3E}">
        <p14:creationId xmlns:p14="http://schemas.microsoft.com/office/powerpoint/2010/main" val="23255739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Role play – trainer acts as a parent with a participant who plays the role of his/her teenager who came home late.  “Why didn’t you come home on time?  Why didn’t you call?  Why didn’t you pay attention to the time?  Why not charge your phone?  Why did you not think about the worry we parents do when you are not home when expected?, </a:t>
            </a:r>
            <a:r>
              <a:rPr lang="en-US" dirty="0" err="1"/>
              <a:t>etc</a:t>
            </a:r>
            <a:r>
              <a:rPr lang="en-US" dirty="0"/>
              <a:t>, etc.</a:t>
            </a:r>
          </a:p>
          <a:p>
            <a:r>
              <a:rPr lang="en-US" dirty="0"/>
              <a:t>We have all been in a similar situation with our parents, (why didn’t you do your chores?), teachers (why didn’t you turn in your homework), and bosses (why didn’t you do the project the way I told you to do?)</a:t>
            </a:r>
          </a:p>
          <a:p>
            <a:r>
              <a:rPr lang="en-US" dirty="0"/>
              <a:t>Why questions leave most of us feeling judged, blamed and defensive.  When people feel defensive, what happens?  (they shut down, make up excuses, lie, argue, yell, </a:t>
            </a:r>
            <a:r>
              <a:rPr lang="en-US" dirty="0" err="1"/>
              <a:t>etc</a:t>
            </a:r>
            <a:r>
              <a:rPr lang="en-US" dirty="0"/>
              <a:t>)</a:t>
            </a:r>
          </a:p>
        </p:txBody>
      </p:sp>
      <p:sp>
        <p:nvSpPr>
          <p:cNvPr id="4" name="Slide Number Placeholder 3"/>
          <p:cNvSpPr>
            <a:spLocks noGrp="1"/>
          </p:cNvSpPr>
          <p:nvPr>
            <p:ph type="sldNum" sz="quarter" idx="5"/>
          </p:nvPr>
        </p:nvSpPr>
        <p:spPr/>
        <p:txBody>
          <a:bodyPr/>
          <a:lstStyle/>
          <a:p>
            <a:fld id="{D34CE7D0-E278-6E4B-81D0-2470E71E112A}" type="slidenum">
              <a:rPr lang="en-US" smtClean="0"/>
              <a:t>24</a:t>
            </a:fld>
            <a:endParaRPr lang="en-US"/>
          </a:p>
        </p:txBody>
      </p:sp>
    </p:spTree>
    <p:extLst>
      <p:ext uri="{BB962C8B-B14F-4D97-AF65-F5344CB8AC3E}">
        <p14:creationId xmlns:p14="http://schemas.microsoft.com/office/powerpoint/2010/main" val="30142771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activity can be done in a variety of ways.  It can be an open discussion.  Participants can write answers on a sheet of paper, and then share different responses.  Participants can work with a partner to come up with answers.  Participants can role play these with a partner.</a:t>
            </a:r>
          </a:p>
          <a:p>
            <a:r>
              <a:rPr lang="en-US" dirty="0"/>
              <a:t>Suggestions for responses instead of “why” – “What was going on when…?  What were your thinking when…?  What did you want to happen when…?  How (or what) do you think your brother/teacher feels/thinks when….?  What do you think would have been a better thing to do?  What could you do next time?   What do you think needs to be done now (or might help now)</a:t>
            </a:r>
          </a:p>
        </p:txBody>
      </p:sp>
      <p:sp>
        <p:nvSpPr>
          <p:cNvPr id="4" name="Slide Number Placeholder 3"/>
          <p:cNvSpPr>
            <a:spLocks noGrp="1"/>
          </p:cNvSpPr>
          <p:nvPr>
            <p:ph type="sldNum" sz="quarter" idx="5"/>
          </p:nvPr>
        </p:nvSpPr>
        <p:spPr/>
        <p:txBody>
          <a:bodyPr/>
          <a:lstStyle/>
          <a:p>
            <a:fld id="{D34CE7D0-E278-6E4B-81D0-2470E71E112A}" type="slidenum">
              <a:rPr lang="en-US" smtClean="0"/>
              <a:t>25</a:t>
            </a:fld>
            <a:endParaRPr lang="en-US"/>
          </a:p>
        </p:txBody>
      </p:sp>
    </p:spTree>
    <p:extLst>
      <p:ext uri="{BB962C8B-B14F-4D97-AF65-F5344CB8AC3E}">
        <p14:creationId xmlns:p14="http://schemas.microsoft.com/office/powerpoint/2010/main" val="3116507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A3D5B2-E413-4378-A449-DD2B4080C45D}" type="slidenum">
              <a:rPr lang="en-US" smtClean="0"/>
              <a:t>26</a:t>
            </a:fld>
            <a:endParaRPr lang="en-US"/>
          </a:p>
        </p:txBody>
      </p:sp>
    </p:spTree>
    <p:extLst>
      <p:ext uri="{BB962C8B-B14F-4D97-AF65-F5344CB8AC3E}">
        <p14:creationId xmlns:p14="http://schemas.microsoft.com/office/powerpoint/2010/main" val="1963224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Passive-aggressive – think of a “stab in the back”, sarcasm, making fun of someone but saying it’s a job, doing something behind someone’s back, gossip instead of talking to the person directly</a:t>
            </a:r>
          </a:p>
          <a:p>
            <a:pPr defTabSz="966612">
              <a:defRPr/>
            </a:pPr>
            <a:r>
              <a:rPr lang="en-US" dirty="0"/>
              <a:t>We have all, at different times, done each of these communication styles.  We have all lost our temper (aggressive), or let someone take advantage of us without saying anything(passive), or gossiped (passive-aggressive), and been firm and direct (assertive).  The real problem comes when we use one of the first three options more frequently than assertiveness.</a:t>
            </a:r>
          </a:p>
          <a:p>
            <a:pPr defTabSz="966612">
              <a:defRPr/>
            </a:pPr>
            <a:r>
              <a:rPr lang="en-US" dirty="0"/>
              <a:t>Ask for examples of each that they have observed in their family or life.  </a:t>
            </a:r>
          </a:p>
          <a:p>
            <a:pPr defTabSz="966612">
              <a:defRPr/>
            </a:pPr>
            <a:r>
              <a:rPr lang="en-US" dirty="0"/>
              <a:t>What are short-term and long-term negative consequence </a:t>
            </a:r>
            <a:r>
              <a:rPr lang="en-US" baseline="0" dirty="0"/>
              <a:t>of each? (Including assertiveness)</a:t>
            </a:r>
          </a:p>
          <a:p>
            <a:pPr defTabSz="966612">
              <a:defRPr/>
            </a:pPr>
            <a:r>
              <a:rPr lang="en-US" baseline="0" dirty="0"/>
              <a:t>We tend to think that the first three options are bad, but there are reasons that people choose these things.  What are the short-term and long-term positives of each.</a:t>
            </a:r>
          </a:p>
          <a:p>
            <a:pPr defTabSz="966612">
              <a:defRPr/>
            </a:pPr>
            <a:r>
              <a:rPr lang="en-US" baseline="0" dirty="0"/>
              <a:t>How can we teach our children to be assertive more often?  (Role model, when the child chooses Option 1-3, talk about the consequences of what happened, how they feel, how the other parties feel, what they think might be a better way to handle this sort of problem in the future.)</a:t>
            </a:r>
            <a:endParaRPr lang="en-US" dirty="0"/>
          </a:p>
          <a:p>
            <a:endParaRPr lang="en-US" dirty="0"/>
          </a:p>
        </p:txBody>
      </p:sp>
      <p:sp>
        <p:nvSpPr>
          <p:cNvPr id="4" name="Slide Number Placeholder 3"/>
          <p:cNvSpPr>
            <a:spLocks noGrp="1"/>
          </p:cNvSpPr>
          <p:nvPr>
            <p:ph type="sldNum" sz="quarter" idx="5"/>
          </p:nvPr>
        </p:nvSpPr>
        <p:spPr/>
        <p:txBody>
          <a:bodyPr/>
          <a:lstStyle/>
          <a:p>
            <a:fld id="{D34CE7D0-E278-6E4B-81D0-2470E71E112A}" type="slidenum">
              <a:rPr lang="en-US" smtClean="0"/>
              <a:t>27</a:t>
            </a:fld>
            <a:endParaRPr lang="en-US"/>
          </a:p>
        </p:txBody>
      </p:sp>
    </p:spTree>
    <p:extLst>
      <p:ext uri="{BB962C8B-B14F-4D97-AF65-F5344CB8AC3E}">
        <p14:creationId xmlns:p14="http://schemas.microsoft.com/office/powerpoint/2010/main" val="3409963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I-Messages are one way to be more assertive.</a:t>
            </a:r>
          </a:p>
        </p:txBody>
      </p:sp>
      <p:sp>
        <p:nvSpPr>
          <p:cNvPr id="4" name="Slide Number Placeholder 3"/>
          <p:cNvSpPr>
            <a:spLocks noGrp="1"/>
          </p:cNvSpPr>
          <p:nvPr>
            <p:ph type="sldNum" sz="quarter" idx="5"/>
          </p:nvPr>
        </p:nvSpPr>
        <p:spPr/>
        <p:txBody>
          <a:bodyPr/>
          <a:lstStyle/>
          <a:p>
            <a:fld id="{D34CE7D0-E278-6E4B-81D0-2470E71E112A}" type="slidenum">
              <a:rPr lang="en-US" smtClean="0"/>
              <a:t>28</a:t>
            </a:fld>
            <a:endParaRPr lang="en-US"/>
          </a:p>
        </p:txBody>
      </p:sp>
    </p:spTree>
    <p:extLst>
      <p:ext uri="{BB962C8B-B14F-4D97-AF65-F5344CB8AC3E}">
        <p14:creationId xmlns:p14="http://schemas.microsoft.com/office/powerpoint/2010/main" val="15705023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the I-Message worksheet</a:t>
            </a:r>
          </a:p>
        </p:txBody>
      </p:sp>
      <p:sp>
        <p:nvSpPr>
          <p:cNvPr id="4" name="Slide Number Placeholder 3"/>
          <p:cNvSpPr>
            <a:spLocks noGrp="1"/>
          </p:cNvSpPr>
          <p:nvPr>
            <p:ph type="sldNum" sz="quarter" idx="5"/>
          </p:nvPr>
        </p:nvSpPr>
        <p:spPr/>
        <p:txBody>
          <a:bodyPr/>
          <a:lstStyle/>
          <a:p>
            <a:fld id="{D34CE7D0-E278-6E4B-81D0-2470E71E112A}" type="slidenum">
              <a:rPr lang="en-US" smtClean="0"/>
              <a:t>29</a:t>
            </a:fld>
            <a:endParaRPr lang="en-US"/>
          </a:p>
        </p:txBody>
      </p:sp>
    </p:spTree>
    <p:extLst>
      <p:ext uri="{BB962C8B-B14F-4D97-AF65-F5344CB8AC3E}">
        <p14:creationId xmlns:p14="http://schemas.microsoft.com/office/powerpoint/2010/main" val="2439000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 a sense of the ages of children and the issues, so that the presenter can focus more/less on younger children or teens, and what particular skills might be most pertinent to the problems that parents identify.  The following slides and activities can be shortened or expanded depending on the participants and their interests/needs.</a:t>
            </a:r>
          </a:p>
          <a:p>
            <a:r>
              <a:rPr lang="en-US" dirty="0"/>
              <a:t>Discuss that we will be learning effective communication skills that are relevant to all children, teens and adults.  However, foster children have particularly unique situations, stresses, fears, worries and trauma that makes it even harder for them to listen and to communicate their feelings/thoughts/needs.  That means that foster parents need to be even more attuned to active listening and effective communication.  Because a skill works well with children without significant disruptions and trauma, does not mean that it will work quite as well with foster children.  That makes it all the more important/critical that we slow down and listen.</a:t>
            </a:r>
          </a:p>
        </p:txBody>
      </p:sp>
      <p:sp>
        <p:nvSpPr>
          <p:cNvPr id="4" name="Slide Number Placeholder 3"/>
          <p:cNvSpPr>
            <a:spLocks noGrp="1"/>
          </p:cNvSpPr>
          <p:nvPr>
            <p:ph type="sldNum" sz="quarter" idx="5"/>
          </p:nvPr>
        </p:nvSpPr>
        <p:spPr/>
        <p:txBody>
          <a:bodyPr/>
          <a:lstStyle/>
          <a:p>
            <a:fld id="{D34CE7D0-E278-6E4B-81D0-2470E71E112A}" type="slidenum">
              <a:rPr lang="en-US" smtClean="0"/>
              <a:t>3</a:t>
            </a:fld>
            <a:endParaRPr lang="en-US"/>
          </a:p>
        </p:txBody>
      </p:sp>
    </p:spTree>
    <p:extLst>
      <p:ext uri="{BB962C8B-B14F-4D97-AF65-F5344CB8AC3E}">
        <p14:creationId xmlns:p14="http://schemas.microsoft.com/office/powerpoint/2010/main" val="892205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Would you agree with this opinion?</a:t>
            </a:r>
          </a:p>
          <a:p>
            <a:r>
              <a:rPr lang="en-US" dirty="0"/>
              <a:t>Who do you think said it?</a:t>
            </a:r>
          </a:p>
        </p:txBody>
      </p:sp>
      <p:sp>
        <p:nvSpPr>
          <p:cNvPr id="4" name="Slide Number Placeholder 3"/>
          <p:cNvSpPr>
            <a:spLocks noGrp="1"/>
          </p:cNvSpPr>
          <p:nvPr>
            <p:ph type="sldNum" sz="quarter" idx="5"/>
          </p:nvPr>
        </p:nvSpPr>
        <p:spPr/>
        <p:txBody>
          <a:bodyPr/>
          <a:lstStyle/>
          <a:p>
            <a:fld id="{D34CE7D0-E278-6E4B-81D0-2470E71E112A}" type="slidenum">
              <a:rPr lang="en-US" smtClean="0"/>
              <a:t>4</a:t>
            </a:fld>
            <a:endParaRPr lang="en-US"/>
          </a:p>
        </p:txBody>
      </p:sp>
    </p:spTree>
    <p:extLst>
      <p:ext uri="{BB962C8B-B14F-4D97-AF65-F5344CB8AC3E}">
        <p14:creationId xmlns:p14="http://schemas.microsoft.com/office/powerpoint/2010/main" val="569216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 – 10 Things to Say instead of “It’s OK”</a:t>
            </a:r>
          </a:p>
        </p:txBody>
      </p:sp>
      <p:sp>
        <p:nvSpPr>
          <p:cNvPr id="4" name="Slide Number Placeholder 3"/>
          <p:cNvSpPr>
            <a:spLocks noGrp="1"/>
          </p:cNvSpPr>
          <p:nvPr>
            <p:ph type="sldNum" sz="quarter" idx="5"/>
          </p:nvPr>
        </p:nvSpPr>
        <p:spPr/>
        <p:txBody>
          <a:bodyPr/>
          <a:lstStyle/>
          <a:p>
            <a:fld id="{D34CE7D0-E278-6E4B-81D0-2470E71E112A}" type="slidenum">
              <a:rPr lang="en-US" smtClean="0"/>
              <a:t>7</a:t>
            </a:fld>
            <a:endParaRPr lang="en-US"/>
          </a:p>
        </p:txBody>
      </p:sp>
    </p:spTree>
    <p:extLst>
      <p:ext uri="{BB962C8B-B14F-4D97-AF65-F5344CB8AC3E}">
        <p14:creationId xmlns:p14="http://schemas.microsoft.com/office/powerpoint/2010/main" val="3463009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all Action Plans – have participants write down their goals</a:t>
            </a:r>
          </a:p>
        </p:txBody>
      </p:sp>
      <p:sp>
        <p:nvSpPr>
          <p:cNvPr id="4" name="Slide Number Placeholder 3"/>
          <p:cNvSpPr>
            <a:spLocks noGrp="1"/>
          </p:cNvSpPr>
          <p:nvPr>
            <p:ph type="sldNum" sz="quarter" idx="5"/>
          </p:nvPr>
        </p:nvSpPr>
        <p:spPr/>
        <p:txBody>
          <a:bodyPr/>
          <a:lstStyle/>
          <a:p>
            <a:fld id="{D34CE7D0-E278-6E4B-81D0-2470E71E112A}" type="slidenum">
              <a:rPr lang="en-US" smtClean="0"/>
              <a:t>8</a:t>
            </a:fld>
            <a:endParaRPr lang="en-US"/>
          </a:p>
        </p:txBody>
      </p:sp>
    </p:spTree>
    <p:extLst>
      <p:ext uri="{BB962C8B-B14F-4D97-AF65-F5344CB8AC3E}">
        <p14:creationId xmlns:p14="http://schemas.microsoft.com/office/powerpoint/2010/main" val="414940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Video #1 – 4.44 minutes.  Connect by getting on eye level, eye contact, ask child to repeat your direction, reward, use lightness and sense of humor</a:t>
            </a:r>
          </a:p>
          <a:p>
            <a:r>
              <a:rPr lang="en-US" dirty="0"/>
              <a:t>Video #2 – 3.14 minutes.  Praise, imitate, Description, active listening</a:t>
            </a:r>
          </a:p>
          <a:p>
            <a:r>
              <a:rPr lang="en-US" dirty="0"/>
              <a:t>Discuss:  How have these communication skills worked for you?  Give examples.</a:t>
            </a:r>
          </a:p>
        </p:txBody>
      </p:sp>
      <p:sp>
        <p:nvSpPr>
          <p:cNvPr id="4" name="Slide Number Placeholder 3"/>
          <p:cNvSpPr>
            <a:spLocks noGrp="1"/>
          </p:cNvSpPr>
          <p:nvPr>
            <p:ph type="sldNum" sz="quarter" idx="5"/>
          </p:nvPr>
        </p:nvSpPr>
        <p:spPr/>
        <p:txBody>
          <a:bodyPr/>
          <a:lstStyle/>
          <a:p>
            <a:fld id="{D34CE7D0-E278-6E4B-81D0-2470E71E112A}" type="slidenum">
              <a:rPr lang="en-US" smtClean="0"/>
              <a:t>9</a:t>
            </a:fld>
            <a:endParaRPr lang="en-US"/>
          </a:p>
        </p:txBody>
      </p:sp>
    </p:spTree>
    <p:extLst>
      <p:ext uri="{BB962C8B-B14F-4D97-AF65-F5344CB8AC3E}">
        <p14:creationId xmlns:p14="http://schemas.microsoft.com/office/powerpoint/2010/main" val="466718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Discussion:</a:t>
            </a:r>
          </a:p>
          <a:p>
            <a:r>
              <a:rPr lang="en-US" dirty="0"/>
              <a:t>What did you learn about the teenage brain?  </a:t>
            </a:r>
          </a:p>
          <a:p>
            <a:r>
              <a:rPr lang="en-US" dirty="0"/>
              <a:t>Remind participants that people who have experienced trauma, frequently respond to their amygdala and have difficulty accessing their pre-frontal cortex.</a:t>
            </a:r>
          </a:p>
        </p:txBody>
      </p:sp>
      <p:sp>
        <p:nvSpPr>
          <p:cNvPr id="4" name="Slide Number Placeholder 3"/>
          <p:cNvSpPr>
            <a:spLocks noGrp="1"/>
          </p:cNvSpPr>
          <p:nvPr>
            <p:ph type="sldNum" sz="quarter" idx="5"/>
          </p:nvPr>
        </p:nvSpPr>
        <p:spPr/>
        <p:txBody>
          <a:bodyPr/>
          <a:lstStyle/>
          <a:p>
            <a:fld id="{D34CE7D0-E278-6E4B-81D0-2470E71E112A}" type="slidenum">
              <a:rPr lang="en-US" smtClean="0"/>
              <a:t>10</a:t>
            </a:fld>
            <a:endParaRPr lang="en-US"/>
          </a:p>
        </p:txBody>
      </p:sp>
    </p:spTree>
    <p:extLst>
      <p:ext uri="{BB962C8B-B14F-4D97-AF65-F5344CB8AC3E}">
        <p14:creationId xmlns:p14="http://schemas.microsoft.com/office/powerpoint/2010/main" val="2648665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never know what I said until I hear the response to it.”</a:t>
            </a:r>
          </a:p>
          <a:p>
            <a:r>
              <a:rPr lang="en-US" dirty="0"/>
              <a:t>Communication is irreversible.  What said cannot be unsaid.</a:t>
            </a:r>
          </a:p>
        </p:txBody>
      </p:sp>
      <p:sp>
        <p:nvSpPr>
          <p:cNvPr id="4" name="Slide Number Placeholder 3"/>
          <p:cNvSpPr>
            <a:spLocks noGrp="1"/>
          </p:cNvSpPr>
          <p:nvPr>
            <p:ph type="sldNum" sz="quarter" idx="10"/>
          </p:nvPr>
        </p:nvSpPr>
        <p:spPr/>
        <p:txBody>
          <a:bodyPr/>
          <a:lstStyle/>
          <a:p>
            <a:fld id="{E08FC294-C55E-44C2-866D-2D85BCF6F442}" type="slidenum">
              <a:rPr lang="en-US" smtClean="0"/>
              <a:t>11</a:t>
            </a:fld>
            <a:endParaRPr lang="en-US"/>
          </a:p>
        </p:txBody>
      </p:sp>
    </p:spTree>
    <p:extLst>
      <p:ext uri="{BB962C8B-B14F-4D97-AF65-F5344CB8AC3E}">
        <p14:creationId xmlns:p14="http://schemas.microsoft.com/office/powerpoint/2010/main" val="1322413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does this mean?  </a:t>
            </a:r>
          </a:p>
          <a:p>
            <a:r>
              <a:rPr lang="en-US" dirty="0"/>
              <a:t>Have you ever tried to communicate something, thought that you made it clear, but the listener simply did not understand?</a:t>
            </a:r>
          </a:p>
          <a:p>
            <a:r>
              <a:rPr lang="en-US" dirty="0"/>
              <a:t>Has this ever happened to you, when you said something, and someone took it in a completely different way than what you meant it?  </a:t>
            </a:r>
          </a:p>
          <a:p>
            <a:r>
              <a:rPr lang="en-US" dirty="0"/>
              <a:t>Examples?</a:t>
            </a:r>
          </a:p>
        </p:txBody>
      </p:sp>
      <p:sp>
        <p:nvSpPr>
          <p:cNvPr id="4" name="Slide Number Placeholder 3"/>
          <p:cNvSpPr>
            <a:spLocks noGrp="1"/>
          </p:cNvSpPr>
          <p:nvPr>
            <p:ph type="sldNum" sz="quarter" idx="5"/>
          </p:nvPr>
        </p:nvSpPr>
        <p:spPr/>
        <p:txBody>
          <a:bodyPr/>
          <a:lstStyle/>
          <a:p>
            <a:fld id="{D34CE7D0-E278-6E4B-81D0-2470E71E112A}" type="slidenum">
              <a:rPr lang="en-US" smtClean="0"/>
              <a:t>12</a:t>
            </a:fld>
            <a:endParaRPr lang="en-US"/>
          </a:p>
        </p:txBody>
      </p:sp>
    </p:spTree>
    <p:extLst>
      <p:ext uri="{BB962C8B-B14F-4D97-AF65-F5344CB8AC3E}">
        <p14:creationId xmlns:p14="http://schemas.microsoft.com/office/powerpoint/2010/main" val="1352922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A496CCD-AB90-0643-97DE-C26FC260464A}"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765D5-52E3-AE4E-8439-58F3DD3CB80F}" type="slidenum">
              <a:rPr lang="en-US" smtClean="0"/>
              <a:t>‹#›</a:t>
            </a:fld>
            <a:endParaRPr lang="en-US"/>
          </a:p>
        </p:txBody>
      </p:sp>
    </p:spTree>
    <p:extLst>
      <p:ext uri="{BB962C8B-B14F-4D97-AF65-F5344CB8AC3E}">
        <p14:creationId xmlns:p14="http://schemas.microsoft.com/office/powerpoint/2010/main" val="289053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A496CCD-AB90-0643-97DE-C26FC260464A}"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765D5-52E3-AE4E-8439-58F3DD3CB80F}" type="slidenum">
              <a:rPr lang="en-US" smtClean="0"/>
              <a:t>‹#›</a:t>
            </a:fld>
            <a:endParaRPr lang="en-US"/>
          </a:p>
        </p:txBody>
      </p:sp>
    </p:spTree>
    <p:extLst>
      <p:ext uri="{BB962C8B-B14F-4D97-AF65-F5344CB8AC3E}">
        <p14:creationId xmlns:p14="http://schemas.microsoft.com/office/powerpoint/2010/main" val="3808298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BA496CCD-AB90-0643-97DE-C26FC260464A}" type="datetimeFigureOut">
              <a:rPr lang="en-US" smtClean="0"/>
              <a:t>2/27/2020</a:t>
            </a:fld>
            <a:endParaRPr lang="en-US"/>
          </a:p>
        </p:txBody>
      </p:sp>
      <p:sp>
        <p:nvSpPr>
          <p:cNvPr id="5" name="Footer Placeholder 4"/>
          <p:cNvSpPr>
            <a:spLocks noGrp="1"/>
          </p:cNvSpPr>
          <p:nvPr>
            <p:ph type="ftr" sz="quarter" idx="11"/>
          </p:nvPr>
        </p:nvSpPr>
        <p:spPr>
          <a:xfrm>
            <a:off x="3776135" y="6422854"/>
            <a:ext cx="4279669" cy="365125"/>
          </a:xfrm>
        </p:spPr>
        <p:txBody>
          <a:bodyPr/>
          <a:lstStyle/>
          <a:p>
            <a:endParaRPr lang="en-US"/>
          </a:p>
        </p:txBody>
      </p:sp>
      <p:sp>
        <p:nvSpPr>
          <p:cNvPr id="6" name="Slide Number Placeholder 5"/>
          <p:cNvSpPr>
            <a:spLocks noGrp="1"/>
          </p:cNvSpPr>
          <p:nvPr>
            <p:ph type="sldNum" sz="quarter" idx="12"/>
          </p:nvPr>
        </p:nvSpPr>
        <p:spPr>
          <a:xfrm>
            <a:off x="8073048" y="6422854"/>
            <a:ext cx="879759" cy="365125"/>
          </a:xfrm>
        </p:spPr>
        <p:txBody>
          <a:bodyPr/>
          <a:lstStyle/>
          <a:p>
            <a:fld id="{0B5765D5-52E3-AE4E-8439-58F3DD3CB80F}" type="slidenum">
              <a:rPr lang="en-US" smtClean="0"/>
              <a:t>‹#›</a:t>
            </a:fld>
            <a:endParaRPr lang="en-US"/>
          </a:p>
        </p:txBody>
      </p:sp>
    </p:spTree>
    <p:extLst>
      <p:ext uri="{BB962C8B-B14F-4D97-AF65-F5344CB8AC3E}">
        <p14:creationId xmlns:p14="http://schemas.microsoft.com/office/powerpoint/2010/main" val="327830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A496CCD-AB90-0643-97DE-C26FC260464A}"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765D5-52E3-AE4E-8439-58F3DD3CB80F}" type="slidenum">
              <a:rPr lang="en-US" smtClean="0"/>
              <a:t>‹#›</a:t>
            </a:fld>
            <a:endParaRPr lang="en-US"/>
          </a:p>
        </p:txBody>
      </p:sp>
    </p:spTree>
    <p:extLst>
      <p:ext uri="{BB962C8B-B14F-4D97-AF65-F5344CB8AC3E}">
        <p14:creationId xmlns:p14="http://schemas.microsoft.com/office/powerpoint/2010/main" val="596778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BA496CCD-AB90-0643-97DE-C26FC260464A}" type="datetimeFigureOut">
              <a:rPr lang="en-US" smtClean="0"/>
              <a:t>2/27/2020</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0B5765D5-52E3-AE4E-8439-58F3DD3CB80F}" type="slidenum">
              <a:rPr lang="en-US" smtClean="0"/>
              <a:t>‹#›</a:t>
            </a:fld>
            <a:endParaRPr lang="en-US"/>
          </a:p>
        </p:txBody>
      </p:sp>
    </p:spTree>
    <p:extLst>
      <p:ext uri="{BB962C8B-B14F-4D97-AF65-F5344CB8AC3E}">
        <p14:creationId xmlns:p14="http://schemas.microsoft.com/office/powerpoint/2010/main" val="132256948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A496CCD-AB90-0643-97DE-C26FC260464A}"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5765D5-52E3-AE4E-8439-58F3DD3CB80F}" type="slidenum">
              <a:rPr lang="en-US" smtClean="0"/>
              <a:t>‹#›</a:t>
            </a:fld>
            <a:endParaRPr lang="en-US"/>
          </a:p>
        </p:txBody>
      </p:sp>
    </p:spTree>
    <p:extLst>
      <p:ext uri="{BB962C8B-B14F-4D97-AF65-F5344CB8AC3E}">
        <p14:creationId xmlns:p14="http://schemas.microsoft.com/office/powerpoint/2010/main" val="2473527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A496CCD-AB90-0643-97DE-C26FC260464A}" type="datetimeFigureOut">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5765D5-52E3-AE4E-8439-58F3DD3CB80F}" type="slidenum">
              <a:rPr lang="en-US" smtClean="0"/>
              <a:t>‹#›</a:t>
            </a:fld>
            <a:endParaRPr lang="en-US"/>
          </a:p>
        </p:txBody>
      </p:sp>
    </p:spTree>
    <p:extLst>
      <p:ext uri="{BB962C8B-B14F-4D97-AF65-F5344CB8AC3E}">
        <p14:creationId xmlns:p14="http://schemas.microsoft.com/office/powerpoint/2010/main" val="2239676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A496CCD-AB90-0643-97DE-C26FC260464A}" type="datetimeFigureOut">
              <a:rPr lang="en-US" smtClean="0"/>
              <a:t>2/27/2020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5765D5-52E3-AE4E-8439-58F3DD3CB80F}" type="slidenum">
              <a:rPr lang="en-US" smtClean="0"/>
              <a:t>‹#›</a:t>
            </a:fld>
            <a:endParaRPr lang="en-US"/>
          </a:p>
        </p:txBody>
      </p:sp>
    </p:spTree>
    <p:extLst>
      <p:ext uri="{BB962C8B-B14F-4D97-AF65-F5344CB8AC3E}">
        <p14:creationId xmlns:p14="http://schemas.microsoft.com/office/powerpoint/2010/main" val="633350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496CCD-AB90-0643-97DE-C26FC260464A}" type="datetimeFigureOut">
              <a:rPr lang="en-US" smtClean="0"/>
              <a:t>2/27/2020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5765D5-52E3-AE4E-8439-58F3DD3CB80F}" type="slidenum">
              <a:rPr lang="en-US" smtClean="0"/>
              <a:t>‹#›</a:t>
            </a:fld>
            <a:endParaRPr lang="en-US"/>
          </a:p>
        </p:txBody>
      </p:sp>
    </p:spTree>
    <p:extLst>
      <p:ext uri="{BB962C8B-B14F-4D97-AF65-F5344CB8AC3E}">
        <p14:creationId xmlns:p14="http://schemas.microsoft.com/office/powerpoint/2010/main" val="3087197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A496CCD-AB90-0643-97DE-C26FC260464A}"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5765D5-52E3-AE4E-8439-58F3DD3CB80F}" type="slidenum">
              <a:rPr lang="en-US" smtClean="0"/>
              <a:t>‹#›</a:t>
            </a:fld>
            <a:endParaRPr lang="en-US"/>
          </a:p>
        </p:txBody>
      </p:sp>
    </p:spTree>
    <p:extLst>
      <p:ext uri="{BB962C8B-B14F-4D97-AF65-F5344CB8AC3E}">
        <p14:creationId xmlns:p14="http://schemas.microsoft.com/office/powerpoint/2010/main" val="1820086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A496CCD-AB90-0643-97DE-C26FC260464A}"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5765D5-52E3-AE4E-8439-58F3DD3CB80F}" type="slidenum">
              <a:rPr lang="en-US" smtClean="0"/>
              <a:t>‹#›</a:t>
            </a:fld>
            <a:endParaRPr lang="en-US"/>
          </a:p>
        </p:txBody>
      </p:sp>
    </p:spTree>
    <p:extLst>
      <p:ext uri="{BB962C8B-B14F-4D97-AF65-F5344CB8AC3E}">
        <p14:creationId xmlns:p14="http://schemas.microsoft.com/office/powerpoint/2010/main" val="4119060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BA496CCD-AB90-0643-97DE-C26FC260464A}" type="datetimeFigureOut">
              <a:rPr lang="en-US" smtClean="0"/>
              <a:t>2/27/2020</a:t>
            </a:fld>
            <a:endParaRPr lang="en-US"/>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0B5765D5-52E3-AE4E-8439-58F3DD3CB80F}" type="slidenum">
              <a:rPr lang="en-US" smtClean="0"/>
              <a:t>‹#›</a:t>
            </a:fld>
            <a:endParaRPr lang="en-US"/>
          </a:p>
        </p:txBody>
      </p:sp>
    </p:spTree>
    <p:extLst>
      <p:ext uri="{BB962C8B-B14F-4D97-AF65-F5344CB8AC3E}">
        <p14:creationId xmlns:p14="http://schemas.microsoft.com/office/powerpoint/2010/main" val="246712319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BbruY110Ql8"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1.tiff"/><Relationship Id="rId5" Type="http://schemas.openxmlformats.org/officeDocument/2006/relationships/image" Target="../media/image20.tiff"/><Relationship Id="rId4" Type="http://schemas.openxmlformats.org/officeDocument/2006/relationships/image" Target="../media/image19.tiff"/></Relationships>
</file>

<file path=ppt/slides/_rels/slide2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youtube.com/watch?v=gG25Kq_3gm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2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hyperlink" Target="https://www.youtube.com/watch?v=d_X34M5_om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pDX5QMyJn1w"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Jb8kuzLtBEI"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hyperlink" Target="https://www.youtube.com/watch?v=mEqaNDwaKfk&amp;t=129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3C3AE-FFE9-434B-816C-741E9BF6678E}"/>
              </a:ext>
            </a:extLst>
          </p:cNvPr>
          <p:cNvSpPr>
            <a:spLocks noGrp="1"/>
          </p:cNvSpPr>
          <p:nvPr>
            <p:ph type="ctrTitle"/>
          </p:nvPr>
        </p:nvSpPr>
        <p:spPr/>
        <p:txBody>
          <a:bodyPr/>
          <a:lstStyle/>
          <a:p>
            <a:r>
              <a:rPr lang="en-US" dirty="0"/>
              <a:t>Effective Communication Skills</a:t>
            </a:r>
          </a:p>
        </p:txBody>
      </p:sp>
      <p:pic>
        <p:nvPicPr>
          <p:cNvPr id="4" name="Picture 2">
            <a:extLst>
              <a:ext uri="{FF2B5EF4-FFF2-40B4-BE49-F238E27FC236}">
                <a16:creationId xmlns:a16="http://schemas.microsoft.com/office/drawing/2014/main" id="{0437021F-8E97-5342-9604-0EB9B56A61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4108" y="4170206"/>
            <a:ext cx="4613588" cy="2306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1027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A69C2-7A94-7147-A73B-F7F62A53F7BE}"/>
              </a:ext>
            </a:extLst>
          </p:cNvPr>
          <p:cNvSpPr>
            <a:spLocks noGrp="1"/>
          </p:cNvSpPr>
          <p:nvPr>
            <p:ph type="title"/>
          </p:nvPr>
        </p:nvSpPr>
        <p:spPr/>
        <p:txBody>
          <a:bodyPr/>
          <a:lstStyle/>
          <a:p>
            <a:r>
              <a:rPr lang="en-US" dirty="0"/>
              <a:t>Communicating with Teens</a:t>
            </a:r>
          </a:p>
        </p:txBody>
      </p:sp>
      <p:sp>
        <p:nvSpPr>
          <p:cNvPr id="3" name="Content Placeholder 2">
            <a:extLst>
              <a:ext uri="{FF2B5EF4-FFF2-40B4-BE49-F238E27FC236}">
                <a16:creationId xmlns:a16="http://schemas.microsoft.com/office/drawing/2014/main" id="{B068B4BC-00D1-814E-866A-9EAB45DB4096}"/>
              </a:ext>
            </a:extLst>
          </p:cNvPr>
          <p:cNvSpPr>
            <a:spLocks noGrp="1"/>
          </p:cNvSpPr>
          <p:nvPr>
            <p:ph idx="1"/>
          </p:nvPr>
        </p:nvSpPr>
        <p:spPr/>
        <p:txBody>
          <a:bodyPr>
            <a:normAutofit/>
          </a:bodyPr>
          <a:lstStyle/>
          <a:p>
            <a:r>
              <a:rPr lang="en-US" dirty="0">
                <a:hlinkClick r:id="rId3"/>
              </a:rPr>
              <a:t>Communication and the Teenage Brain</a:t>
            </a:r>
            <a:endParaRPr lang="en-US" dirty="0"/>
          </a:p>
          <a:p>
            <a:endParaRPr lang="en-US" dirty="0"/>
          </a:p>
          <a:p>
            <a:endParaRPr lang="en-US" dirty="0"/>
          </a:p>
          <a:p>
            <a:endParaRPr lang="en-US" dirty="0"/>
          </a:p>
          <a:p>
            <a:endParaRPr lang="en-US" dirty="0"/>
          </a:p>
          <a:p>
            <a:endParaRPr lang="en-US" dirty="0"/>
          </a:p>
          <a:p>
            <a:endParaRPr lang="en-US" dirty="0"/>
          </a:p>
          <a:p>
            <a:r>
              <a:rPr lang="en-US" dirty="0"/>
              <a:t>Action Plan – What did I learn that I can use with the adolescents I live with?</a:t>
            </a:r>
          </a:p>
        </p:txBody>
      </p:sp>
      <p:pic>
        <p:nvPicPr>
          <p:cNvPr id="5" name="Picture 4">
            <a:extLst>
              <a:ext uri="{FF2B5EF4-FFF2-40B4-BE49-F238E27FC236}">
                <a16:creationId xmlns:a16="http://schemas.microsoft.com/office/drawing/2014/main" id="{86EC4094-80C2-3A4A-A781-27C87CD02790}"/>
              </a:ext>
            </a:extLst>
          </p:cNvPr>
          <p:cNvPicPr>
            <a:picLocks noChangeAspect="1"/>
          </p:cNvPicPr>
          <p:nvPr/>
        </p:nvPicPr>
        <p:blipFill>
          <a:blip r:embed="rId4"/>
          <a:stretch>
            <a:fillRect/>
          </a:stretch>
        </p:blipFill>
        <p:spPr>
          <a:xfrm>
            <a:off x="4191000" y="2584621"/>
            <a:ext cx="3810000" cy="2133600"/>
          </a:xfrm>
          <a:prstGeom prst="rect">
            <a:avLst/>
          </a:prstGeom>
        </p:spPr>
      </p:pic>
    </p:spTree>
    <p:extLst>
      <p:ext uri="{BB962C8B-B14F-4D97-AF65-F5344CB8AC3E}">
        <p14:creationId xmlns:p14="http://schemas.microsoft.com/office/powerpoint/2010/main" val="2358286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762001"/>
            <a:ext cx="8229600" cy="5364163"/>
          </a:xfrm>
        </p:spPr>
        <p:txBody>
          <a:bodyPr>
            <a:normAutofit/>
          </a:bodyPr>
          <a:lstStyle/>
          <a:p>
            <a:pPr algn="ctr">
              <a:buNone/>
            </a:pPr>
            <a:r>
              <a:rPr lang="en-US" sz="4000" dirty="0"/>
              <a:t>Attending is a Powerful </a:t>
            </a:r>
            <a:r>
              <a:rPr lang="en-US" sz="4000" dirty="0" err="1"/>
              <a:t>Reinforcer</a:t>
            </a:r>
            <a:r>
              <a:rPr lang="en-US" sz="4000" dirty="0"/>
              <a:t>!</a:t>
            </a:r>
          </a:p>
          <a:p>
            <a:pPr algn="ctr">
              <a:buNone/>
            </a:pPr>
            <a:r>
              <a:rPr lang="en-US" sz="4000" dirty="0"/>
              <a:t>Connective force of conversations</a:t>
            </a:r>
          </a:p>
          <a:p>
            <a:pPr algn="ctr">
              <a:buNone/>
            </a:pPr>
            <a:endParaRPr lang="en-US" sz="4000" dirty="0"/>
          </a:p>
          <a:p>
            <a:pPr algn="ctr">
              <a:buNone/>
            </a:pPr>
            <a:endParaRPr lang="en-US" sz="4000" dirty="0"/>
          </a:p>
          <a:p>
            <a:pPr algn="ctr">
              <a:buNone/>
            </a:pPr>
            <a:r>
              <a:rPr lang="en-US" sz="4000" dirty="0"/>
              <a:t>Every communication conveys a content message &amp; a relationship message.</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189" y="2379286"/>
            <a:ext cx="1794711" cy="1794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9799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dissolv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23A14C-FEA1-814D-9ACA-D77F0DAE45F1}"/>
              </a:ext>
            </a:extLst>
          </p:cNvPr>
          <p:cNvSpPr>
            <a:spLocks noGrp="1"/>
          </p:cNvSpPr>
          <p:nvPr>
            <p:ph idx="1"/>
          </p:nvPr>
        </p:nvSpPr>
        <p:spPr>
          <a:xfrm>
            <a:off x="691978" y="370703"/>
            <a:ext cx="10661822" cy="5806260"/>
          </a:xfrm>
        </p:spPr>
        <p:txBody>
          <a:bodyPr>
            <a:normAutofit lnSpcReduction="10000"/>
          </a:bodyPr>
          <a:lstStyle/>
          <a:p>
            <a:pPr marL="0" indent="0" algn="ctr">
              <a:buNone/>
            </a:pPr>
            <a:r>
              <a:rPr lang="en-US" sz="5400" dirty="0"/>
              <a:t>The great enemy of communication is the illusion of it</a:t>
            </a:r>
          </a:p>
          <a:p>
            <a:pPr marL="0" indent="0" algn="ctr">
              <a:buNone/>
            </a:pPr>
            <a:endParaRPr lang="en-US" sz="5400" dirty="0"/>
          </a:p>
          <a:p>
            <a:pPr marL="0" indent="0" algn="ctr">
              <a:buNone/>
            </a:pPr>
            <a:endParaRPr lang="en-US" sz="5400" dirty="0"/>
          </a:p>
          <a:p>
            <a:pPr marL="0" indent="0" algn="ctr">
              <a:buNone/>
            </a:pPr>
            <a:endParaRPr lang="en-US" sz="5400" dirty="0"/>
          </a:p>
          <a:p>
            <a:pPr marL="0" indent="0" algn="ctr">
              <a:buNone/>
            </a:pPr>
            <a:r>
              <a:rPr lang="en-US" sz="5400" dirty="0"/>
              <a:t>I never knew what I said until I heard the response to it!</a:t>
            </a:r>
          </a:p>
          <a:p>
            <a:pPr marL="0" indent="0" algn="ctr">
              <a:buNone/>
            </a:pPr>
            <a:endParaRPr lang="en-US" sz="5400" dirty="0"/>
          </a:p>
        </p:txBody>
      </p:sp>
      <p:pic>
        <p:nvPicPr>
          <p:cNvPr id="4" name="Picture 3">
            <a:extLst>
              <a:ext uri="{FF2B5EF4-FFF2-40B4-BE49-F238E27FC236}">
                <a16:creationId xmlns:a16="http://schemas.microsoft.com/office/drawing/2014/main" id="{FD3E57D1-C6B2-FA4F-8B6F-F720E02BCB64}"/>
              </a:ext>
            </a:extLst>
          </p:cNvPr>
          <p:cNvPicPr>
            <a:picLocks noChangeAspect="1"/>
          </p:cNvPicPr>
          <p:nvPr/>
        </p:nvPicPr>
        <p:blipFill>
          <a:blip r:embed="rId3"/>
          <a:stretch>
            <a:fillRect/>
          </a:stretch>
        </p:blipFill>
        <p:spPr>
          <a:xfrm>
            <a:off x="4196441" y="2101516"/>
            <a:ext cx="4205258" cy="2101516"/>
          </a:xfrm>
          <a:prstGeom prst="rect">
            <a:avLst/>
          </a:prstGeom>
        </p:spPr>
      </p:pic>
    </p:spTree>
    <p:extLst>
      <p:ext uri="{BB962C8B-B14F-4D97-AF65-F5344CB8AC3E}">
        <p14:creationId xmlns:p14="http://schemas.microsoft.com/office/powerpoint/2010/main" val="1173313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Active Listening</a:t>
            </a:r>
          </a:p>
        </p:txBody>
      </p:sp>
      <p:sp>
        <p:nvSpPr>
          <p:cNvPr id="3" name="Content Placeholder 2"/>
          <p:cNvSpPr>
            <a:spLocks noGrp="1"/>
          </p:cNvSpPr>
          <p:nvPr>
            <p:ph idx="1"/>
          </p:nvPr>
        </p:nvSpPr>
        <p:spPr/>
        <p:txBody>
          <a:bodyPr/>
          <a:lstStyle/>
          <a:p>
            <a:r>
              <a:rPr lang="en-US" sz="3600" dirty="0"/>
              <a:t>Structured way of listening and responding to others </a:t>
            </a:r>
          </a:p>
          <a:p>
            <a:pPr lvl="1"/>
            <a:r>
              <a:rPr lang="en-US" sz="3200" dirty="0"/>
              <a:t>focusing attention on the speaker </a:t>
            </a:r>
          </a:p>
          <a:p>
            <a:pPr lvl="1"/>
            <a:r>
              <a:rPr lang="en-US" sz="3200" dirty="0"/>
              <a:t>try to enter that person’s world as he or she sees it</a:t>
            </a:r>
          </a:p>
          <a:p>
            <a:pPr lvl="1"/>
            <a:r>
              <a:rPr lang="en-US" sz="3200" dirty="0"/>
              <a:t>suspending one's own frame of reference,</a:t>
            </a:r>
          </a:p>
          <a:p>
            <a:pPr lvl="1"/>
            <a:r>
              <a:rPr lang="en-US" sz="3200" dirty="0"/>
              <a:t>suspending judgment </a:t>
            </a:r>
          </a:p>
          <a:p>
            <a:pPr lvl="1"/>
            <a:r>
              <a:rPr lang="en-US" sz="3200" dirty="0"/>
              <a:t>avoiding other internal mental activities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95239" y="4516312"/>
            <a:ext cx="1660651" cy="1660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5767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Encouragers</a:t>
            </a:r>
          </a:p>
        </p:txBody>
      </p:sp>
      <p:sp>
        <p:nvSpPr>
          <p:cNvPr id="3" name="Content Placeholder 2"/>
          <p:cNvSpPr>
            <a:spLocks noGrp="1"/>
          </p:cNvSpPr>
          <p:nvPr>
            <p:ph idx="1"/>
          </p:nvPr>
        </p:nvSpPr>
        <p:spPr/>
        <p:txBody>
          <a:bodyPr>
            <a:normAutofit/>
          </a:bodyPr>
          <a:lstStyle/>
          <a:p>
            <a:r>
              <a:rPr lang="en-US" sz="3200" dirty="0"/>
              <a:t>Verbal</a:t>
            </a:r>
          </a:p>
          <a:p>
            <a:pPr lvl="1"/>
            <a:r>
              <a:rPr lang="en-US" dirty="0"/>
              <a:t>“</a:t>
            </a:r>
            <a:r>
              <a:rPr lang="en-US" sz="2800" dirty="0"/>
              <a:t>Uh huh”</a:t>
            </a:r>
          </a:p>
          <a:p>
            <a:pPr lvl="1"/>
            <a:r>
              <a:rPr lang="en-US" sz="2800" dirty="0"/>
              <a:t>“I see”</a:t>
            </a:r>
          </a:p>
          <a:p>
            <a:pPr lvl="1"/>
            <a:r>
              <a:rPr lang="en-US" sz="2800" dirty="0"/>
              <a:t>“Really”</a:t>
            </a:r>
          </a:p>
          <a:p>
            <a:r>
              <a:rPr lang="en-US" sz="3200" dirty="0"/>
              <a:t>Non-verbal</a:t>
            </a:r>
          </a:p>
          <a:p>
            <a:pPr lvl="1"/>
            <a:r>
              <a:rPr lang="en-US" sz="2800" dirty="0"/>
              <a:t>Leaning forward</a:t>
            </a:r>
          </a:p>
          <a:p>
            <a:pPr lvl="1"/>
            <a:r>
              <a:rPr lang="en-US" sz="2800" dirty="0"/>
              <a:t>Head nod</a:t>
            </a:r>
          </a:p>
          <a:p>
            <a:pPr lvl="1"/>
            <a:r>
              <a:rPr lang="en-US" sz="2800" dirty="0"/>
              <a:t>Smiling</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1224" y="2233865"/>
            <a:ext cx="2867524" cy="286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9866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Keywords</a:t>
            </a:r>
          </a:p>
        </p:txBody>
      </p:sp>
      <p:sp>
        <p:nvSpPr>
          <p:cNvPr id="3" name="Content Placeholder 2"/>
          <p:cNvSpPr>
            <a:spLocks noGrp="1"/>
          </p:cNvSpPr>
          <p:nvPr>
            <p:ph idx="1"/>
          </p:nvPr>
        </p:nvSpPr>
        <p:spPr/>
        <p:txBody>
          <a:bodyPr>
            <a:normAutofit/>
          </a:bodyPr>
          <a:lstStyle/>
          <a:p>
            <a:r>
              <a:rPr lang="en-US" sz="3600" dirty="0"/>
              <a:t>One, two, three words</a:t>
            </a:r>
          </a:p>
          <a:p>
            <a:r>
              <a:rPr lang="en-US" sz="3600" dirty="0"/>
              <a:t>“Underlining words” from person’s story</a:t>
            </a:r>
          </a:p>
          <a:p>
            <a:pPr lvl="1"/>
            <a:r>
              <a:rPr lang="en-US" sz="2800" dirty="0"/>
              <a:t>Child: “She is so annoying!”</a:t>
            </a:r>
          </a:p>
          <a:p>
            <a:pPr lvl="1"/>
            <a:r>
              <a:rPr lang="en-US" sz="2800" dirty="0"/>
              <a:t>You: “Annoying?”</a:t>
            </a:r>
          </a:p>
          <a:p>
            <a:pPr marL="457200" lvl="1" indent="0">
              <a:buNone/>
            </a:pPr>
            <a:endParaRPr lang="en-US" sz="2800" dirty="0"/>
          </a:p>
          <a:p>
            <a:pPr lvl="1"/>
            <a:r>
              <a:rPr lang="en-US" sz="2800" dirty="0"/>
              <a:t>Child: “My teacher doesn’t even give me a chance.  She yells at me before I can explain.”</a:t>
            </a:r>
          </a:p>
          <a:p>
            <a:pPr lvl="1"/>
            <a:r>
              <a:rPr lang="en-US" sz="2800" dirty="0"/>
              <a:t>You: “doesn’t give you a chance?”</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1812" y="684631"/>
            <a:ext cx="2281988" cy="228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58402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Reflections</a:t>
            </a:r>
          </a:p>
        </p:txBody>
      </p:sp>
      <p:sp>
        <p:nvSpPr>
          <p:cNvPr id="3" name="Content Placeholder 2"/>
          <p:cNvSpPr>
            <a:spLocks noGrp="1"/>
          </p:cNvSpPr>
          <p:nvPr>
            <p:ph idx="1"/>
          </p:nvPr>
        </p:nvSpPr>
        <p:spPr>
          <a:xfrm>
            <a:off x="838200" y="1844843"/>
            <a:ext cx="10515600" cy="4332120"/>
          </a:xfrm>
        </p:spPr>
        <p:txBody>
          <a:bodyPr/>
          <a:lstStyle/>
          <a:p>
            <a:r>
              <a:rPr lang="en-US" sz="3600" dirty="0"/>
              <a:t>Briefer </a:t>
            </a:r>
          </a:p>
          <a:p>
            <a:r>
              <a:rPr lang="en-US" sz="3600" dirty="0"/>
              <a:t>More clear form of what child said</a:t>
            </a:r>
          </a:p>
          <a:p>
            <a:r>
              <a:rPr lang="en-US" sz="3600" dirty="0"/>
              <a:t>Transforming child’s sometimes confused statements into succinct, meaningful, clarifying statements</a:t>
            </a:r>
          </a:p>
          <a:p>
            <a:r>
              <a:rPr lang="en-US" sz="3600" dirty="0"/>
              <a:t>Keep true to child’s ideas but not repeating exactly</a:t>
            </a:r>
          </a:p>
          <a:p>
            <a:endParaRPr 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86801" y="920918"/>
            <a:ext cx="1740567" cy="1740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57105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Reflections</a:t>
            </a:r>
          </a:p>
        </p:txBody>
      </p:sp>
      <p:sp>
        <p:nvSpPr>
          <p:cNvPr id="3" name="Content Placeholder 2"/>
          <p:cNvSpPr>
            <a:spLocks noGrp="1"/>
          </p:cNvSpPr>
          <p:nvPr>
            <p:ph idx="1"/>
          </p:nvPr>
        </p:nvSpPr>
        <p:spPr/>
        <p:txBody>
          <a:bodyPr/>
          <a:lstStyle/>
          <a:p>
            <a:r>
              <a:rPr lang="en-US" sz="4000" dirty="0"/>
              <a:t>Content</a:t>
            </a:r>
          </a:p>
          <a:p>
            <a:pPr lvl="1"/>
            <a:r>
              <a:rPr lang="en-US" sz="3200" dirty="0"/>
              <a:t>Brief restatement of essence of what child told you</a:t>
            </a:r>
          </a:p>
          <a:p>
            <a:endParaRPr lang="en-US" dirty="0"/>
          </a:p>
          <a:p>
            <a:r>
              <a:rPr lang="en-US" sz="4000" dirty="0"/>
              <a:t>Feeling</a:t>
            </a:r>
          </a:p>
          <a:p>
            <a:pPr lvl="1"/>
            <a:r>
              <a:rPr lang="en-US" sz="3200" dirty="0"/>
              <a:t>Brief summary of what you see/hear as the child’s general or primary feeling</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95874" y="605631"/>
            <a:ext cx="1631079" cy="1631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951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Reflection of Content</a:t>
            </a:r>
          </a:p>
        </p:txBody>
      </p:sp>
      <p:sp>
        <p:nvSpPr>
          <p:cNvPr id="3" name="Content Placeholder 2"/>
          <p:cNvSpPr>
            <a:spLocks noGrp="1"/>
          </p:cNvSpPr>
          <p:nvPr>
            <p:ph idx="1"/>
          </p:nvPr>
        </p:nvSpPr>
        <p:spPr/>
        <p:txBody>
          <a:bodyPr>
            <a:normAutofit/>
          </a:bodyPr>
          <a:lstStyle/>
          <a:p>
            <a:pPr marL="0" indent="0">
              <a:buNone/>
            </a:pPr>
            <a:r>
              <a:rPr lang="en-US" sz="3600" dirty="0"/>
              <a:t>Short summary of what stated</a:t>
            </a:r>
          </a:p>
          <a:p>
            <a:endParaRPr lang="en-US" dirty="0"/>
          </a:p>
          <a:p>
            <a:pPr lvl="1"/>
            <a:r>
              <a:rPr lang="en-US" sz="3200" dirty="0"/>
              <a:t>“It seems like your art teacher is your favorite person at school.”</a:t>
            </a:r>
          </a:p>
          <a:p>
            <a:endParaRPr lang="en-US" sz="3200" dirty="0"/>
          </a:p>
          <a:p>
            <a:pPr lvl="1"/>
            <a:r>
              <a:rPr lang="en-US" sz="3200" dirty="0"/>
              <a:t>“So it sounds like you were hoping that your grandmother would let you stay at her house.”</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54995" y="681037"/>
            <a:ext cx="1968626" cy="1968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6882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Reflection of Feeling</a:t>
            </a:r>
          </a:p>
        </p:txBody>
      </p:sp>
      <p:sp>
        <p:nvSpPr>
          <p:cNvPr id="3" name="Content Placeholder 2"/>
          <p:cNvSpPr>
            <a:spLocks noGrp="1"/>
          </p:cNvSpPr>
          <p:nvPr>
            <p:ph idx="1"/>
          </p:nvPr>
        </p:nvSpPr>
        <p:spPr/>
        <p:txBody>
          <a:bodyPr/>
          <a:lstStyle/>
          <a:p>
            <a:r>
              <a:rPr lang="en-US" sz="3600" dirty="0"/>
              <a:t>Short summary of child’s feelings </a:t>
            </a:r>
          </a:p>
          <a:p>
            <a:r>
              <a:rPr lang="en-US" sz="3600" dirty="0"/>
              <a:t>The child may, or may not have, actually put his/her feelings into words</a:t>
            </a:r>
          </a:p>
          <a:p>
            <a:endParaRPr lang="en-US" dirty="0"/>
          </a:p>
          <a:p>
            <a:pPr lvl="1"/>
            <a:r>
              <a:rPr lang="en-US" sz="2800" dirty="0"/>
              <a:t>“You seem really nervous about this.”</a:t>
            </a:r>
          </a:p>
          <a:p>
            <a:pPr lvl="1"/>
            <a:r>
              <a:rPr lang="en-US" sz="2800" dirty="0"/>
              <a:t>“Sounds like you are proud getting all that work done so quickly.”</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08432" y="681831"/>
            <a:ext cx="1471863" cy="1471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3882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C9C49-10EB-3B4D-A745-C17FB6CBF38B}"/>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EAE5DD89-B779-A548-8825-DBA36BEB525D}"/>
              </a:ext>
            </a:extLst>
          </p:cNvPr>
          <p:cNvSpPr>
            <a:spLocks noGrp="1"/>
          </p:cNvSpPr>
          <p:nvPr>
            <p:ph idx="1"/>
          </p:nvPr>
        </p:nvSpPr>
        <p:spPr/>
        <p:txBody>
          <a:bodyPr/>
          <a:lstStyle/>
          <a:p>
            <a:r>
              <a:rPr lang="en-US" dirty="0"/>
              <a:t>Identify Barriers to Effective Communication</a:t>
            </a:r>
          </a:p>
          <a:p>
            <a:r>
              <a:rPr lang="en-US" dirty="0"/>
              <a:t>Learn Alternatives to Communication Barriers</a:t>
            </a:r>
          </a:p>
          <a:p>
            <a:r>
              <a:rPr lang="en-US" dirty="0"/>
              <a:t>Improve Active Listening Skills</a:t>
            </a:r>
          </a:p>
          <a:p>
            <a:r>
              <a:rPr lang="en-US" dirty="0"/>
              <a:t>Identify strategies that will help you in your own household</a:t>
            </a:r>
          </a:p>
          <a:p>
            <a:endParaRPr lang="en-US" dirty="0"/>
          </a:p>
          <a:p>
            <a:pPr marL="0" indent="0">
              <a:buNone/>
            </a:pPr>
            <a:endParaRPr lang="en-US" dirty="0"/>
          </a:p>
          <a:p>
            <a:endParaRPr lang="en-US" dirty="0"/>
          </a:p>
          <a:p>
            <a:endParaRPr lang="en-US" dirty="0"/>
          </a:p>
        </p:txBody>
      </p:sp>
      <p:pic>
        <p:nvPicPr>
          <p:cNvPr id="5" name="Picture 4">
            <a:extLst>
              <a:ext uri="{FF2B5EF4-FFF2-40B4-BE49-F238E27FC236}">
                <a16:creationId xmlns:a16="http://schemas.microsoft.com/office/drawing/2014/main" id="{7FC4B160-3F6F-624A-8468-1B04A3FA3D88}"/>
              </a:ext>
            </a:extLst>
          </p:cNvPr>
          <p:cNvPicPr>
            <a:picLocks noChangeAspect="1"/>
          </p:cNvPicPr>
          <p:nvPr/>
        </p:nvPicPr>
        <p:blipFill>
          <a:blip r:embed="rId3"/>
          <a:stretch>
            <a:fillRect/>
          </a:stretch>
        </p:blipFill>
        <p:spPr>
          <a:xfrm>
            <a:off x="4352080" y="4001294"/>
            <a:ext cx="2869557" cy="2534154"/>
          </a:xfrm>
          <a:prstGeom prst="rect">
            <a:avLst/>
          </a:prstGeom>
        </p:spPr>
      </p:pic>
    </p:spTree>
    <p:extLst>
      <p:ext uri="{BB962C8B-B14F-4D97-AF65-F5344CB8AC3E}">
        <p14:creationId xmlns:p14="http://schemas.microsoft.com/office/powerpoint/2010/main" val="38918821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68774-C59B-B94E-9892-EB536012527B}"/>
              </a:ext>
            </a:extLst>
          </p:cNvPr>
          <p:cNvSpPr>
            <a:spLocks noGrp="1"/>
          </p:cNvSpPr>
          <p:nvPr>
            <p:ph type="title"/>
          </p:nvPr>
        </p:nvSpPr>
        <p:spPr/>
        <p:txBody>
          <a:bodyPr/>
          <a:lstStyle/>
          <a:p>
            <a:r>
              <a:rPr lang="en-US" dirty="0"/>
              <a:t>Active Listening Practice</a:t>
            </a:r>
          </a:p>
        </p:txBody>
      </p:sp>
      <p:sp>
        <p:nvSpPr>
          <p:cNvPr id="3" name="Content Placeholder 2">
            <a:extLst>
              <a:ext uri="{FF2B5EF4-FFF2-40B4-BE49-F238E27FC236}">
                <a16:creationId xmlns:a16="http://schemas.microsoft.com/office/drawing/2014/main" id="{A8005D51-2314-9F4D-B620-BB9675D32A9F}"/>
              </a:ext>
            </a:extLst>
          </p:cNvPr>
          <p:cNvSpPr>
            <a:spLocks noGrp="1"/>
          </p:cNvSpPr>
          <p:nvPr>
            <p:ph idx="1"/>
          </p:nvPr>
        </p:nvSpPr>
        <p:spPr/>
        <p:txBody>
          <a:bodyPr>
            <a:normAutofit/>
          </a:bodyPr>
          <a:lstStyle/>
          <a:p>
            <a:r>
              <a:rPr lang="en-US" dirty="0"/>
              <a:t>Do Active Listening Practice Worksheet</a:t>
            </a:r>
          </a:p>
          <a:p>
            <a:endParaRPr lang="en-US" dirty="0"/>
          </a:p>
          <a:p>
            <a:endParaRPr lang="en-US" dirty="0"/>
          </a:p>
          <a:p>
            <a:endParaRPr lang="en-US" dirty="0"/>
          </a:p>
          <a:p>
            <a:endParaRPr lang="en-US" dirty="0"/>
          </a:p>
          <a:p>
            <a:endParaRPr lang="en-US" dirty="0"/>
          </a:p>
          <a:p>
            <a:endParaRPr lang="en-US" dirty="0"/>
          </a:p>
          <a:p>
            <a:pPr marL="0" indent="0">
              <a:buNone/>
            </a:pPr>
            <a:r>
              <a:rPr lang="en-US" dirty="0"/>
              <a:t>Action Plan – When is a likely time that the use of reflections might work well with my child?</a:t>
            </a:r>
          </a:p>
        </p:txBody>
      </p:sp>
      <p:pic>
        <p:nvPicPr>
          <p:cNvPr id="5" name="Picture 4">
            <a:extLst>
              <a:ext uri="{FF2B5EF4-FFF2-40B4-BE49-F238E27FC236}">
                <a16:creationId xmlns:a16="http://schemas.microsoft.com/office/drawing/2014/main" id="{92116E32-1C29-3148-AD69-BA4828B7D687}"/>
              </a:ext>
            </a:extLst>
          </p:cNvPr>
          <p:cNvPicPr>
            <a:picLocks noChangeAspect="1"/>
          </p:cNvPicPr>
          <p:nvPr/>
        </p:nvPicPr>
        <p:blipFill>
          <a:blip r:embed="rId2"/>
          <a:stretch>
            <a:fillRect/>
          </a:stretch>
        </p:blipFill>
        <p:spPr>
          <a:xfrm>
            <a:off x="6947071" y="2203450"/>
            <a:ext cx="3687668" cy="2726896"/>
          </a:xfrm>
          <a:prstGeom prst="rect">
            <a:avLst/>
          </a:prstGeom>
        </p:spPr>
      </p:pic>
    </p:spTree>
    <p:extLst>
      <p:ext uri="{BB962C8B-B14F-4D97-AF65-F5344CB8AC3E}">
        <p14:creationId xmlns:p14="http://schemas.microsoft.com/office/powerpoint/2010/main" val="690120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Summarizing</a:t>
            </a:r>
          </a:p>
        </p:txBody>
      </p:sp>
      <p:sp>
        <p:nvSpPr>
          <p:cNvPr id="3" name="Content Placeholder 2"/>
          <p:cNvSpPr>
            <a:spLocks noGrp="1"/>
          </p:cNvSpPr>
          <p:nvPr>
            <p:ph idx="1"/>
          </p:nvPr>
        </p:nvSpPr>
        <p:spPr>
          <a:xfrm>
            <a:off x="838200" y="2006599"/>
            <a:ext cx="10515600" cy="4170363"/>
          </a:xfrm>
        </p:spPr>
        <p:txBody>
          <a:bodyPr/>
          <a:lstStyle/>
          <a:p>
            <a:endParaRPr lang="en-US" sz="3600" dirty="0"/>
          </a:p>
          <a:p>
            <a:r>
              <a:rPr lang="en-US" sz="3600" dirty="0"/>
              <a:t>Encompasses a longer period of conversation</a:t>
            </a:r>
          </a:p>
          <a:p>
            <a:r>
              <a:rPr lang="en-US" sz="3600" dirty="0"/>
              <a:t>May cover an entire discussion or small issues discussed</a:t>
            </a:r>
          </a:p>
          <a:p>
            <a:r>
              <a:rPr lang="en-US" sz="3600" dirty="0"/>
              <a:t>Selectively attend to key concepts</a:t>
            </a:r>
          </a:p>
          <a:p>
            <a:r>
              <a:rPr lang="en-US" sz="3600" dirty="0"/>
              <a:t>Restating for the child as accurately as possible</a:t>
            </a:r>
          </a:p>
          <a:p>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7054" y="681037"/>
            <a:ext cx="1741321" cy="1741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86105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Summarizing</a:t>
            </a:r>
          </a:p>
        </p:txBody>
      </p:sp>
      <p:sp>
        <p:nvSpPr>
          <p:cNvPr id="3" name="Content Placeholder 2"/>
          <p:cNvSpPr>
            <a:spLocks noGrp="1"/>
          </p:cNvSpPr>
          <p:nvPr>
            <p:ph idx="1"/>
          </p:nvPr>
        </p:nvSpPr>
        <p:spPr/>
        <p:txBody>
          <a:bodyPr>
            <a:noAutofit/>
          </a:bodyPr>
          <a:lstStyle/>
          <a:p>
            <a:r>
              <a:rPr lang="en-US" sz="3600" dirty="0"/>
              <a:t>“So it sounds like there are several things at school that are concerning you.  You are worried that…..”</a:t>
            </a:r>
          </a:p>
          <a:p>
            <a:endParaRPr lang="en-US" sz="3600" dirty="0"/>
          </a:p>
          <a:p>
            <a:pPr marL="0" indent="0">
              <a:buNone/>
            </a:pPr>
            <a:endParaRPr lang="en-US" sz="3600" dirty="0"/>
          </a:p>
          <a:p>
            <a:r>
              <a:rPr lang="en-US" sz="3600" dirty="0"/>
              <a:t>“So you think that your friend is talking about you behind your back, even though she denies it.  It feels like she’s being super sweet, but doesn’t really mean it.”</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03044" y="365126"/>
            <a:ext cx="1298662" cy="1298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88030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Out</a:t>
            </a:r>
          </a:p>
        </p:txBody>
      </p:sp>
      <p:sp>
        <p:nvSpPr>
          <p:cNvPr id="3" name="Content Placeholder 2"/>
          <p:cNvSpPr>
            <a:spLocks noGrp="1"/>
          </p:cNvSpPr>
          <p:nvPr>
            <p:ph idx="1"/>
          </p:nvPr>
        </p:nvSpPr>
        <p:spPr/>
        <p:txBody>
          <a:bodyPr/>
          <a:lstStyle/>
          <a:p>
            <a:pPr marL="0" indent="0">
              <a:buNone/>
            </a:pPr>
            <a:r>
              <a:rPr lang="en-US" sz="3600" dirty="0"/>
              <a:t>State your reflections, paraphrases, summarizing with a tone of tentativeness not authority</a:t>
            </a:r>
          </a:p>
          <a:p>
            <a:endParaRPr lang="en-US" dirty="0"/>
          </a:p>
          <a:p>
            <a:pPr lvl="1"/>
            <a:r>
              <a:rPr lang="en-US" sz="2800" dirty="0"/>
              <a:t>“Am I hearing you correctly?”</a:t>
            </a:r>
          </a:p>
          <a:p>
            <a:pPr lvl="1"/>
            <a:r>
              <a:rPr lang="en-US" sz="2800" dirty="0"/>
              <a:t>“Is that close?”</a:t>
            </a:r>
          </a:p>
          <a:p>
            <a:pPr lvl="1"/>
            <a:r>
              <a:rPr lang="en-US" sz="2800" dirty="0"/>
              <a:t>“Have I got it right?”</a:t>
            </a:r>
          </a:p>
          <a:p>
            <a:pPr lvl="1"/>
            <a:r>
              <a:rPr lang="en-US" sz="2800" dirty="0"/>
              <a:t>“Is that about it?”</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599" y="3393657"/>
            <a:ext cx="2326105" cy="2326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6721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DBA51-AE45-534E-938F-4714ABCF841A}"/>
              </a:ext>
            </a:extLst>
          </p:cNvPr>
          <p:cNvSpPr>
            <a:spLocks noGrp="1"/>
          </p:cNvSpPr>
          <p:nvPr>
            <p:ph type="title"/>
          </p:nvPr>
        </p:nvSpPr>
        <p:spPr/>
        <p:txBody>
          <a:bodyPr/>
          <a:lstStyle/>
          <a:p>
            <a:r>
              <a:rPr lang="en-US" dirty="0"/>
              <a:t>Why Questions</a:t>
            </a:r>
          </a:p>
        </p:txBody>
      </p:sp>
      <p:sp>
        <p:nvSpPr>
          <p:cNvPr id="3" name="Content Placeholder 2">
            <a:extLst>
              <a:ext uri="{FF2B5EF4-FFF2-40B4-BE49-F238E27FC236}">
                <a16:creationId xmlns:a16="http://schemas.microsoft.com/office/drawing/2014/main" id="{C4C66315-41C1-D94D-82E6-D09F6C928DD7}"/>
              </a:ext>
            </a:extLst>
          </p:cNvPr>
          <p:cNvSpPr>
            <a:spLocks noGrp="1"/>
          </p:cNvSpPr>
          <p:nvPr>
            <p:ph idx="1"/>
          </p:nvPr>
        </p:nvSpPr>
        <p:spPr/>
        <p:txBody>
          <a:bodyPr/>
          <a:lstStyle/>
          <a:p>
            <a:endParaRPr lang="en-US" dirty="0"/>
          </a:p>
          <a:p>
            <a:endParaRPr lang="en-US" dirty="0"/>
          </a:p>
          <a:p>
            <a:endParaRPr lang="en-US" dirty="0"/>
          </a:p>
          <a:p>
            <a:endParaRPr lang="en-US" dirty="0"/>
          </a:p>
          <a:p>
            <a:endParaRPr lang="en-US" dirty="0"/>
          </a:p>
          <a:p>
            <a:pPr marL="0" indent="0">
              <a:buNone/>
            </a:pPr>
            <a:endParaRPr lang="en-US" dirty="0"/>
          </a:p>
          <a:p>
            <a:endParaRPr lang="en-US" dirty="0"/>
          </a:p>
        </p:txBody>
      </p:sp>
      <p:pic>
        <p:nvPicPr>
          <p:cNvPr id="5" name="Picture 4">
            <a:extLst>
              <a:ext uri="{FF2B5EF4-FFF2-40B4-BE49-F238E27FC236}">
                <a16:creationId xmlns:a16="http://schemas.microsoft.com/office/drawing/2014/main" id="{F65C8B3B-BC78-E04A-8088-7CCB650A742A}"/>
              </a:ext>
            </a:extLst>
          </p:cNvPr>
          <p:cNvPicPr>
            <a:picLocks noChangeAspect="1"/>
          </p:cNvPicPr>
          <p:nvPr/>
        </p:nvPicPr>
        <p:blipFill>
          <a:blip r:embed="rId3"/>
          <a:stretch>
            <a:fillRect/>
          </a:stretch>
        </p:blipFill>
        <p:spPr>
          <a:xfrm>
            <a:off x="754948" y="1825625"/>
            <a:ext cx="6520517" cy="2993510"/>
          </a:xfrm>
          <a:prstGeom prst="rect">
            <a:avLst/>
          </a:prstGeom>
        </p:spPr>
      </p:pic>
      <p:pic>
        <p:nvPicPr>
          <p:cNvPr id="7" name="Picture 6">
            <a:extLst>
              <a:ext uri="{FF2B5EF4-FFF2-40B4-BE49-F238E27FC236}">
                <a16:creationId xmlns:a16="http://schemas.microsoft.com/office/drawing/2014/main" id="{C745A797-BBDE-8148-914A-4DD97F500B38}"/>
              </a:ext>
            </a:extLst>
          </p:cNvPr>
          <p:cNvPicPr>
            <a:picLocks noChangeAspect="1"/>
          </p:cNvPicPr>
          <p:nvPr/>
        </p:nvPicPr>
        <p:blipFill>
          <a:blip r:embed="rId4"/>
          <a:stretch>
            <a:fillRect/>
          </a:stretch>
        </p:blipFill>
        <p:spPr>
          <a:xfrm>
            <a:off x="7628066" y="3994945"/>
            <a:ext cx="3213100" cy="2527300"/>
          </a:xfrm>
          <a:prstGeom prst="rect">
            <a:avLst/>
          </a:prstGeom>
        </p:spPr>
      </p:pic>
    </p:spTree>
    <p:extLst>
      <p:ext uri="{BB962C8B-B14F-4D97-AF65-F5344CB8AC3E}">
        <p14:creationId xmlns:p14="http://schemas.microsoft.com/office/powerpoint/2010/main" val="18917736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56DB1-2D12-1342-9E22-AA725D5A3679}"/>
              </a:ext>
            </a:extLst>
          </p:cNvPr>
          <p:cNvSpPr>
            <a:spLocks noGrp="1"/>
          </p:cNvSpPr>
          <p:nvPr>
            <p:ph type="title"/>
          </p:nvPr>
        </p:nvSpPr>
        <p:spPr/>
        <p:txBody>
          <a:bodyPr/>
          <a:lstStyle/>
          <a:p>
            <a:r>
              <a:rPr lang="en-US" dirty="0"/>
              <a:t>Why  Activity</a:t>
            </a:r>
          </a:p>
        </p:txBody>
      </p:sp>
      <p:sp>
        <p:nvSpPr>
          <p:cNvPr id="3" name="Content Placeholder 2">
            <a:extLst>
              <a:ext uri="{FF2B5EF4-FFF2-40B4-BE49-F238E27FC236}">
                <a16:creationId xmlns:a16="http://schemas.microsoft.com/office/drawing/2014/main" id="{A5AA740B-670B-0F45-85E5-052B4AEA74D9}"/>
              </a:ext>
            </a:extLst>
          </p:cNvPr>
          <p:cNvSpPr>
            <a:spLocks noGrp="1"/>
          </p:cNvSpPr>
          <p:nvPr>
            <p:ph idx="1"/>
          </p:nvPr>
        </p:nvSpPr>
        <p:spPr/>
        <p:txBody>
          <a:bodyPr/>
          <a:lstStyle/>
          <a:p>
            <a:r>
              <a:rPr lang="en-US" dirty="0"/>
              <a:t>What can you ask/say instead of “why” when…</a:t>
            </a:r>
          </a:p>
          <a:p>
            <a:pPr lvl="1"/>
            <a:r>
              <a:rPr lang="en-US" dirty="0"/>
              <a:t>Your child hit his brother</a:t>
            </a:r>
          </a:p>
          <a:p>
            <a:pPr lvl="1"/>
            <a:r>
              <a:rPr lang="en-US" dirty="0"/>
              <a:t>Your child did not do her assigned daily chore</a:t>
            </a:r>
          </a:p>
          <a:p>
            <a:pPr lvl="1"/>
            <a:r>
              <a:rPr lang="en-US" dirty="0"/>
              <a:t>Your child got in trouble at school</a:t>
            </a:r>
          </a:p>
          <a:p>
            <a:pPr lvl="1"/>
            <a:r>
              <a:rPr lang="en-US" dirty="0"/>
              <a:t>Your child did not do what was asked</a:t>
            </a:r>
          </a:p>
          <a:p>
            <a:pPr lvl="1"/>
            <a:r>
              <a:rPr lang="en-US" dirty="0"/>
              <a:t>Use your own example from real life.</a:t>
            </a:r>
          </a:p>
          <a:p>
            <a:pPr lvl="1"/>
            <a:endParaRPr lang="en-US" dirty="0"/>
          </a:p>
          <a:p>
            <a:pPr lvl="1"/>
            <a:endParaRPr lang="en-US" dirty="0"/>
          </a:p>
          <a:p>
            <a:endParaRPr lang="en-US" dirty="0"/>
          </a:p>
        </p:txBody>
      </p:sp>
      <p:pic>
        <p:nvPicPr>
          <p:cNvPr id="5" name="Picture 4">
            <a:extLst>
              <a:ext uri="{FF2B5EF4-FFF2-40B4-BE49-F238E27FC236}">
                <a16:creationId xmlns:a16="http://schemas.microsoft.com/office/drawing/2014/main" id="{4B46345F-6A83-1D47-89CF-BD5AF9380D34}"/>
              </a:ext>
            </a:extLst>
          </p:cNvPr>
          <p:cNvPicPr>
            <a:picLocks noChangeAspect="1"/>
          </p:cNvPicPr>
          <p:nvPr/>
        </p:nvPicPr>
        <p:blipFill>
          <a:blip r:embed="rId3"/>
          <a:stretch>
            <a:fillRect/>
          </a:stretch>
        </p:blipFill>
        <p:spPr>
          <a:xfrm>
            <a:off x="6474940" y="4077388"/>
            <a:ext cx="4168700" cy="2780612"/>
          </a:xfrm>
          <a:prstGeom prst="rect">
            <a:avLst/>
          </a:prstGeom>
        </p:spPr>
      </p:pic>
    </p:spTree>
    <p:extLst>
      <p:ext uri="{BB962C8B-B14F-4D97-AF65-F5344CB8AC3E}">
        <p14:creationId xmlns:p14="http://schemas.microsoft.com/office/powerpoint/2010/main" val="3086522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Styles</a:t>
            </a:r>
          </a:p>
        </p:txBody>
      </p:sp>
      <p:sp>
        <p:nvSpPr>
          <p:cNvPr id="3" name="Content Placeholder 2"/>
          <p:cNvSpPr>
            <a:spLocks noGrp="1"/>
          </p:cNvSpPr>
          <p:nvPr>
            <p:ph idx="1"/>
          </p:nvPr>
        </p:nvSpPr>
        <p:spPr/>
        <p:txBody>
          <a:bodyPr/>
          <a:lstStyle/>
          <a:p>
            <a:r>
              <a:rPr lang="en-US" dirty="0"/>
              <a:t>Aggressive</a:t>
            </a:r>
          </a:p>
          <a:p>
            <a:r>
              <a:rPr lang="en-US" dirty="0"/>
              <a:t>Passive</a:t>
            </a:r>
          </a:p>
          <a:p>
            <a:r>
              <a:rPr lang="en-US" dirty="0"/>
              <a:t>Passive Aggressive</a:t>
            </a:r>
          </a:p>
          <a:p>
            <a:r>
              <a:rPr lang="en-US" dirty="0"/>
              <a:t>Assertive</a:t>
            </a:r>
          </a:p>
        </p:txBody>
      </p:sp>
      <p:pic>
        <p:nvPicPr>
          <p:cNvPr id="4" name="Picture 3"/>
          <p:cNvPicPr>
            <a:picLocks noChangeAspect="1"/>
          </p:cNvPicPr>
          <p:nvPr/>
        </p:nvPicPr>
        <p:blipFill>
          <a:blip r:embed="rId3"/>
          <a:stretch>
            <a:fillRect/>
          </a:stretch>
        </p:blipFill>
        <p:spPr>
          <a:xfrm>
            <a:off x="6248401" y="1407830"/>
            <a:ext cx="2467317" cy="1955800"/>
          </a:xfrm>
          <a:prstGeom prst="rect">
            <a:avLst/>
          </a:prstGeom>
        </p:spPr>
      </p:pic>
      <p:pic>
        <p:nvPicPr>
          <p:cNvPr id="5" name="Picture 4"/>
          <p:cNvPicPr>
            <a:picLocks noChangeAspect="1"/>
          </p:cNvPicPr>
          <p:nvPr/>
        </p:nvPicPr>
        <p:blipFill>
          <a:blip r:embed="rId4"/>
          <a:stretch>
            <a:fillRect/>
          </a:stretch>
        </p:blipFill>
        <p:spPr>
          <a:xfrm>
            <a:off x="8382000" y="3539748"/>
            <a:ext cx="1905000" cy="2755900"/>
          </a:xfrm>
          <a:prstGeom prst="rect">
            <a:avLst/>
          </a:prstGeom>
        </p:spPr>
      </p:pic>
      <p:pic>
        <p:nvPicPr>
          <p:cNvPr id="6" name="Picture 5"/>
          <p:cNvPicPr>
            <a:picLocks noChangeAspect="1"/>
          </p:cNvPicPr>
          <p:nvPr/>
        </p:nvPicPr>
        <p:blipFill>
          <a:blip r:embed="rId5"/>
          <a:stretch>
            <a:fillRect/>
          </a:stretch>
        </p:blipFill>
        <p:spPr>
          <a:xfrm>
            <a:off x="2286000" y="3927822"/>
            <a:ext cx="2540000" cy="2491154"/>
          </a:xfrm>
          <a:prstGeom prst="rect">
            <a:avLst/>
          </a:prstGeom>
        </p:spPr>
      </p:pic>
      <p:pic>
        <p:nvPicPr>
          <p:cNvPr id="7" name="Picture 6"/>
          <p:cNvPicPr>
            <a:picLocks noChangeAspect="1"/>
          </p:cNvPicPr>
          <p:nvPr/>
        </p:nvPicPr>
        <p:blipFill>
          <a:blip r:embed="rId6"/>
          <a:stretch>
            <a:fillRect/>
          </a:stretch>
        </p:blipFill>
        <p:spPr>
          <a:xfrm>
            <a:off x="5257800" y="3673764"/>
            <a:ext cx="2946400" cy="2810866"/>
          </a:xfrm>
          <a:prstGeom prst="rect">
            <a:avLst/>
          </a:prstGeom>
        </p:spPr>
      </p:pic>
    </p:spTree>
    <p:extLst>
      <p:ext uri="{BB962C8B-B14F-4D97-AF65-F5344CB8AC3E}">
        <p14:creationId xmlns:p14="http://schemas.microsoft.com/office/powerpoint/2010/main" val="20852699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17DFF0FC-410A-AB48-915C-63C4D124ED9B}"/>
              </a:ext>
            </a:extLst>
          </p:cNvPr>
          <p:cNvPicPr>
            <a:picLocks noGrp="1" noChangeAspect="1"/>
          </p:cNvPicPr>
          <p:nvPr>
            <p:ph idx="1"/>
          </p:nvPr>
        </p:nvPicPr>
        <p:blipFill>
          <a:blip r:embed="rId3"/>
          <a:stretch>
            <a:fillRect/>
          </a:stretch>
        </p:blipFill>
        <p:spPr>
          <a:xfrm>
            <a:off x="667265" y="787023"/>
            <a:ext cx="9650627" cy="5716141"/>
          </a:xfrm>
        </p:spPr>
      </p:pic>
    </p:spTree>
    <p:extLst>
      <p:ext uri="{BB962C8B-B14F-4D97-AF65-F5344CB8AC3E}">
        <p14:creationId xmlns:p14="http://schemas.microsoft.com/office/powerpoint/2010/main" val="17353903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F6117-97D6-B143-99BC-98F8DC7D178D}"/>
              </a:ext>
            </a:extLst>
          </p:cNvPr>
          <p:cNvSpPr>
            <a:spLocks noGrp="1"/>
          </p:cNvSpPr>
          <p:nvPr>
            <p:ph type="title"/>
          </p:nvPr>
        </p:nvSpPr>
        <p:spPr/>
        <p:txBody>
          <a:bodyPr/>
          <a:lstStyle/>
          <a:p>
            <a:r>
              <a:rPr lang="en-US" dirty="0"/>
              <a:t>I Messages</a:t>
            </a:r>
          </a:p>
        </p:txBody>
      </p:sp>
      <p:sp>
        <p:nvSpPr>
          <p:cNvPr id="3" name="Content Placeholder 2">
            <a:extLst>
              <a:ext uri="{FF2B5EF4-FFF2-40B4-BE49-F238E27FC236}">
                <a16:creationId xmlns:a16="http://schemas.microsoft.com/office/drawing/2014/main" id="{93294EC4-0B35-0C45-A603-EA281D063B86}"/>
              </a:ext>
            </a:extLst>
          </p:cNvPr>
          <p:cNvSpPr>
            <a:spLocks noGrp="1"/>
          </p:cNvSpPr>
          <p:nvPr>
            <p:ph idx="1"/>
          </p:nvPr>
        </p:nvSpPr>
        <p:spPr/>
        <p:txBody>
          <a:bodyPr/>
          <a:lstStyle/>
          <a:p>
            <a:r>
              <a:rPr lang="en-US" dirty="0">
                <a:hlinkClick r:id="rId3"/>
              </a:rPr>
              <a:t>Positive Communication with I Messages</a:t>
            </a:r>
            <a:endParaRPr lang="en-US" dirty="0"/>
          </a:p>
        </p:txBody>
      </p:sp>
      <p:pic>
        <p:nvPicPr>
          <p:cNvPr id="5" name="Picture 4">
            <a:extLst>
              <a:ext uri="{FF2B5EF4-FFF2-40B4-BE49-F238E27FC236}">
                <a16:creationId xmlns:a16="http://schemas.microsoft.com/office/drawing/2014/main" id="{3F75BA8C-6C9F-BC4E-9E33-829358BC3672}"/>
              </a:ext>
            </a:extLst>
          </p:cNvPr>
          <p:cNvPicPr>
            <a:picLocks noChangeAspect="1"/>
          </p:cNvPicPr>
          <p:nvPr/>
        </p:nvPicPr>
        <p:blipFill>
          <a:blip r:embed="rId4"/>
          <a:stretch>
            <a:fillRect/>
          </a:stretch>
        </p:blipFill>
        <p:spPr>
          <a:xfrm>
            <a:off x="4008738" y="2926921"/>
            <a:ext cx="3565954" cy="3565954"/>
          </a:xfrm>
          <a:prstGeom prst="rect">
            <a:avLst/>
          </a:prstGeom>
        </p:spPr>
      </p:pic>
    </p:spTree>
    <p:extLst>
      <p:ext uri="{BB962C8B-B14F-4D97-AF65-F5344CB8AC3E}">
        <p14:creationId xmlns:p14="http://schemas.microsoft.com/office/powerpoint/2010/main" val="17801816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9C29958-5CBC-5446-9128-8F9180CB6567}"/>
              </a:ext>
            </a:extLst>
          </p:cNvPr>
          <p:cNvPicPr>
            <a:picLocks noGrp="1" noChangeAspect="1"/>
          </p:cNvPicPr>
          <p:nvPr>
            <p:ph idx="1"/>
          </p:nvPr>
        </p:nvPicPr>
        <p:blipFill>
          <a:blip r:embed="rId3"/>
          <a:stretch>
            <a:fillRect/>
          </a:stretch>
        </p:blipFill>
        <p:spPr>
          <a:xfrm>
            <a:off x="2349843" y="712338"/>
            <a:ext cx="5768546" cy="5768546"/>
          </a:xfrm>
        </p:spPr>
      </p:pic>
    </p:spTree>
    <p:extLst>
      <p:ext uri="{BB962C8B-B14F-4D97-AF65-F5344CB8AC3E}">
        <p14:creationId xmlns:p14="http://schemas.microsoft.com/office/powerpoint/2010/main" val="3247836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F973B-1D2D-BD4C-BB74-7A1FE9B35AD1}"/>
              </a:ext>
            </a:extLst>
          </p:cNvPr>
          <p:cNvSpPr>
            <a:spLocks noGrp="1"/>
          </p:cNvSpPr>
          <p:nvPr>
            <p:ph type="title"/>
          </p:nvPr>
        </p:nvSpPr>
        <p:spPr/>
        <p:txBody>
          <a:bodyPr/>
          <a:lstStyle/>
          <a:p>
            <a:r>
              <a:rPr lang="en-US" dirty="0"/>
              <a:t>Introductions</a:t>
            </a:r>
          </a:p>
        </p:txBody>
      </p:sp>
      <p:sp>
        <p:nvSpPr>
          <p:cNvPr id="3" name="Content Placeholder 2">
            <a:extLst>
              <a:ext uri="{FF2B5EF4-FFF2-40B4-BE49-F238E27FC236}">
                <a16:creationId xmlns:a16="http://schemas.microsoft.com/office/drawing/2014/main" id="{9BDF6575-EC44-B348-8EDC-34D7A53733C7}"/>
              </a:ext>
            </a:extLst>
          </p:cNvPr>
          <p:cNvSpPr>
            <a:spLocks noGrp="1"/>
          </p:cNvSpPr>
          <p:nvPr>
            <p:ph idx="1"/>
          </p:nvPr>
        </p:nvSpPr>
        <p:spPr>
          <a:xfrm>
            <a:off x="838200" y="2422357"/>
            <a:ext cx="10515600" cy="3754605"/>
          </a:xfrm>
        </p:spPr>
        <p:txBody>
          <a:bodyPr/>
          <a:lstStyle/>
          <a:p>
            <a:pPr marL="0" indent="0">
              <a:buNone/>
            </a:pPr>
            <a:r>
              <a:rPr lang="en-US" dirty="0"/>
              <a:t>Tell us:</a:t>
            </a:r>
          </a:p>
          <a:p>
            <a:r>
              <a:rPr lang="en-US" dirty="0"/>
              <a:t>Your name</a:t>
            </a:r>
          </a:p>
          <a:p>
            <a:r>
              <a:rPr lang="en-US" dirty="0"/>
              <a:t>How long you have been a foster parent</a:t>
            </a:r>
          </a:p>
          <a:p>
            <a:r>
              <a:rPr lang="en-US" dirty="0"/>
              <a:t>About the children that you are currently parenting</a:t>
            </a:r>
          </a:p>
          <a:p>
            <a:r>
              <a:rPr lang="en-US" dirty="0"/>
              <a:t>One example of a communication frustration you are experiencing with your children </a:t>
            </a:r>
          </a:p>
        </p:txBody>
      </p:sp>
      <p:pic>
        <p:nvPicPr>
          <p:cNvPr id="5" name="Picture 4">
            <a:extLst>
              <a:ext uri="{FF2B5EF4-FFF2-40B4-BE49-F238E27FC236}">
                <a16:creationId xmlns:a16="http://schemas.microsoft.com/office/drawing/2014/main" id="{27ECEAED-7BE1-264B-A100-FF34ECC996BA}"/>
              </a:ext>
            </a:extLst>
          </p:cNvPr>
          <p:cNvPicPr>
            <a:picLocks noChangeAspect="1"/>
          </p:cNvPicPr>
          <p:nvPr/>
        </p:nvPicPr>
        <p:blipFill>
          <a:blip r:embed="rId3"/>
          <a:stretch>
            <a:fillRect/>
          </a:stretch>
        </p:blipFill>
        <p:spPr>
          <a:xfrm>
            <a:off x="6817176" y="365125"/>
            <a:ext cx="4063048" cy="2602664"/>
          </a:xfrm>
          <a:prstGeom prst="rect">
            <a:avLst/>
          </a:prstGeom>
        </p:spPr>
      </p:pic>
    </p:spTree>
    <p:extLst>
      <p:ext uri="{BB962C8B-B14F-4D97-AF65-F5344CB8AC3E}">
        <p14:creationId xmlns:p14="http://schemas.microsoft.com/office/powerpoint/2010/main" val="37197798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1FE6B-5B57-C649-A239-BE4B044B1D03}"/>
              </a:ext>
            </a:extLst>
          </p:cNvPr>
          <p:cNvSpPr>
            <a:spLocks noGrp="1"/>
          </p:cNvSpPr>
          <p:nvPr>
            <p:ph type="title"/>
          </p:nvPr>
        </p:nvSpPr>
        <p:spPr/>
        <p:txBody>
          <a:bodyPr>
            <a:normAutofit fontScale="90000"/>
          </a:bodyPr>
          <a:lstStyle/>
          <a:p>
            <a:r>
              <a:rPr lang="en-US" dirty="0"/>
              <a:t>No Such Thing as Perfect Communication</a:t>
            </a:r>
            <a:br>
              <a:rPr lang="en-US" dirty="0"/>
            </a:br>
            <a:r>
              <a:rPr lang="en-US" dirty="0"/>
              <a:t>No Such Thing as a Perfect Parent</a:t>
            </a:r>
          </a:p>
        </p:txBody>
      </p:sp>
      <p:sp>
        <p:nvSpPr>
          <p:cNvPr id="3" name="Content Placeholder 2">
            <a:extLst>
              <a:ext uri="{FF2B5EF4-FFF2-40B4-BE49-F238E27FC236}">
                <a16:creationId xmlns:a16="http://schemas.microsoft.com/office/drawing/2014/main" id="{D8F32384-0A34-5E4F-B052-6B5463E8B8A8}"/>
              </a:ext>
            </a:extLst>
          </p:cNvPr>
          <p:cNvSpPr>
            <a:spLocks noGrp="1"/>
          </p:cNvSpPr>
          <p:nvPr>
            <p:ph idx="1"/>
          </p:nvPr>
        </p:nvSpPr>
        <p:spPr/>
        <p:txBody>
          <a:bodyPr/>
          <a:lstStyle/>
          <a:p>
            <a:r>
              <a:rPr lang="en-US" dirty="0">
                <a:hlinkClick r:id="rId2"/>
              </a:rPr>
              <a:t>Instant Family</a:t>
            </a:r>
            <a:endParaRPr lang="en-US" dirty="0"/>
          </a:p>
          <a:p>
            <a:endParaRPr lang="en-US" dirty="0"/>
          </a:p>
          <a:p>
            <a:endParaRPr lang="en-US" dirty="0"/>
          </a:p>
          <a:p>
            <a:endParaRPr lang="en-US" dirty="0"/>
          </a:p>
          <a:p>
            <a:r>
              <a:rPr lang="en-US" dirty="0"/>
              <a:t>Hang in there!  </a:t>
            </a:r>
          </a:p>
          <a:p>
            <a:r>
              <a:rPr lang="en-US" dirty="0"/>
              <a:t>You will make plenty of mistakes!</a:t>
            </a:r>
          </a:p>
          <a:p>
            <a:r>
              <a:rPr lang="en-US" dirty="0"/>
              <a:t>You can learn and get better!</a:t>
            </a:r>
          </a:p>
          <a:p>
            <a:r>
              <a:rPr lang="en-US" dirty="0"/>
              <a:t>Be kind to yourself!</a:t>
            </a:r>
          </a:p>
        </p:txBody>
      </p:sp>
      <p:pic>
        <p:nvPicPr>
          <p:cNvPr id="5" name="Picture 4">
            <a:extLst>
              <a:ext uri="{FF2B5EF4-FFF2-40B4-BE49-F238E27FC236}">
                <a16:creationId xmlns:a16="http://schemas.microsoft.com/office/drawing/2014/main" id="{39C7DE02-3157-164F-B492-15C8CC162381}"/>
              </a:ext>
            </a:extLst>
          </p:cNvPr>
          <p:cNvPicPr>
            <a:picLocks noChangeAspect="1"/>
          </p:cNvPicPr>
          <p:nvPr/>
        </p:nvPicPr>
        <p:blipFill>
          <a:blip r:embed="rId3"/>
          <a:stretch>
            <a:fillRect/>
          </a:stretch>
        </p:blipFill>
        <p:spPr>
          <a:xfrm>
            <a:off x="5088601" y="2072833"/>
            <a:ext cx="3797300" cy="2133600"/>
          </a:xfrm>
          <a:prstGeom prst="rect">
            <a:avLst/>
          </a:prstGeom>
        </p:spPr>
      </p:pic>
    </p:spTree>
    <p:extLst>
      <p:ext uri="{BB962C8B-B14F-4D97-AF65-F5344CB8AC3E}">
        <p14:creationId xmlns:p14="http://schemas.microsoft.com/office/powerpoint/2010/main" val="252817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randombar(horizontal)">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31CB92-D25C-0A48-89E4-1F80B5B9387F}"/>
              </a:ext>
            </a:extLst>
          </p:cNvPr>
          <p:cNvSpPr>
            <a:spLocks noGrp="1"/>
          </p:cNvSpPr>
          <p:nvPr>
            <p:ph idx="1"/>
          </p:nvPr>
        </p:nvSpPr>
        <p:spPr>
          <a:xfrm>
            <a:off x="667265" y="2084832"/>
            <a:ext cx="10686535" cy="4092130"/>
          </a:xfrm>
        </p:spPr>
        <p:txBody>
          <a:bodyPr>
            <a:normAutofit/>
          </a:bodyPr>
          <a:lstStyle/>
          <a:p>
            <a:pPr marL="0" indent="0" algn="ctr">
              <a:buNone/>
            </a:pPr>
            <a:endParaRPr lang="en-US" sz="4400" dirty="0"/>
          </a:p>
          <a:p>
            <a:pPr marL="0" indent="0" algn="ctr">
              <a:buNone/>
            </a:pPr>
            <a:r>
              <a:rPr lang="en-US" sz="4400" dirty="0"/>
              <a:t>“Our youth love luxury.  They have bad manners, contempt for authority.  They show disrespect for their elders”</a:t>
            </a:r>
          </a:p>
        </p:txBody>
      </p:sp>
    </p:spTree>
    <p:extLst>
      <p:ext uri="{BB962C8B-B14F-4D97-AF65-F5344CB8AC3E}">
        <p14:creationId xmlns:p14="http://schemas.microsoft.com/office/powerpoint/2010/main" val="1857458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33357-D388-A045-8C60-DEE3A0BCC741}"/>
              </a:ext>
            </a:extLst>
          </p:cNvPr>
          <p:cNvSpPr>
            <a:spLocks noGrp="1"/>
          </p:cNvSpPr>
          <p:nvPr>
            <p:ph type="title"/>
          </p:nvPr>
        </p:nvSpPr>
        <p:spPr/>
        <p:txBody>
          <a:bodyPr/>
          <a:lstStyle/>
          <a:p>
            <a:r>
              <a:rPr lang="en-US" dirty="0"/>
              <a:t>Socrates</a:t>
            </a:r>
          </a:p>
        </p:txBody>
      </p:sp>
      <p:pic>
        <p:nvPicPr>
          <p:cNvPr id="4" name="Content Placeholder 4">
            <a:extLst>
              <a:ext uri="{FF2B5EF4-FFF2-40B4-BE49-F238E27FC236}">
                <a16:creationId xmlns:a16="http://schemas.microsoft.com/office/drawing/2014/main" id="{6214C9C1-4E33-6441-A540-FAEFAF6E6399}"/>
              </a:ext>
            </a:extLst>
          </p:cNvPr>
          <p:cNvPicPr>
            <a:picLocks noGrp="1" noChangeAspect="1"/>
          </p:cNvPicPr>
          <p:nvPr>
            <p:ph idx="1"/>
          </p:nvPr>
        </p:nvPicPr>
        <p:blipFill>
          <a:blip r:embed="rId2"/>
          <a:stretch>
            <a:fillRect/>
          </a:stretch>
        </p:blipFill>
        <p:spPr>
          <a:xfrm>
            <a:off x="4028303" y="926757"/>
            <a:ext cx="4606991" cy="5578072"/>
          </a:xfrm>
        </p:spPr>
      </p:pic>
    </p:spTree>
    <p:extLst>
      <p:ext uri="{BB962C8B-B14F-4D97-AF65-F5344CB8AC3E}">
        <p14:creationId xmlns:p14="http://schemas.microsoft.com/office/powerpoint/2010/main" val="3104581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65ED4-E8B6-074C-A9E2-70C0CA0B403B}"/>
              </a:ext>
            </a:extLst>
          </p:cNvPr>
          <p:cNvSpPr>
            <a:spLocks noGrp="1"/>
          </p:cNvSpPr>
          <p:nvPr>
            <p:ph type="title"/>
          </p:nvPr>
        </p:nvSpPr>
        <p:spPr/>
        <p:txBody>
          <a:bodyPr/>
          <a:lstStyle/>
          <a:p>
            <a:r>
              <a:rPr lang="en-US" dirty="0"/>
              <a:t>Listening Activity #1</a:t>
            </a:r>
          </a:p>
        </p:txBody>
      </p:sp>
      <p:sp>
        <p:nvSpPr>
          <p:cNvPr id="3" name="Content Placeholder 2">
            <a:extLst>
              <a:ext uri="{FF2B5EF4-FFF2-40B4-BE49-F238E27FC236}">
                <a16:creationId xmlns:a16="http://schemas.microsoft.com/office/drawing/2014/main" id="{DC88E360-E021-6747-8925-481F9818B59C}"/>
              </a:ext>
            </a:extLst>
          </p:cNvPr>
          <p:cNvSpPr>
            <a:spLocks noGrp="1"/>
          </p:cNvSpPr>
          <p:nvPr>
            <p:ph idx="1"/>
          </p:nvPr>
        </p:nvSpPr>
        <p:spPr/>
        <p:txBody>
          <a:bodyPr/>
          <a:lstStyle/>
          <a:p>
            <a:r>
              <a:rPr lang="en-US" dirty="0"/>
              <a:t>With a partner, discuss how you decided to become a foster parent</a:t>
            </a:r>
          </a:p>
          <a:p>
            <a:endParaRPr lang="en-US" dirty="0"/>
          </a:p>
          <a:p>
            <a:r>
              <a:rPr lang="en-US" dirty="0"/>
              <a:t>Discussion</a:t>
            </a:r>
          </a:p>
        </p:txBody>
      </p:sp>
      <p:pic>
        <p:nvPicPr>
          <p:cNvPr id="5" name="Picture 4">
            <a:extLst>
              <a:ext uri="{FF2B5EF4-FFF2-40B4-BE49-F238E27FC236}">
                <a16:creationId xmlns:a16="http://schemas.microsoft.com/office/drawing/2014/main" id="{84CE9446-6F6E-C943-AD60-C4859BD608FD}"/>
              </a:ext>
            </a:extLst>
          </p:cNvPr>
          <p:cNvPicPr>
            <a:picLocks noChangeAspect="1"/>
          </p:cNvPicPr>
          <p:nvPr/>
        </p:nvPicPr>
        <p:blipFill>
          <a:blip r:embed="rId2"/>
          <a:stretch>
            <a:fillRect/>
          </a:stretch>
        </p:blipFill>
        <p:spPr>
          <a:xfrm>
            <a:off x="4844716" y="2594810"/>
            <a:ext cx="6394784" cy="4263189"/>
          </a:xfrm>
          <a:prstGeom prst="rect">
            <a:avLst/>
          </a:prstGeom>
        </p:spPr>
      </p:pic>
    </p:spTree>
    <p:extLst>
      <p:ext uri="{BB962C8B-B14F-4D97-AF65-F5344CB8AC3E}">
        <p14:creationId xmlns:p14="http://schemas.microsoft.com/office/powerpoint/2010/main" val="1291686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2DE7E-C2D6-E246-A064-B6B427036F44}"/>
              </a:ext>
            </a:extLst>
          </p:cNvPr>
          <p:cNvSpPr>
            <a:spLocks noGrp="1"/>
          </p:cNvSpPr>
          <p:nvPr>
            <p:ph type="title"/>
          </p:nvPr>
        </p:nvSpPr>
        <p:spPr/>
        <p:txBody>
          <a:bodyPr/>
          <a:lstStyle/>
          <a:p>
            <a:r>
              <a:rPr lang="en-US" dirty="0"/>
              <a:t>Barriers to Communication</a:t>
            </a:r>
          </a:p>
        </p:txBody>
      </p:sp>
      <p:sp>
        <p:nvSpPr>
          <p:cNvPr id="3" name="Content Placeholder 2">
            <a:extLst>
              <a:ext uri="{FF2B5EF4-FFF2-40B4-BE49-F238E27FC236}">
                <a16:creationId xmlns:a16="http://schemas.microsoft.com/office/drawing/2014/main" id="{68EEA4E2-C49F-6940-83D0-015B71B7BAB0}"/>
              </a:ext>
            </a:extLst>
          </p:cNvPr>
          <p:cNvSpPr>
            <a:spLocks noGrp="1"/>
          </p:cNvSpPr>
          <p:nvPr>
            <p:ph idx="1"/>
          </p:nvPr>
        </p:nvSpPr>
        <p:spPr/>
        <p:txBody>
          <a:bodyPr/>
          <a:lstStyle/>
          <a:p>
            <a:r>
              <a:rPr lang="en-US" dirty="0">
                <a:hlinkClick r:id="rId3"/>
              </a:rPr>
              <a:t>10 Things you Should Never Say to Kids</a:t>
            </a:r>
            <a:endParaRPr lang="en-US" dirty="0"/>
          </a:p>
          <a:p>
            <a:endParaRPr lang="en-US" dirty="0"/>
          </a:p>
          <a:p>
            <a:endParaRPr lang="en-US" dirty="0"/>
          </a:p>
          <a:p>
            <a:endParaRPr lang="en-US" dirty="0"/>
          </a:p>
        </p:txBody>
      </p:sp>
      <p:pic>
        <p:nvPicPr>
          <p:cNvPr id="5" name="Picture 4">
            <a:extLst>
              <a:ext uri="{FF2B5EF4-FFF2-40B4-BE49-F238E27FC236}">
                <a16:creationId xmlns:a16="http://schemas.microsoft.com/office/drawing/2014/main" id="{52B7B3CA-20E8-4C40-B604-2D40D4625393}"/>
              </a:ext>
            </a:extLst>
          </p:cNvPr>
          <p:cNvPicPr>
            <a:picLocks noChangeAspect="1"/>
          </p:cNvPicPr>
          <p:nvPr/>
        </p:nvPicPr>
        <p:blipFill>
          <a:blip r:embed="rId4"/>
          <a:stretch>
            <a:fillRect/>
          </a:stretch>
        </p:blipFill>
        <p:spPr>
          <a:xfrm>
            <a:off x="7124978" y="2855495"/>
            <a:ext cx="3750567" cy="3456405"/>
          </a:xfrm>
          <a:prstGeom prst="rect">
            <a:avLst/>
          </a:prstGeom>
        </p:spPr>
      </p:pic>
    </p:spTree>
    <p:extLst>
      <p:ext uri="{BB962C8B-B14F-4D97-AF65-F5344CB8AC3E}">
        <p14:creationId xmlns:p14="http://schemas.microsoft.com/office/powerpoint/2010/main" val="1661529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B9589-797E-634F-A764-41953089FF8B}"/>
              </a:ext>
            </a:extLst>
          </p:cNvPr>
          <p:cNvSpPr>
            <a:spLocks noGrp="1"/>
          </p:cNvSpPr>
          <p:nvPr>
            <p:ph type="title"/>
          </p:nvPr>
        </p:nvSpPr>
        <p:spPr/>
        <p:txBody>
          <a:bodyPr/>
          <a:lstStyle/>
          <a:p>
            <a:r>
              <a:rPr lang="en-US" dirty="0"/>
              <a:t>Discussion</a:t>
            </a:r>
          </a:p>
        </p:txBody>
      </p:sp>
      <p:sp>
        <p:nvSpPr>
          <p:cNvPr id="3" name="Content Placeholder 2">
            <a:extLst>
              <a:ext uri="{FF2B5EF4-FFF2-40B4-BE49-F238E27FC236}">
                <a16:creationId xmlns:a16="http://schemas.microsoft.com/office/drawing/2014/main" id="{76A6FE32-DE28-F547-92FC-CC15E0B7E011}"/>
              </a:ext>
            </a:extLst>
          </p:cNvPr>
          <p:cNvSpPr>
            <a:spLocks noGrp="1"/>
          </p:cNvSpPr>
          <p:nvPr>
            <p:ph idx="1"/>
          </p:nvPr>
        </p:nvSpPr>
        <p:spPr>
          <a:xfrm>
            <a:off x="838200" y="1825624"/>
            <a:ext cx="10515600" cy="5032375"/>
          </a:xfrm>
        </p:spPr>
        <p:txBody>
          <a:bodyPr/>
          <a:lstStyle/>
          <a:p>
            <a:r>
              <a:rPr lang="en-US" dirty="0"/>
              <a:t>What phrases did you often hear yourself as a kid?</a:t>
            </a:r>
          </a:p>
          <a:p>
            <a:r>
              <a:rPr lang="en-US" dirty="0"/>
              <a:t>What phrases are you most guilty of using?</a:t>
            </a:r>
          </a:p>
          <a:p>
            <a:r>
              <a:rPr lang="en-US" dirty="0"/>
              <a:t>What other phrases should never be said?</a:t>
            </a:r>
          </a:p>
          <a:p>
            <a:pPr lvl="1"/>
            <a:r>
              <a:rPr lang="en-US" dirty="0"/>
              <a:t>Or, Yikes, what I said to my kid that “blew up in my face”</a:t>
            </a:r>
          </a:p>
          <a:p>
            <a:pPr lvl="1"/>
            <a:endParaRPr lang="en-US" dirty="0"/>
          </a:p>
          <a:p>
            <a:pPr lvl="1"/>
            <a:endParaRPr lang="en-US" dirty="0"/>
          </a:p>
          <a:p>
            <a:pPr lvl="1"/>
            <a:endParaRPr lang="en-US" dirty="0"/>
          </a:p>
          <a:p>
            <a:pPr lvl="1"/>
            <a:endParaRPr lang="en-US" dirty="0"/>
          </a:p>
          <a:p>
            <a:pPr lvl="1"/>
            <a:endParaRPr lang="en-US" dirty="0"/>
          </a:p>
          <a:p>
            <a:pPr marL="457200" lvl="1" indent="0">
              <a:buNone/>
            </a:pPr>
            <a:endParaRPr lang="en-US" dirty="0"/>
          </a:p>
          <a:p>
            <a:pPr marL="457200" lvl="1" indent="0">
              <a:buNone/>
            </a:pPr>
            <a:r>
              <a:rPr lang="en-US" dirty="0"/>
              <a:t>Action Plan – What is one thing I just learned that I will work on at home?</a:t>
            </a:r>
          </a:p>
        </p:txBody>
      </p:sp>
      <p:pic>
        <p:nvPicPr>
          <p:cNvPr id="5" name="Picture 4">
            <a:extLst>
              <a:ext uri="{FF2B5EF4-FFF2-40B4-BE49-F238E27FC236}">
                <a16:creationId xmlns:a16="http://schemas.microsoft.com/office/drawing/2014/main" id="{B58DE279-5024-AB48-90F6-98FA3C368FDA}"/>
              </a:ext>
            </a:extLst>
          </p:cNvPr>
          <p:cNvPicPr>
            <a:picLocks noChangeAspect="1"/>
          </p:cNvPicPr>
          <p:nvPr/>
        </p:nvPicPr>
        <p:blipFill>
          <a:blip r:embed="rId3"/>
          <a:stretch>
            <a:fillRect/>
          </a:stretch>
        </p:blipFill>
        <p:spPr>
          <a:xfrm>
            <a:off x="4132273" y="3721769"/>
            <a:ext cx="3391473" cy="1694839"/>
          </a:xfrm>
          <a:prstGeom prst="rect">
            <a:avLst/>
          </a:prstGeom>
        </p:spPr>
      </p:pic>
    </p:spTree>
    <p:extLst>
      <p:ext uri="{BB962C8B-B14F-4D97-AF65-F5344CB8AC3E}">
        <p14:creationId xmlns:p14="http://schemas.microsoft.com/office/powerpoint/2010/main" val="1706855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F97B-E5B2-1A45-9531-43922C5EC8E0}"/>
              </a:ext>
            </a:extLst>
          </p:cNvPr>
          <p:cNvSpPr>
            <a:spLocks noGrp="1"/>
          </p:cNvSpPr>
          <p:nvPr>
            <p:ph type="title"/>
          </p:nvPr>
        </p:nvSpPr>
        <p:spPr/>
        <p:txBody>
          <a:bodyPr/>
          <a:lstStyle/>
          <a:p>
            <a:r>
              <a:rPr lang="en-US" dirty="0"/>
              <a:t>Communicating with Younger Children</a:t>
            </a:r>
          </a:p>
        </p:txBody>
      </p:sp>
      <p:sp>
        <p:nvSpPr>
          <p:cNvPr id="3" name="Content Placeholder 2">
            <a:extLst>
              <a:ext uri="{FF2B5EF4-FFF2-40B4-BE49-F238E27FC236}">
                <a16:creationId xmlns:a16="http://schemas.microsoft.com/office/drawing/2014/main" id="{9D3CA692-785B-FE44-9F69-C46454F7F744}"/>
              </a:ext>
            </a:extLst>
          </p:cNvPr>
          <p:cNvSpPr>
            <a:spLocks noGrp="1"/>
          </p:cNvSpPr>
          <p:nvPr>
            <p:ph idx="1"/>
          </p:nvPr>
        </p:nvSpPr>
        <p:spPr/>
        <p:txBody>
          <a:bodyPr/>
          <a:lstStyle/>
          <a:p>
            <a:r>
              <a:rPr lang="en-US" dirty="0">
                <a:hlinkClick r:id="rId3"/>
              </a:rPr>
              <a:t>How to Communicate with Children</a:t>
            </a:r>
            <a:endParaRPr lang="en-US" dirty="0"/>
          </a:p>
          <a:p>
            <a:endParaRPr lang="en-US" dirty="0"/>
          </a:p>
          <a:p>
            <a:r>
              <a:rPr lang="en-US" dirty="0">
                <a:hlinkClick r:id="rId4"/>
              </a:rPr>
              <a:t>Communicating with Your Child</a:t>
            </a:r>
            <a:endParaRPr lang="en-US" dirty="0"/>
          </a:p>
          <a:p>
            <a:endParaRPr lang="en-US" dirty="0"/>
          </a:p>
          <a:p>
            <a:endParaRPr lang="en-US" dirty="0"/>
          </a:p>
          <a:p>
            <a:endParaRPr lang="en-US" dirty="0"/>
          </a:p>
          <a:p>
            <a:endParaRPr lang="en-US" dirty="0"/>
          </a:p>
          <a:p>
            <a:r>
              <a:rPr lang="en-US" dirty="0"/>
              <a:t>Action Plan – What can I do better in communicating with my child?</a:t>
            </a:r>
          </a:p>
        </p:txBody>
      </p:sp>
      <p:pic>
        <p:nvPicPr>
          <p:cNvPr id="5" name="Picture 4">
            <a:extLst>
              <a:ext uri="{FF2B5EF4-FFF2-40B4-BE49-F238E27FC236}">
                <a16:creationId xmlns:a16="http://schemas.microsoft.com/office/drawing/2014/main" id="{DA1AB351-650B-9044-9F5A-FE7C92633947}"/>
              </a:ext>
            </a:extLst>
          </p:cNvPr>
          <p:cNvPicPr>
            <a:picLocks noChangeAspect="1"/>
          </p:cNvPicPr>
          <p:nvPr/>
        </p:nvPicPr>
        <p:blipFill>
          <a:blip r:embed="rId5"/>
          <a:stretch>
            <a:fillRect/>
          </a:stretch>
        </p:blipFill>
        <p:spPr>
          <a:xfrm>
            <a:off x="7762708" y="1690688"/>
            <a:ext cx="2730500" cy="2984500"/>
          </a:xfrm>
          <a:prstGeom prst="rect">
            <a:avLst/>
          </a:prstGeom>
        </p:spPr>
      </p:pic>
    </p:spTree>
    <p:extLst>
      <p:ext uri="{BB962C8B-B14F-4D97-AF65-F5344CB8AC3E}">
        <p14:creationId xmlns:p14="http://schemas.microsoft.com/office/powerpoint/2010/main" val="26220782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TM03090430[[fn=Banded]]</Template>
  <TotalTime>207</TotalTime>
  <Words>1755</Words>
  <Application>Microsoft Office PowerPoint</Application>
  <PresentationFormat>Widescreen</PresentationFormat>
  <Paragraphs>216</Paragraphs>
  <Slides>30</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Calibri</vt:lpstr>
      <vt:lpstr>Corbel</vt:lpstr>
      <vt:lpstr>Wingdings</vt:lpstr>
      <vt:lpstr>Banded</vt:lpstr>
      <vt:lpstr>Effective Communication Skills</vt:lpstr>
      <vt:lpstr>Learning Objectives</vt:lpstr>
      <vt:lpstr>Introductions</vt:lpstr>
      <vt:lpstr>PowerPoint Presentation</vt:lpstr>
      <vt:lpstr>Socrates</vt:lpstr>
      <vt:lpstr>Listening Activity #1</vt:lpstr>
      <vt:lpstr>Barriers to Communication</vt:lpstr>
      <vt:lpstr>Discussion</vt:lpstr>
      <vt:lpstr>Communicating with Younger Children</vt:lpstr>
      <vt:lpstr>Communicating with Teens</vt:lpstr>
      <vt:lpstr>PowerPoint Presentation</vt:lpstr>
      <vt:lpstr>PowerPoint Presentation</vt:lpstr>
      <vt:lpstr>Active Listening</vt:lpstr>
      <vt:lpstr>Encouragers</vt:lpstr>
      <vt:lpstr>Keywords</vt:lpstr>
      <vt:lpstr>Reflections</vt:lpstr>
      <vt:lpstr>Reflections</vt:lpstr>
      <vt:lpstr>Reflection of Content</vt:lpstr>
      <vt:lpstr>Reflection of Feeling</vt:lpstr>
      <vt:lpstr>Active Listening Practice</vt:lpstr>
      <vt:lpstr>Summarizing</vt:lpstr>
      <vt:lpstr>Summarizing</vt:lpstr>
      <vt:lpstr>Check Out</vt:lpstr>
      <vt:lpstr>Why Questions</vt:lpstr>
      <vt:lpstr>Why  Activity</vt:lpstr>
      <vt:lpstr>Communication Styles</vt:lpstr>
      <vt:lpstr>PowerPoint Presentation</vt:lpstr>
      <vt:lpstr>I Messages</vt:lpstr>
      <vt:lpstr>PowerPoint Presentation</vt:lpstr>
      <vt:lpstr>No Such Thing as Perfect Communication No Such Thing as a Perfect Parent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Communication Skills</dc:title>
  <dc:creator>Ida M. Mills</dc:creator>
  <cp:lastModifiedBy>Candie Dick</cp:lastModifiedBy>
  <cp:revision>4</cp:revision>
  <cp:lastPrinted>2020-02-27T16:48:17Z</cp:lastPrinted>
  <dcterms:created xsi:type="dcterms:W3CDTF">2019-03-16T16:55:08Z</dcterms:created>
  <dcterms:modified xsi:type="dcterms:W3CDTF">2020-02-27T16:49:28Z</dcterms:modified>
</cp:coreProperties>
</file>