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7"/>
  </p:notesMasterIdLst>
  <p:sldIdLst>
    <p:sldId id="256" r:id="rId2"/>
    <p:sldId id="257" r:id="rId3"/>
    <p:sldId id="258" r:id="rId4"/>
    <p:sldId id="259" r:id="rId5"/>
    <p:sldId id="269" r:id="rId6"/>
    <p:sldId id="260" r:id="rId7"/>
    <p:sldId id="261" r:id="rId8"/>
    <p:sldId id="282" r:id="rId9"/>
    <p:sldId id="263" r:id="rId10"/>
    <p:sldId id="264" r:id="rId11"/>
    <p:sldId id="265" r:id="rId12"/>
    <p:sldId id="266" r:id="rId13"/>
    <p:sldId id="267" r:id="rId14"/>
    <p:sldId id="270" r:id="rId15"/>
    <p:sldId id="271" r:id="rId16"/>
    <p:sldId id="272" r:id="rId17"/>
    <p:sldId id="273" r:id="rId18"/>
    <p:sldId id="274" r:id="rId19"/>
    <p:sldId id="276" r:id="rId20"/>
    <p:sldId id="277" r:id="rId21"/>
    <p:sldId id="278" r:id="rId22"/>
    <p:sldId id="279" r:id="rId23"/>
    <p:sldId id="280" r:id="rId24"/>
    <p:sldId id="281"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295" r:id="rId38"/>
    <p:sldId id="296" r:id="rId39"/>
    <p:sldId id="298" r:id="rId40"/>
    <p:sldId id="299" r:id="rId41"/>
    <p:sldId id="297" r:id="rId42"/>
    <p:sldId id="300" r:id="rId43"/>
    <p:sldId id="301" r:id="rId44"/>
    <p:sldId id="303" r:id="rId45"/>
    <p:sldId id="304" r:id="rId46"/>
    <p:sldId id="314" r:id="rId47"/>
    <p:sldId id="305" r:id="rId48"/>
    <p:sldId id="306" r:id="rId49"/>
    <p:sldId id="307" r:id="rId50"/>
    <p:sldId id="308" r:id="rId51"/>
    <p:sldId id="309" r:id="rId52"/>
    <p:sldId id="310" r:id="rId53"/>
    <p:sldId id="311" r:id="rId54"/>
    <p:sldId id="312" r:id="rId55"/>
    <p:sldId id="313" r:id="rId5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CC0066"/>
    <a:srgbClr val="D600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1422"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50F32D-182E-479C-BD4F-065C303E6449}" type="datetimeFigureOut">
              <a:rPr lang="en-US" smtClean="0"/>
              <a:t>9/10/2015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607A379-80A9-40F7-938A-E5E6C04F107C}" type="slidenum">
              <a:rPr lang="en-US" smtClean="0"/>
              <a:t>‹#›</a:t>
            </a:fld>
            <a:endParaRPr lang="en-US" dirty="0"/>
          </a:p>
        </p:txBody>
      </p:sp>
    </p:spTree>
    <p:extLst>
      <p:ext uri="{BB962C8B-B14F-4D97-AF65-F5344CB8AC3E}">
        <p14:creationId xmlns:p14="http://schemas.microsoft.com/office/powerpoint/2010/main" val="31106523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07A379-80A9-40F7-938A-E5E6C04F107C}" type="slidenum">
              <a:rPr lang="en-US" smtClean="0"/>
              <a:t>14</a:t>
            </a:fld>
            <a:endParaRPr lang="en-US" dirty="0"/>
          </a:p>
        </p:txBody>
      </p:sp>
    </p:spTree>
    <p:extLst>
      <p:ext uri="{BB962C8B-B14F-4D97-AF65-F5344CB8AC3E}">
        <p14:creationId xmlns:p14="http://schemas.microsoft.com/office/powerpoint/2010/main" val="2994725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07A379-80A9-40F7-938A-E5E6C04F107C}" type="slidenum">
              <a:rPr lang="en-US" smtClean="0"/>
              <a:t>24</a:t>
            </a:fld>
            <a:endParaRPr lang="en-US" dirty="0"/>
          </a:p>
        </p:txBody>
      </p:sp>
    </p:spTree>
    <p:extLst>
      <p:ext uri="{BB962C8B-B14F-4D97-AF65-F5344CB8AC3E}">
        <p14:creationId xmlns:p14="http://schemas.microsoft.com/office/powerpoint/2010/main" val="40660688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342D9F9D-8B2E-427E-8706-9588A7C94034}" type="datetimeFigureOut">
              <a:rPr lang="en-US" smtClean="0"/>
              <a:t>9/10/2015</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5D53C2E2-594C-4EEA-826F-8DD9E0603D40}" type="slidenum">
              <a:rPr lang="en-US" smtClean="0"/>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42D9F9D-8B2E-427E-8706-9588A7C94034}" type="datetimeFigureOut">
              <a:rPr lang="en-US" smtClean="0"/>
              <a:t>9/10/2015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D53C2E2-594C-4EEA-826F-8DD9E0603D40}"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42D9F9D-8B2E-427E-8706-9588A7C94034}" type="datetimeFigureOut">
              <a:rPr lang="en-US" smtClean="0"/>
              <a:t>9/10/2015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D53C2E2-594C-4EEA-826F-8DD9E0603D40}"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42D9F9D-8B2E-427E-8706-9588A7C94034}" type="datetimeFigureOut">
              <a:rPr lang="en-US" smtClean="0"/>
              <a:t>9/10/2015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D53C2E2-594C-4EEA-826F-8DD9E0603D40}"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42D9F9D-8B2E-427E-8706-9588A7C94034}" type="datetimeFigureOut">
              <a:rPr lang="en-US" smtClean="0"/>
              <a:t>9/10/2015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5D53C2E2-594C-4EEA-826F-8DD9E0603D40}"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42D9F9D-8B2E-427E-8706-9588A7C94034}" type="datetimeFigureOut">
              <a:rPr lang="en-US" smtClean="0"/>
              <a:t>9/10/2015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53C2E2-594C-4EEA-826F-8DD9E0603D40}"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42D9F9D-8B2E-427E-8706-9588A7C94034}" type="datetimeFigureOut">
              <a:rPr lang="en-US" smtClean="0"/>
              <a:t>9/10/2015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D53C2E2-594C-4EEA-826F-8DD9E0603D40}"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42D9F9D-8B2E-427E-8706-9588A7C94034}" type="datetimeFigureOut">
              <a:rPr lang="en-US" smtClean="0"/>
              <a:t>9/10/2015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D53C2E2-594C-4EEA-826F-8DD9E0603D40}"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2D9F9D-8B2E-427E-8706-9588A7C94034}" type="datetimeFigureOut">
              <a:rPr lang="en-US" smtClean="0"/>
              <a:t>9/10/2015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D53C2E2-594C-4EEA-826F-8DD9E0603D40}"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42D9F9D-8B2E-427E-8706-9588A7C94034}" type="datetimeFigureOut">
              <a:rPr lang="en-US" smtClean="0"/>
              <a:t>9/10/2015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53C2E2-594C-4EEA-826F-8DD9E0603D40}"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42D9F9D-8B2E-427E-8706-9588A7C94034}" type="datetimeFigureOut">
              <a:rPr lang="en-US" smtClean="0"/>
              <a:t>9/10/2015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53C2E2-594C-4EEA-826F-8DD9E0603D40}"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342D9F9D-8B2E-427E-8706-9588A7C94034}" type="datetimeFigureOut">
              <a:rPr lang="en-US" smtClean="0"/>
              <a:t>9/10/2015</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5D53C2E2-594C-4EEA-826F-8DD9E0603D40}"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url?url=http://blog.lproof.org/2014/03&amp;rct=j&amp;frm=1&amp;q=&amp;esrc=s&amp;sa=U&amp;ei=BNswVOGODsGMyASX1oCgAg&amp;ved=0CDQQ9QEwDzgU&amp;sig2=u9vTpAYYnQLzrD6StorNLA&amp;usg=AFQjCNEuM41nEg2MaxMdrlZ8kgBWZd7kcA"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219200"/>
            <a:ext cx="7680960" cy="2438399"/>
          </a:xfrm>
        </p:spPr>
        <p:txBody>
          <a:bodyPr>
            <a:normAutofit fontScale="90000"/>
          </a:bodyPr>
          <a:lstStyle/>
          <a:p>
            <a:r>
              <a:rPr lang="en-US" dirty="0" smtClean="0">
                <a:solidFill>
                  <a:schemeClr val="accent4">
                    <a:lumMod val="50000"/>
                  </a:schemeClr>
                </a:solidFill>
              </a:rPr>
              <a:t>Module 3:</a:t>
            </a:r>
            <a:br>
              <a:rPr lang="en-US" dirty="0" smtClean="0">
                <a:solidFill>
                  <a:schemeClr val="accent4">
                    <a:lumMod val="50000"/>
                  </a:schemeClr>
                </a:solidFill>
              </a:rPr>
            </a:br>
            <a:r>
              <a:rPr lang="en-US" dirty="0" smtClean="0">
                <a:solidFill>
                  <a:schemeClr val="accent4">
                    <a:lumMod val="50000"/>
                  </a:schemeClr>
                </a:solidFill>
              </a:rPr>
              <a:t>Understanding Trauma’s</a:t>
            </a:r>
            <a:br>
              <a:rPr lang="en-US" dirty="0" smtClean="0">
                <a:solidFill>
                  <a:schemeClr val="accent4">
                    <a:lumMod val="50000"/>
                  </a:schemeClr>
                </a:solidFill>
              </a:rPr>
            </a:br>
            <a:r>
              <a:rPr lang="en-US" dirty="0" smtClean="0">
                <a:solidFill>
                  <a:schemeClr val="accent4">
                    <a:lumMod val="50000"/>
                  </a:schemeClr>
                </a:solidFill>
              </a:rPr>
              <a:t>Effects</a:t>
            </a:r>
            <a:endParaRPr lang="en-US" dirty="0">
              <a:solidFill>
                <a:schemeClr val="accent4">
                  <a:lumMod val="50000"/>
                </a:schemeClr>
              </a:solidFill>
            </a:endParaRPr>
          </a:p>
        </p:txBody>
      </p:sp>
      <p:sp>
        <p:nvSpPr>
          <p:cNvPr id="4" name="TextBox 3"/>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3113903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solidFill>
                  <a:schemeClr val="accent4">
                    <a:lumMod val="50000"/>
                  </a:schemeClr>
                </a:solidFill>
              </a:rPr>
              <a:t>Experience Grows the Brain</a:t>
            </a:r>
          </a:p>
        </p:txBody>
      </p:sp>
      <p:sp>
        <p:nvSpPr>
          <p:cNvPr id="3" name="Content Placeholder 2"/>
          <p:cNvSpPr>
            <a:spLocks noGrp="1"/>
          </p:cNvSpPr>
          <p:nvPr>
            <p:ph sz="half" idx="1"/>
          </p:nvPr>
        </p:nvSpPr>
        <p:spPr/>
        <p:txBody>
          <a:bodyPr/>
          <a:lstStyle/>
          <a:p>
            <a:pPr marL="285750" indent="-285750">
              <a:buSzPct val="100000"/>
              <a:buFont typeface="Arial" panose="020B0604020202020204" pitchFamily="34" charset="0"/>
              <a:buChar char="•"/>
            </a:pPr>
            <a:r>
              <a:rPr lang="en-US" sz="2400" dirty="0"/>
              <a:t> </a:t>
            </a:r>
            <a:r>
              <a:rPr lang="en-US" sz="2400" dirty="0" smtClean="0"/>
              <a:t>The brain develops by forming connections</a:t>
            </a:r>
          </a:p>
          <a:p>
            <a:pPr marL="285750" indent="-285750">
              <a:buSzPct val="100000"/>
              <a:buFont typeface="Arial" panose="020B0604020202020204" pitchFamily="34" charset="0"/>
              <a:buChar char="•"/>
            </a:pPr>
            <a:r>
              <a:rPr lang="en-US" sz="2400" dirty="0"/>
              <a:t> </a:t>
            </a:r>
            <a:r>
              <a:rPr lang="en-US" sz="2400" dirty="0" smtClean="0"/>
              <a:t>Interactions with caregivers are critical to brain development</a:t>
            </a:r>
          </a:p>
          <a:p>
            <a:pPr marL="285750" indent="-285750">
              <a:buSzPct val="100000"/>
              <a:buFont typeface="Arial" panose="020B0604020202020204" pitchFamily="34" charset="0"/>
              <a:buChar char="•"/>
            </a:pPr>
            <a:r>
              <a:rPr lang="en-US" sz="2400" dirty="0"/>
              <a:t> </a:t>
            </a:r>
            <a:r>
              <a:rPr lang="en-US" sz="2400" dirty="0" smtClean="0"/>
              <a:t>The more an experience is repeated, the stronger the connections become</a:t>
            </a:r>
            <a:endParaRPr lang="en-US" dirty="0"/>
          </a:p>
        </p:txBody>
      </p:sp>
      <p:pic>
        <p:nvPicPr>
          <p:cNvPr id="3074"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295900" y="2082902"/>
            <a:ext cx="3276600" cy="30264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Circular Arrow 1"/>
          <p:cNvSpPr/>
          <p:nvPr/>
        </p:nvSpPr>
        <p:spPr>
          <a:xfrm>
            <a:off x="6477000" y="2590800"/>
            <a:ext cx="609600" cy="457200"/>
          </a:xfrm>
          <a:prstGeom prst="circular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 name="Circular Arrow 9"/>
          <p:cNvSpPr/>
          <p:nvPr/>
        </p:nvSpPr>
        <p:spPr>
          <a:xfrm>
            <a:off x="6781800" y="3429000"/>
            <a:ext cx="609600" cy="457200"/>
          </a:xfrm>
          <a:prstGeom prst="circular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1" name="Circular Arrow 10"/>
          <p:cNvSpPr/>
          <p:nvPr/>
        </p:nvSpPr>
        <p:spPr>
          <a:xfrm rot="17701609">
            <a:off x="5958348" y="2944761"/>
            <a:ext cx="609600" cy="457200"/>
          </a:xfrm>
          <a:prstGeom prst="circular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2" name="Circular Arrow 11"/>
          <p:cNvSpPr/>
          <p:nvPr/>
        </p:nvSpPr>
        <p:spPr>
          <a:xfrm rot="10800000">
            <a:off x="7391400" y="3138948"/>
            <a:ext cx="609600" cy="457200"/>
          </a:xfrm>
          <a:prstGeom prst="circular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3" name="Circular Arrow 12"/>
          <p:cNvSpPr/>
          <p:nvPr/>
        </p:nvSpPr>
        <p:spPr>
          <a:xfrm>
            <a:off x="6629400" y="2971800"/>
            <a:ext cx="609600" cy="457200"/>
          </a:xfrm>
          <a:prstGeom prst="circular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4" name="Circular Arrow 13"/>
          <p:cNvSpPr/>
          <p:nvPr/>
        </p:nvSpPr>
        <p:spPr>
          <a:xfrm>
            <a:off x="7391400" y="2730909"/>
            <a:ext cx="609600" cy="457200"/>
          </a:xfrm>
          <a:prstGeom prst="circularArrow">
            <a:avLst/>
          </a:prstGeom>
          <a:solidFill>
            <a:schemeClr val="tx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6" name="Circular Arrow 15"/>
          <p:cNvSpPr/>
          <p:nvPr/>
        </p:nvSpPr>
        <p:spPr>
          <a:xfrm rot="14445834">
            <a:off x="6477000" y="2819400"/>
            <a:ext cx="609600" cy="457200"/>
          </a:xfrm>
          <a:prstGeom prst="circularArrow">
            <a:avLst/>
          </a:prstGeom>
          <a:solidFill>
            <a:schemeClr val="tx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7" name="Circular Arrow 16"/>
          <p:cNvSpPr/>
          <p:nvPr/>
        </p:nvSpPr>
        <p:spPr>
          <a:xfrm>
            <a:off x="6934200" y="2418734"/>
            <a:ext cx="609600" cy="457200"/>
          </a:xfrm>
          <a:prstGeom prst="circularArrow">
            <a:avLst/>
          </a:prstGeom>
          <a:solidFill>
            <a:schemeClr val="tx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8" name="Circular Arrow 17"/>
          <p:cNvSpPr/>
          <p:nvPr/>
        </p:nvSpPr>
        <p:spPr>
          <a:xfrm rot="7751076">
            <a:off x="6870627" y="2971799"/>
            <a:ext cx="609600" cy="457200"/>
          </a:xfrm>
          <a:prstGeom prst="circularArrow">
            <a:avLst/>
          </a:prstGeom>
          <a:solidFill>
            <a:schemeClr val="tx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5" name="TextBox 14"/>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8878811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Trauma Derails Development</a:t>
            </a:r>
            <a:endParaRPr lang="en-US" dirty="0">
              <a:solidFill>
                <a:schemeClr val="accent4">
                  <a:lumMod val="50000"/>
                </a:schemeClr>
              </a:solidFill>
            </a:endParaRPr>
          </a:p>
        </p:txBody>
      </p:sp>
      <p:sp>
        <p:nvSpPr>
          <p:cNvPr id="2" name="Content Placeholder 1"/>
          <p:cNvSpPr>
            <a:spLocks noGrp="1"/>
          </p:cNvSpPr>
          <p:nvPr>
            <p:ph idx="1"/>
          </p:nvPr>
        </p:nvSpPr>
        <p:spPr>
          <a:xfrm>
            <a:off x="352426" y="1463040"/>
            <a:ext cx="8562974" cy="4724400"/>
          </a:xfrm>
        </p:spPr>
        <p:txBody>
          <a:bodyPr>
            <a:normAutofit/>
          </a:bodyPr>
          <a:lstStyle/>
          <a:p>
            <a:pPr>
              <a:buSzPct val="100000"/>
              <a:buFont typeface="Arial" panose="020B0604020202020204" pitchFamily="34" charset="0"/>
              <a:buChar char="•"/>
            </a:pPr>
            <a:r>
              <a:rPr lang="en-US" sz="2800" dirty="0" smtClean="0"/>
              <a:t>Exposure to trauma causes the brain to develop in a way that will help the child survive in a dangerous world</a:t>
            </a:r>
          </a:p>
          <a:p>
            <a:pPr marL="893826" lvl="2" indent="-457200">
              <a:buFont typeface="Wingdings" panose="05000000000000000000" pitchFamily="2" charset="2"/>
              <a:buChar char="§"/>
            </a:pPr>
            <a:r>
              <a:rPr lang="en-US" sz="2600" dirty="0"/>
              <a:t> </a:t>
            </a:r>
            <a:r>
              <a:rPr lang="en-US" sz="2600" dirty="0" smtClean="0"/>
              <a:t>On constant alert for danger</a:t>
            </a:r>
          </a:p>
          <a:p>
            <a:pPr marL="893826" lvl="2" indent="-457200">
              <a:buFont typeface="Wingdings" panose="05000000000000000000" pitchFamily="2" charset="2"/>
              <a:buChar char="§"/>
            </a:pPr>
            <a:r>
              <a:rPr lang="en-US" sz="2600" dirty="0"/>
              <a:t> </a:t>
            </a:r>
            <a:r>
              <a:rPr lang="en-US" sz="2600" dirty="0" smtClean="0"/>
              <a:t>Quick to react to threats (fight, flight, freeze)</a:t>
            </a:r>
          </a:p>
          <a:p>
            <a:pPr marL="1325880" lvl="1" indent="-457200">
              <a:buFont typeface="Arial" panose="020B0604020202020204" pitchFamily="34" charset="0"/>
              <a:buChar char="•"/>
            </a:pPr>
            <a:endParaRPr lang="en-US" sz="2800" dirty="0"/>
          </a:p>
          <a:p>
            <a:pPr>
              <a:buSzPct val="100000"/>
              <a:buFont typeface="Arial" panose="020B0604020202020204" pitchFamily="34" charset="0"/>
              <a:buChar char="•"/>
            </a:pPr>
            <a:r>
              <a:rPr lang="en-US" sz="2800" dirty="0" smtClean="0"/>
              <a:t>The stress hormones produced during trauma also interfere with the development of higher brain functions</a:t>
            </a:r>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7846464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solidFill>
                  <a:schemeClr val="accent4">
                    <a:lumMod val="50000"/>
                  </a:schemeClr>
                </a:solidFill>
              </a:rPr>
              <a:t>The Brain</a:t>
            </a:r>
            <a:br>
              <a:rPr lang="en-US" dirty="0" smtClean="0">
                <a:solidFill>
                  <a:schemeClr val="accent4">
                    <a:lumMod val="50000"/>
                  </a:schemeClr>
                </a:solidFill>
              </a:rPr>
            </a:br>
            <a:r>
              <a:rPr lang="en-US" dirty="0" smtClean="0">
                <a:solidFill>
                  <a:schemeClr val="accent4">
                    <a:lumMod val="50000"/>
                  </a:schemeClr>
                </a:solidFill>
              </a:rPr>
              <a:t>What are the differences????</a:t>
            </a:r>
            <a:endParaRPr lang="en-US" dirty="0">
              <a:solidFill>
                <a:schemeClr val="accent4">
                  <a:lumMod val="50000"/>
                </a:schemeClr>
              </a:solidFill>
            </a:endParaRPr>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1066800" y="2107214"/>
            <a:ext cx="7010400" cy="3694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133600" y="5467203"/>
            <a:ext cx="2057400" cy="304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p:nvSpPr>
        <p:spPr>
          <a:xfrm>
            <a:off x="5105400" y="5413125"/>
            <a:ext cx="2667000" cy="412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9780876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52426" y="228600"/>
            <a:ext cx="7680960" cy="685800"/>
          </a:xfrm>
        </p:spPr>
        <p:txBody>
          <a:bodyPr>
            <a:normAutofit fontScale="90000"/>
          </a:bodyPr>
          <a:lstStyle/>
          <a:p>
            <a:r>
              <a:rPr lang="en-US" dirty="0" smtClean="0">
                <a:solidFill>
                  <a:schemeClr val="accent4">
                    <a:lumMod val="50000"/>
                  </a:schemeClr>
                </a:solidFill>
              </a:rPr>
              <a:t>The Brain</a:t>
            </a:r>
            <a:endParaRPr lang="en-US" dirty="0">
              <a:solidFill>
                <a:schemeClr val="accent4">
                  <a:lumMod val="50000"/>
                </a:schemeClr>
              </a:solidFill>
            </a:endParaRPr>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762000" y="2107214"/>
            <a:ext cx="7543800" cy="3694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95748" y="1002268"/>
            <a:ext cx="6629400" cy="523220"/>
          </a:xfrm>
          <a:prstGeom prst="rect">
            <a:avLst/>
          </a:prstGeom>
          <a:noFill/>
        </p:spPr>
        <p:txBody>
          <a:bodyPr wrap="square" rtlCol="0">
            <a:spAutoFit/>
          </a:bodyPr>
          <a:lstStyle/>
          <a:p>
            <a:r>
              <a:rPr lang="en-US" sz="2800" dirty="0" smtClean="0"/>
              <a:t>Both belong to  3 year old children</a:t>
            </a:r>
            <a:endParaRPr lang="en-US" sz="2800" dirty="0"/>
          </a:p>
        </p:txBody>
      </p:sp>
      <p:sp>
        <p:nvSpPr>
          <p:cNvPr id="6" name="TextBox 5"/>
          <p:cNvSpPr txBox="1"/>
          <p:nvPr/>
        </p:nvSpPr>
        <p:spPr>
          <a:xfrm>
            <a:off x="1676400" y="6321623"/>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20407545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accent4">
                    <a:lumMod val="50000"/>
                  </a:schemeClr>
                </a:solidFill>
              </a:rPr>
              <a:t>Young Children(0 – 5)</a:t>
            </a:r>
            <a:endParaRPr lang="en-US" dirty="0">
              <a:solidFill>
                <a:schemeClr val="accent4">
                  <a:lumMod val="50000"/>
                </a:schemeClr>
              </a:solidFill>
            </a:endParaRPr>
          </a:p>
        </p:txBody>
      </p:sp>
      <p:sp>
        <p:nvSpPr>
          <p:cNvPr id="3" name="Content Placeholder 2"/>
          <p:cNvSpPr>
            <a:spLocks noGrp="1"/>
          </p:cNvSpPr>
          <p:nvPr>
            <p:ph sz="half" idx="1"/>
          </p:nvPr>
        </p:nvSpPr>
        <p:spPr>
          <a:xfrm>
            <a:off x="352426" y="1463040"/>
            <a:ext cx="3886200" cy="4861560"/>
          </a:xfrm>
        </p:spPr>
        <p:txBody>
          <a:bodyPr>
            <a:normAutofit/>
          </a:bodyPr>
          <a:lstStyle/>
          <a:p>
            <a:pPr marL="137160" indent="0" algn="ctr">
              <a:buNone/>
            </a:pPr>
            <a:r>
              <a:rPr lang="en-US" sz="2400" dirty="0" smtClean="0"/>
              <a:t>Key Developmental Tasks</a:t>
            </a:r>
          </a:p>
          <a:p>
            <a:pPr marL="285750" indent="-285750">
              <a:buSzPct val="100000"/>
              <a:buFont typeface="Arial" panose="020B0604020202020204" pitchFamily="34" charset="0"/>
              <a:buChar char="•"/>
            </a:pPr>
            <a:r>
              <a:rPr lang="en-US" sz="2400" dirty="0"/>
              <a:t> </a:t>
            </a:r>
            <a:r>
              <a:rPr lang="en-US" sz="2400" dirty="0" smtClean="0"/>
              <a:t>Development of visual and auditory perception</a:t>
            </a:r>
          </a:p>
          <a:p>
            <a:pPr marL="285750" indent="-285750">
              <a:buSzPct val="100000"/>
              <a:buFont typeface="Arial" panose="020B0604020202020204" pitchFamily="34" charset="0"/>
              <a:buChar char="•"/>
            </a:pPr>
            <a:r>
              <a:rPr lang="en-US" sz="2400" dirty="0"/>
              <a:t> </a:t>
            </a:r>
            <a:r>
              <a:rPr lang="en-US" sz="2400" dirty="0" smtClean="0"/>
              <a:t>Recognition of and response to emotional cues</a:t>
            </a:r>
          </a:p>
          <a:p>
            <a:pPr marL="285750" indent="-285750">
              <a:buSzPct val="100000"/>
              <a:buFont typeface="Arial" panose="020B0604020202020204" pitchFamily="34" charset="0"/>
              <a:buChar char="•"/>
            </a:pPr>
            <a:r>
              <a:rPr lang="en-US" sz="2400" dirty="0"/>
              <a:t> </a:t>
            </a:r>
            <a:r>
              <a:rPr lang="en-US" sz="2400" dirty="0" smtClean="0"/>
              <a:t>Attachment to primary caregiver</a:t>
            </a:r>
            <a:endParaRPr lang="en-US" sz="2400" dirty="0"/>
          </a:p>
        </p:txBody>
      </p:sp>
      <p:sp>
        <p:nvSpPr>
          <p:cNvPr id="2" name="Content Placeholder 1"/>
          <p:cNvSpPr>
            <a:spLocks noGrp="1"/>
          </p:cNvSpPr>
          <p:nvPr>
            <p:ph sz="half" idx="2"/>
          </p:nvPr>
        </p:nvSpPr>
        <p:spPr>
          <a:xfrm>
            <a:off x="4901184" y="1463040"/>
            <a:ext cx="3886200" cy="5013960"/>
          </a:xfrm>
        </p:spPr>
        <p:txBody>
          <a:bodyPr>
            <a:normAutofit fontScale="92500" lnSpcReduction="20000"/>
          </a:bodyPr>
          <a:lstStyle/>
          <a:p>
            <a:pPr marL="137160" indent="0" algn="ctr">
              <a:buNone/>
            </a:pPr>
            <a:r>
              <a:rPr lang="en-US" sz="2800" dirty="0" smtClean="0"/>
              <a:t>Trauma’s Impact</a:t>
            </a:r>
          </a:p>
          <a:p>
            <a:pPr marL="457200" indent="-457200">
              <a:buSzPct val="100000"/>
              <a:buFont typeface="Arial" panose="020B0604020202020204" pitchFamily="34" charset="0"/>
              <a:buChar char="•"/>
            </a:pPr>
            <a:r>
              <a:rPr lang="en-US" sz="2800" dirty="0"/>
              <a:t> </a:t>
            </a:r>
            <a:r>
              <a:rPr lang="en-US" sz="2800" dirty="0" smtClean="0"/>
              <a:t>Sensitivity to noise</a:t>
            </a:r>
          </a:p>
          <a:p>
            <a:pPr marL="457200" indent="-457200">
              <a:buSzPct val="100000"/>
              <a:buFont typeface="Arial" panose="020B0604020202020204" pitchFamily="34" charset="0"/>
              <a:buChar char="•"/>
            </a:pPr>
            <a:r>
              <a:rPr lang="en-US" sz="2800" dirty="0"/>
              <a:t> </a:t>
            </a:r>
            <a:r>
              <a:rPr lang="en-US" sz="2800" dirty="0" smtClean="0"/>
              <a:t>Avoidance of contact</a:t>
            </a:r>
          </a:p>
          <a:p>
            <a:pPr marL="457200" indent="-457200">
              <a:buSzPct val="100000"/>
              <a:buFont typeface="Arial" panose="020B0604020202020204" pitchFamily="34" charset="0"/>
              <a:buChar char="•"/>
            </a:pPr>
            <a:r>
              <a:rPr lang="en-US" sz="2800" dirty="0"/>
              <a:t> </a:t>
            </a:r>
            <a:r>
              <a:rPr lang="en-US" sz="2800" dirty="0" smtClean="0"/>
              <a:t>Heightened startle response</a:t>
            </a:r>
          </a:p>
          <a:p>
            <a:pPr marL="457200" indent="-457200">
              <a:buSzPct val="100000"/>
              <a:buFont typeface="Arial" panose="020B0604020202020204" pitchFamily="34" charset="0"/>
              <a:buChar char="•"/>
            </a:pPr>
            <a:r>
              <a:rPr lang="en-US" sz="2800" dirty="0"/>
              <a:t> </a:t>
            </a:r>
            <a:r>
              <a:rPr lang="en-US" sz="2800" dirty="0" smtClean="0"/>
              <a:t>Confusion about what’s dangerous and who to go to  for protection</a:t>
            </a:r>
          </a:p>
          <a:p>
            <a:pPr marL="457200" indent="-457200">
              <a:buSzPct val="100000"/>
              <a:buFont typeface="Arial" panose="020B0604020202020204" pitchFamily="34" charset="0"/>
              <a:buChar char="•"/>
            </a:pPr>
            <a:r>
              <a:rPr lang="en-US" sz="2800" dirty="0"/>
              <a:t> </a:t>
            </a:r>
            <a:r>
              <a:rPr lang="en-US" sz="2800" dirty="0" smtClean="0"/>
              <a:t>Fear of being separated from familiar people / places</a:t>
            </a:r>
            <a:endParaRPr lang="en-US" sz="2800" dirty="0"/>
          </a:p>
        </p:txBody>
      </p:sp>
      <p:sp>
        <p:nvSpPr>
          <p:cNvPr id="6" name="TextBox 5"/>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8918350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solidFill>
                  <a:schemeClr val="accent4">
                    <a:lumMod val="50000"/>
                  </a:schemeClr>
                </a:solidFill>
              </a:rPr>
              <a:t>School –Aged Children (6 – 12)</a:t>
            </a:r>
            <a:endParaRPr lang="en-US" dirty="0">
              <a:solidFill>
                <a:schemeClr val="accent4">
                  <a:lumMod val="50000"/>
                </a:schemeClr>
              </a:solidFill>
            </a:endParaRPr>
          </a:p>
        </p:txBody>
      </p:sp>
      <p:sp>
        <p:nvSpPr>
          <p:cNvPr id="3" name="Content Placeholder 2"/>
          <p:cNvSpPr>
            <a:spLocks noGrp="1"/>
          </p:cNvSpPr>
          <p:nvPr>
            <p:ph sz="half" idx="1"/>
          </p:nvPr>
        </p:nvSpPr>
        <p:spPr/>
        <p:txBody>
          <a:bodyPr>
            <a:normAutofit/>
          </a:bodyPr>
          <a:lstStyle/>
          <a:p>
            <a:pPr marL="137160" indent="0" algn="ctr">
              <a:buNone/>
            </a:pPr>
            <a:r>
              <a:rPr lang="en-US" sz="2400" dirty="0" smtClean="0"/>
              <a:t>Key Developmental Tasks</a:t>
            </a:r>
          </a:p>
          <a:p>
            <a:pPr marL="342900" indent="-342900">
              <a:buSzPct val="100000"/>
              <a:buFont typeface="Arial" panose="020B0604020202020204" pitchFamily="34" charset="0"/>
              <a:buChar char="•"/>
            </a:pPr>
            <a:r>
              <a:rPr lang="en-US" sz="2400" dirty="0"/>
              <a:t> </a:t>
            </a:r>
            <a:r>
              <a:rPr lang="en-US" sz="2400" dirty="0" smtClean="0"/>
              <a:t>Manage fears, anxieties and aggression</a:t>
            </a:r>
          </a:p>
          <a:p>
            <a:pPr marL="342900" indent="-342900">
              <a:buSzPct val="100000"/>
              <a:buFont typeface="Arial" panose="020B0604020202020204" pitchFamily="34" charset="0"/>
              <a:buChar char="•"/>
            </a:pPr>
            <a:r>
              <a:rPr lang="en-US" sz="2400" dirty="0"/>
              <a:t> </a:t>
            </a:r>
            <a:r>
              <a:rPr lang="en-US" sz="2400" dirty="0" smtClean="0"/>
              <a:t>Sustain attention for learning and problem solving</a:t>
            </a:r>
          </a:p>
          <a:p>
            <a:pPr marL="342900" indent="-342900">
              <a:buSzPct val="100000"/>
              <a:buFont typeface="Arial" panose="020B0604020202020204" pitchFamily="34" charset="0"/>
              <a:buChar char="•"/>
            </a:pPr>
            <a:r>
              <a:rPr lang="en-US" sz="2400" dirty="0"/>
              <a:t> </a:t>
            </a:r>
            <a:r>
              <a:rPr lang="en-US" sz="2400" dirty="0" smtClean="0"/>
              <a:t>Control impulses and manage physical responses to danger</a:t>
            </a:r>
            <a:endParaRPr lang="en-US" sz="2400" dirty="0"/>
          </a:p>
        </p:txBody>
      </p:sp>
      <p:sp>
        <p:nvSpPr>
          <p:cNvPr id="2" name="Content Placeholder 1"/>
          <p:cNvSpPr>
            <a:spLocks noGrp="1"/>
          </p:cNvSpPr>
          <p:nvPr>
            <p:ph sz="half" idx="2"/>
          </p:nvPr>
        </p:nvSpPr>
        <p:spPr/>
        <p:txBody>
          <a:bodyPr>
            <a:normAutofit/>
          </a:bodyPr>
          <a:lstStyle/>
          <a:p>
            <a:pPr marL="137160" indent="0" algn="ctr">
              <a:buNone/>
            </a:pPr>
            <a:r>
              <a:rPr lang="en-US" sz="2400" dirty="0" smtClean="0"/>
              <a:t>Trauma’s Impact</a:t>
            </a:r>
          </a:p>
          <a:p>
            <a:pPr marL="342900" indent="-342900">
              <a:buSzPct val="100000"/>
              <a:buFont typeface="Arial" panose="020B0604020202020204" pitchFamily="34" charset="0"/>
              <a:buChar char="•"/>
            </a:pPr>
            <a:r>
              <a:rPr lang="en-US" sz="2400" dirty="0" smtClean="0"/>
              <a:t>Emotional swings</a:t>
            </a:r>
          </a:p>
          <a:p>
            <a:pPr marL="342900" indent="-342900">
              <a:buSzPct val="100000"/>
              <a:buFont typeface="Arial" panose="020B0604020202020204" pitchFamily="34" charset="0"/>
              <a:buChar char="•"/>
            </a:pPr>
            <a:r>
              <a:rPr lang="en-US" sz="2400" dirty="0"/>
              <a:t> </a:t>
            </a:r>
            <a:r>
              <a:rPr lang="en-US" sz="2400" dirty="0" smtClean="0"/>
              <a:t>Learning problems</a:t>
            </a:r>
          </a:p>
          <a:p>
            <a:pPr marL="342900" indent="-342900">
              <a:buSzPct val="100000"/>
              <a:buFont typeface="Arial" panose="020B0604020202020204" pitchFamily="34" charset="0"/>
              <a:buChar char="•"/>
            </a:pPr>
            <a:r>
              <a:rPr lang="en-US" sz="2400" dirty="0"/>
              <a:t> </a:t>
            </a:r>
            <a:r>
              <a:rPr lang="en-US" sz="2400" dirty="0" smtClean="0"/>
              <a:t>Specific anxieties and fears</a:t>
            </a:r>
          </a:p>
          <a:p>
            <a:pPr marL="342900" indent="-342900">
              <a:buSzPct val="100000"/>
              <a:buFont typeface="Arial" panose="020B0604020202020204" pitchFamily="34" charset="0"/>
              <a:buChar char="•"/>
            </a:pPr>
            <a:r>
              <a:rPr lang="en-US" sz="2400" dirty="0"/>
              <a:t> </a:t>
            </a:r>
            <a:r>
              <a:rPr lang="en-US" sz="2400" dirty="0" smtClean="0"/>
              <a:t>Attention seeking</a:t>
            </a:r>
          </a:p>
          <a:p>
            <a:pPr marL="342900" indent="-342900">
              <a:buSzPct val="100000"/>
              <a:buFont typeface="Arial" panose="020B0604020202020204" pitchFamily="34" charset="0"/>
              <a:buChar char="•"/>
            </a:pPr>
            <a:r>
              <a:rPr lang="en-US" sz="2400" dirty="0"/>
              <a:t> </a:t>
            </a:r>
            <a:r>
              <a:rPr lang="en-US" sz="2400" dirty="0" smtClean="0"/>
              <a:t>Reversion to younger behaviors</a:t>
            </a:r>
            <a:endParaRPr lang="en-US" sz="2400" dirty="0"/>
          </a:p>
        </p:txBody>
      </p:sp>
      <p:sp>
        <p:nvSpPr>
          <p:cNvPr id="6" name="TextBox 5"/>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42929405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accent4">
                    <a:lumMod val="50000"/>
                  </a:schemeClr>
                </a:solidFill>
              </a:rPr>
              <a:t>Adolescents (13 – 21)</a:t>
            </a:r>
            <a:endParaRPr lang="en-US" dirty="0">
              <a:solidFill>
                <a:schemeClr val="accent4">
                  <a:lumMod val="50000"/>
                </a:schemeClr>
              </a:solidFill>
            </a:endParaRPr>
          </a:p>
        </p:txBody>
      </p:sp>
      <p:sp>
        <p:nvSpPr>
          <p:cNvPr id="3" name="Content Placeholder 2"/>
          <p:cNvSpPr>
            <a:spLocks noGrp="1"/>
          </p:cNvSpPr>
          <p:nvPr>
            <p:ph sz="half" idx="1"/>
          </p:nvPr>
        </p:nvSpPr>
        <p:spPr>
          <a:xfrm>
            <a:off x="352426" y="1463040"/>
            <a:ext cx="3886200" cy="4937760"/>
          </a:xfrm>
        </p:spPr>
        <p:txBody>
          <a:bodyPr>
            <a:noAutofit/>
          </a:bodyPr>
          <a:lstStyle/>
          <a:p>
            <a:pPr marL="137160" indent="0" algn="ctr">
              <a:buNone/>
            </a:pPr>
            <a:r>
              <a:rPr lang="en-US" sz="2400" dirty="0" smtClean="0"/>
              <a:t>Key Developmental Tasks</a:t>
            </a:r>
          </a:p>
          <a:p>
            <a:pPr marL="285750" indent="-285750">
              <a:buSzPct val="100000"/>
              <a:buFont typeface="Arial" panose="020B0604020202020204" pitchFamily="34" charset="0"/>
              <a:buChar char="•"/>
            </a:pPr>
            <a:r>
              <a:rPr lang="en-US" sz="2400" dirty="0"/>
              <a:t> </a:t>
            </a:r>
            <a:r>
              <a:rPr lang="en-US" sz="2400" dirty="0" smtClean="0"/>
              <a:t>Think abstractly</a:t>
            </a:r>
          </a:p>
          <a:p>
            <a:pPr marL="285750" indent="-285750">
              <a:buSzPct val="100000"/>
              <a:buFont typeface="Arial" panose="020B0604020202020204" pitchFamily="34" charset="0"/>
              <a:buChar char="•"/>
            </a:pPr>
            <a:r>
              <a:rPr lang="en-US" sz="2400" dirty="0"/>
              <a:t> </a:t>
            </a:r>
            <a:r>
              <a:rPr lang="en-US" sz="2400" dirty="0" smtClean="0"/>
              <a:t>Anticipate and consider the consequences of behavior</a:t>
            </a:r>
          </a:p>
          <a:p>
            <a:pPr marL="285750" indent="-285750">
              <a:buSzPct val="100000"/>
              <a:buFont typeface="Arial" panose="020B0604020202020204" pitchFamily="34" charset="0"/>
              <a:buChar char="•"/>
            </a:pPr>
            <a:r>
              <a:rPr lang="en-US" sz="2400" dirty="0"/>
              <a:t> </a:t>
            </a:r>
            <a:r>
              <a:rPr lang="en-US" sz="2400" dirty="0" smtClean="0"/>
              <a:t>Accurately judge danger and safety</a:t>
            </a:r>
          </a:p>
          <a:p>
            <a:pPr marL="285750" indent="-285750">
              <a:buSzPct val="100000"/>
              <a:buFont typeface="Arial" panose="020B0604020202020204" pitchFamily="34" charset="0"/>
              <a:buChar char="•"/>
            </a:pPr>
            <a:r>
              <a:rPr lang="en-US" sz="2400" dirty="0"/>
              <a:t> </a:t>
            </a:r>
            <a:r>
              <a:rPr lang="en-US" sz="2400" dirty="0" smtClean="0"/>
              <a:t>Modify and control behavior to meet long-term goals</a:t>
            </a:r>
            <a:endParaRPr lang="en-US" sz="2400" dirty="0"/>
          </a:p>
        </p:txBody>
      </p:sp>
      <p:sp>
        <p:nvSpPr>
          <p:cNvPr id="2" name="Content Placeholder 1"/>
          <p:cNvSpPr>
            <a:spLocks noGrp="1"/>
          </p:cNvSpPr>
          <p:nvPr>
            <p:ph sz="half" idx="2"/>
          </p:nvPr>
        </p:nvSpPr>
        <p:spPr>
          <a:xfrm>
            <a:off x="4901184" y="1463040"/>
            <a:ext cx="3886200" cy="5013960"/>
          </a:xfrm>
        </p:spPr>
        <p:txBody>
          <a:bodyPr>
            <a:normAutofit/>
          </a:bodyPr>
          <a:lstStyle/>
          <a:p>
            <a:pPr marL="137160" indent="0" algn="ctr">
              <a:buNone/>
            </a:pPr>
            <a:r>
              <a:rPr lang="en-US" sz="2400" dirty="0" smtClean="0"/>
              <a:t>Trauma’s Impact</a:t>
            </a:r>
          </a:p>
          <a:p>
            <a:pPr marL="285750" indent="-285750">
              <a:buSzPct val="100000"/>
              <a:buFont typeface="Arial" panose="020B0604020202020204" pitchFamily="34" charset="0"/>
              <a:buChar char="•"/>
            </a:pPr>
            <a:r>
              <a:rPr lang="en-US" sz="2400" dirty="0"/>
              <a:t> </a:t>
            </a:r>
            <a:r>
              <a:rPr lang="en-US" sz="2400" dirty="0" smtClean="0"/>
              <a:t>Difficulty imagining or planning for the future</a:t>
            </a:r>
          </a:p>
          <a:p>
            <a:pPr marL="285750" indent="-285750">
              <a:buSzPct val="100000"/>
              <a:buFont typeface="Arial" panose="020B0604020202020204" pitchFamily="34" charset="0"/>
              <a:buChar char="•"/>
            </a:pPr>
            <a:r>
              <a:rPr lang="en-US" sz="2400" dirty="0"/>
              <a:t> </a:t>
            </a:r>
            <a:r>
              <a:rPr lang="en-US" sz="2400" dirty="0" smtClean="0"/>
              <a:t>Over or Underestimating danger</a:t>
            </a:r>
          </a:p>
          <a:p>
            <a:pPr marL="285750" indent="-285750">
              <a:buSzPct val="100000"/>
              <a:buFont typeface="Arial" panose="020B0604020202020204" pitchFamily="34" charset="0"/>
              <a:buChar char="•"/>
            </a:pPr>
            <a:r>
              <a:rPr lang="en-US" sz="2400" dirty="0"/>
              <a:t> </a:t>
            </a:r>
            <a:r>
              <a:rPr lang="en-US" sz="2400" dirty="0" smtClean="0"/>
              <a:t>Inappropriate aggression</a:t>
            </a:r>
          </a:p>
          <a:p>
            <a:pPr marL="285750" indent="-285750">
              <a:buSzPct val="100000"/>
              <a:buFont typeface="Arial" panose="020B0604020202020204" pitchFamily="34" charset="0"/>
              <a:buChar char="•"/>
            </a:pPr>
            <a:r>
              <a:rPr lang="en-US" sz="2400" dirty="0"/>
              <a:t> </a:t>
            </a:r>
            <a:r>
              <a:rPr lang="en-US" sz="2400" dirty="0" smtClean="0"/>
              <a:t>Reckless and / or self-destructive behaviors</a:t>
            </a:r>
            <a:endParaRPr lang="en-US" sz="2400" dirty="0"/>
          </a:p>
        </p:txBody>
      </p:sp>
      <p:sp>
        <p:nvSpPr>
          <p:cNvPr id="6" name="TextBox 5"/>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347288276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solidFill>
                  <a:schemeClr val="accent4">
                    <a:lumMod val="50000"/>
                  </a:schemeClr>
                </a:solidFill>
              </a:rPr>
              <a:t>Getting Development Back on Track</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marL="342900" indent="-342900">
              <a:buSzPct val="100000"/>
              <a:buFont typeface="Arial" panose="020B0604020202020204" pitchFamily="34" charset="0"/>
              <a:buChar char="•"/>
            </a:pPr>
            <a:r>
              <a:rPr lang="en-US" sz="2800" dirty="0" smtClean="0"/>
              <a:t> Traumatized children and adolescents can learn new ways of thinking, relating and responding</a:t>
            </a:r>
          </a:p>
          <a:p>
            <a:pPr marL="342900" indent="-342900">
              <a:buSzPct val="100000"/>
              <a:buFont typeface="Arial" panose="020B0604020202020204" pitchFamily="34" charset="0"/>
              <a:buChar char="•"/>
            </a:pPr>
            <a:r>
              <a:rPr lang="en-US" sz="2800" dirty="0"/>
              <a:t> </a:t>
            </a:r>
            <a:r>
              <a:rPr lang="en-US" sz="2800" dirty="0" smtClean="0"/>
              <a:t>Rational thought and self-awareness can help children override primitive brain responses</a:t>
            </a:r>
          </a:p>
          <a:p>
            <a:pPr marL="342900" indent="-342900">
              <a:buSzPct val="100000"/>
              <a:buFont typeface="Arial" panose="020B0604020202020204" pitchFamily="34" charset="0"/>
              <a:buChar char="•"/>
            </a:pPr>
            <a:r>
              <a:rPr lang="en-US" sz="2800" dirty="0"/>
              <a:t> </a:t>
            </a:r>
            <a:r>
              <a:rPr lang="en-US" sz="2800" dirty="0" smtClean="0"/>
              <a:t>Unlearning – and rebuilding – takes TIME</a:t>
            </a:r>
            <a:endParaRPr lang="en-US" sz="2800" dirty="0"/>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40619275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solidFill>
                  <a:schemeClr val="accent4">
                    <a:lumMod val="50000"/>
                  </a:schemeClr>
                </a:solidFill>
              </a:rPr>
              <a:t>What Trauma - Informed Parents </a:t>
            </a:r>
            <a:br>
              <a:rPr lang="en-US" dirty="0" smtClean="0">
                <a:solidFill>
                  <a:schemeClr val="accent4">
                    <a:lumMod val="50000"/>
                  </a:schemeClr>
                </a:solidFill>
              </a:rPr>
            </a:br>
            <a:r>
              <a:rPr lang="en-US" dirty="0" smtClean="0">
                <a:solidFill>
                  <a:schemeClr val="accent4">
                    <a:lumMod val="50000"/>
                  </a:schemeClr>
                </a:solidFill>
              </a:rPr>
              <a:t>Can Do</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marL="342900" indent="-342900">
              <a:buSzPct val="100000"/>
              <a:buFont typeface="Arial" panose="020B0604020202020204" pitchFamily="34" charset="0"/>
              <a:buChar char="•"/>
            </a:pPr>
            <a:r>
              <a:rPr lang="en-US" sz="2800" dirty="0" smtClean="0"/>
              <a:t> Offer a secure base of love and protection</a:t>
            </a:r>
          </a:p>
          <a:p>
            <a:pPr marL="342900" indent="-342900">
              <a:buSzPct val="100000"/>
              <a:buFont typeface="Arial" panose="020B0604020202020204" pitchFamily="34" charset="0"/>
              <a:buChar char="•"/>
            </a:pPr>
            <a:r>
              <a:rPr lang="en-US" sz="2800" dirty="0"/>
              <a:t> </a:t>
            </a:r>
            <a:r>
              <a:rPr lang="en-US" sz="2800" dirty="0" smtClean="0"/>
              <a:t>Be emotionally and physically available</a:t>
            </a:r>
          </a:p>
          <a:p>
            <a:pPr marL="342900" indent="-342900">
              <a:buSzPct val="100000"/>
              <a:buFont typeface="Arial" panose="020B0604020202020204" pitchFamily="34" charset="0"/>
              <a:buChar char="•"/>
            </a:pPr>
            <a:r>
              <a:rPr lang="en-US" sz="2800" dirty="0"/>
              <a:t> </a:t>
            </a:r>
            <a:r>
              <a:rPr lang="en-US" sz="2800" dirty="0" smtClean="0"/>
              <a:t>Recognize and respond to the child’s needs</a:t>
            </a:r>
          </a:p>
          <a:p>
            <a:pPr marL="342900" indent="-342900">
              <a:buSzPct val="100000"/>
              <a:buFont typeface="Arial" panose="020B0604020202020204" pitchFamily="34" charset="0"/>
              <a:buChar char="•"/>
            </a:pPr>
            <a:r>
              <a:rPr lang="en-US" sz="2800" dirty="0"/>
              <a:t> </a:t>
            </a:r>
            <a:r>
              <a:rPr lang="en-US" sz="2800" dirty="0" smtClean="0"/>
              <a:t>Provide guidance and example</a:t>
            </a:r>
          </a:p>
          <a:p>
            <a:pPr marL="342900" indent="-342900">
              <a:buSzPct val="100000"/>
              <a:buFont typeface="Arial" panose="020B0604020202020204" pitchFamily="34" charset="0"/>
              <a:buChar char="•"/>
            </a:pPr>
            <a:r>
              <a:rPr lang="en-US" sz="2800" dirty="0"/>
              <a:t> </a:t>
            </a:r>
            <a:r>
              <a:rPr lang="en-US" sz="2800" dirty="0" smtClean="0"/>
              <a:t>Provide opportunities to safely explore the world</a:t>
            </a:r>
            <a:endParaRPr lang="en-US" sz="2800" dirty="0"/>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32892430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solidFill>
                  <a:schemeClr val="accent4">
                    <a:lumMod val="50000"/>
                  </a:schemeClr>
                </a:solidFill>
              </a:rPr>
              <a:t>The Invisible Suitcase</a:t>
            </a:r>
          </a:p>
        </p:txBody>
      </p:sp>
      <p:pic>
        <p:nvPicPr>
          <p:cNvPr id="1026"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352424" y="1524000"/>
            <a:ext cx="4371975" cy="3962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Content Placeholder 1"/>
          <p:cNvSpPr>
            <a:spLocks noGrp="1"/>
          </p:cNvSpPr>
          <p:nvPr>
            <p:ph sz="half" idx="2"/>
          </p:nvPr>
        </p:nvSpPr>
        <p:spPr>
          <a:xfrm>
            <a:off x="4800600" y="1524000"/>
            <a:ext cx="4038600" cy="4525963"/>
          </a:xfrm>
        </p:spPr>
        <p:txBody>
          <a:bodyPr>
            <a:normAutofit/>
          </a:bodyPr>
          <a:lstStyle/>
          <a:p>
            <a:pPr marL="137160" indent="0">
              <a:buNone/>
            </a:pPr>
            <a:r>
              <a:rPr lang="en-US" sz="2800" dirty="0" smtClean="0"/>
              <a:t>Trauma shapes children’s beliefs and expectations</a:t>
            </a:r>
          </a:p>
          <a:p>
            <a:pPr marL="342900" indent="-342900">
              <a:buSzPct val="100000"/>
              <a:buFont typeface="Arial" panose="020B0604020202020204" pitchFamily="34" charset="0"/>
              <a:buChar char="•"/>
            </a:pPr>
            <a:r>
              <a:rPr lang="en-US" sz="2800" dirty="0"/>
              <a:t> </a:t>
            </a:r>
            <a:r>
              <a:rPr lang="en-US" sz="2800" dirty="0" smtClean="0"/>
              <a:t>About themselves</a:t>
            </a:r>
          </a:p>
          <a:p>
            <a:pPr marL="342900" indent="-342900">
              <a:buSzPct val="100000"/>
              <a:buFont typeface="Arial" panose="020B0604020202020204" pitchFamily="34" charset="0"/>
              <a:buChar char="•"/>
            </a:pPr>
            <a:r>
              <a:rPr lang="en-US" sz="2800" dirty="0"/>
              <a:t> </a:t>
            </a:r>
            <a:r>
              <a:rPr lang="en-US" sz="2800" dirty="0" smtClean="0"/>
              <a:t>About the adults who care for them</a:t>
            </a:r>
          </a:p>
          <a:p>
            <a:pPr marL="342900" indent="-342900">
              <a:buSzPct val="100000"/>
              <a:buFont typeface="Arial" panose="020B0604020202020204" pitchFamily="34" charset="0"/>
              <a:buChar char="•"/>
            </a:pPr>
            <a:r>
              <a:rPr lang="en-US" sz="2800" dirty="0"/>
              <a:t> </a:t>
            </a:r>
            <a:r>
              <a:rPr lang="en-US" sz="2800" dirty="0" smtClean="0"/>
              <a:t>About the world in general</a:t>
            </a:r>
            <a:endParaRPr lang="en-US" sz="2800" dirty="0"/>
          </a:p>
        </p:txBody>
      </p:sp>
      <p:sp>
        <p:nvSpPr>
          <p:cNvPr id="7" name="TextBox 6"/>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591933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3000" fill="hold" nodeType="withEffect">
                                  <p:stCondLst>
                                    <p:cond delay="0"/>
                                  </p:stCondLst>
                                  <p:childTnLst>
                                    <p:animEffect transition="out" filter="fade">
                                      <p:cBhvr>
                                        <p:cTn id="6" dur="1000" tmFilter="0, 0; .2, .5; .8, .5; 1, 0"/>
                                        <p:tgtEl>
                                          <p:spTgt spid="1026"/>
                                        </p:tgtEl>
                                      </p:cBhvr>
                                    </p:animEffect>
                                    <p:animScale>
                                      <p:cBhvr>
                                        <p:cTn id="7" dur="500" autoRev="1" fill="hold"/>
                                        <p:tgtEl>
                                          <p:spTgt spid="102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Essential Element 1</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marL="514350" indent="-514350">
              <a:buFont typeface="+mj-lt"/>
              <a:buAutoNum type="arabicPeriod"/>
            </a:pPr>
            <a:r>
              <a:rPr lang="en-US" sz="2800" dirty="0" smtClean="0"/>
              <a:t> Recognize the impact trauma has had on your child</a:t>
            </a:r>
            <a:endParaRPr lang="en-US" sz="2800" dirty="0"/>
          </a:p>
        </p:txBody>
      </p:sp>
      <p:sp>
        <p:nvSpPr>
          <p:cNvPr id="4" name="TextBox 3"/>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7266463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Maya’s History</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marL="342900" indent="-342900">
              <a:buSzPct val="100000"/>
              <a:buFont typeface="Arial" panose="020B0604020202020204" pitchFamily="34" charset="0"/>
              <a:buChar char="•"/>
            </a:pPr>
            <a:r>
              <a:rPr lang="en-US" sz="2400" dirty="0" smtClean="0"/>
              <a:t> Exposure to domestic violence</a:t>
            </a:r>
          </a:p>
          <a:p>
            <a:pPr>
              <a:buSzPct val="100000"/>
            </a:pPr>
            <a:endParaRPr lang="en-US" sz="2400" dirty="0" smtClean="0"/>
          </a:p>
          <a:p>
            <a:pPr marL="342900" indent="-342900">
              <a:buSzPct val="100000"/>
              <a:buFont typeface="Arial" panose="020B0604020202020204" pitchFamily="34" charset="0"/>
              <a:buChar char="•"/>
            </a:pPr>
            <a:r>
              <a:rPr lang="en-US" sz="2400" dirty="0"/>
              <a:t> </a:t>
            </a:r>
            <a:r>
              <a:rPr lang="en-US" sz="2400" dirty="0" smtClean="0"/>
              <a:t>Physical abuse including broken bones and bruises</a:t>
            </a:r>
          </a:p>
          <a:p>
            <a:pPr>
              <a:buSzPct val="100000"/>
            </a:pPr>
            <a:endParaRPr lang="en-US" sz="2400" dirty="0" smtClean="0"/>
          </a:p>
          <a:p>
            <a:pPr marL="342900" indent="-342900">
              <a:buSzPct val="100000"/>
              <a:buFont typeface="Arial" panose="020B0604020202020204" pitchFamily="34" charset="0"/>
              <a:buChar char="•"/>
            </a:pPr>
            <a:r>
              <a:rPr lang="en-US" sz="2400" dirty="0"/>
              <a:t> </a:t>
            </a:r>
            <a:r>
              <a:rPr lang="en-US" sz="2400" dirty="0" smtClean="0"/>
              <a:t>Separation from her mother</a:t>
            </a:r>
          </a:p>
          <a:p>
            <a:pPr>
              <a:buSzPct val="100000"/>
            </a:pPr>
            <a:endParaRPr lang="en-US" sz="2400" dirty="0" smtClean="0"/>
          </a:p>
          <a:p>
            <a:pPr marL="342900" indent="-342900">
              <a:buSzPct val="100000"/>
              <a:buFont typeface="Arial" panose="020B0604020202020204" pitchFamily="34" charset="0"/>
              <a:buChar char="•"/>
            </a:pPr>
            <a:r>
              <a:rPr lang="en-US" sz="2400" dirty="0"/>
              <a:t> </a:t>
            </a:r>
            <a:r>
              <a:rPr lang="en-US" sz="2400" dirty="0" smtClean="0"/>
              <a:t>Medical trauma including hospitalization</a:t>
            </a:r>
            <a:endParaRPr lang="en-US" sz="2400" dirty="0"/>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27569825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Maya’s Behaviors</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marL="342900" indent="-342900">
              <a:buSzPct val="100000"/>
              <a:buFont typeface="Arial" panose="020B0604020202020204" pitchFamily="34" charset="0"/>
              <a:buChar char="•"/>
            </a:pPr>
            <a:r>
              <a:rPr lang="en-US" sz="2400" dirty="0"/>
              <a:t> </a:t>
            </a:r>
            <a:r>
              <a:rPr lang="en-US" sz="2400" dirty="0" smtClean="0"/>
              <a:t>Cries and screams</a:t>
            </a:r>
          </a:p>
          <a:p>
            <a:pPr marL="342900" indent="-342900">
              <a:buSzPct val="100000"/>
              <a:buFont typeface="Arial" panose="020B0604020202020204" pitchFamily="34" charset="0"/>
              <a:buChar char="•"/>
            </a:pPr>
            <a:r>
              <a:rPr lang="en-US" sz="2400" dirty="0"/>
              <a:t> </a:t>
            </a:r>
            <a:r>
              <a:rPr lang="en-US" sz="2400" dirty="0" smtClean="0"/>
              <a:t>Rejects comfort</a:t>
            </a:r>
          </a:p>
          <a:p>
            <a:pPr marL="342900" indent="-342900">
              <a:buSzPct val="100000"/>
              <a:buFont typeface="Arial" panose="020B0604020202020204" pitchFamily="34" charset="0"/>
              <a:buChar char="•"/>
            </a:pPr>
            <a:r>
              <a:rPr lang="en-US" sz="2400" dirty="0"/>
              <a:t> </a:t>
            </a:r>
            <a:r>
              <a:rPr lang="en-US" sz="2400" dirty="0" smtClean="0"/>
              <a:t>Is easily startled and distressed by loud noises</a:t>
            </a:r>
          </a:p>
          <a:p>
            <a:pPr marL="342900" indent="-342900">
              <a:buSzPct val="100000"/>
              <a:buFont typeface="Arial" panose="020B0604020202020204" pitchFamily="34" charset="0"/>
              <a:buChar char="•"/>
            </a:pPr>
            <a:r>
              <a:rPr lang="en-US" sz="2400" dirty="0"/>
              <a:t> </a:t>
            </a:r>
            <a:r>
              <a:rPr lang="en-US" sz="2400" dirty="0" smtClean="0"/>
              <a:t>Screams when brought to the doctor’s office – even before a doctor or nurse has touched her</a:t>
            </a:r>
          </a:p>
          <a:p>
            <a:pPr marL="342900" indent="-342900">
              <a:buSzPct val="100000"/>
              <a:buFont typeface="Arial" panose="020B0604020202020204" pitchFamily="34" charset="0"/>
              <a:buChar char="•"/>
            </a:pPr>
            <a:r>
              <a:rPr lang="en-US" sz="2400" dirty="0"/>
              <a:t> </a:t>
            </a:r>
            <a:r>
              <a:rPr lang="en-US" sz="2400" dirty="0" smtClean="0"/>
              <a:t>Takes comfort from her bottle when it is propped up rather than when it is being held</a:t>
            </a:r>
          </a:p>
          <a:p>
            <a:pPr marL="342900" indent="-342900">
              <a:buSzPct val="100000"/>
              <a:buFont typeface="Arial" panose="020B0604020202020204" pitchFamily="34" charset="0"/>
              <a:buChar char="•"/>
            </a:pPr>
            <a:r>
              <a:rPr lang="en-US" sz="2400" dirty="0"/>
              <a:t> </a:t>
            </a:r>
            <a:r>
              <a:rPr lang="en-US" sz="2400" dirty="0" smtClean="0"/>
              <a:t>Is soothed by a particular piece of music</a:t>
            </a:r>
            <a:endParaRPr lang="en-US" sz="2400" dirty="0"/>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65462446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solidFill>
                  <a:schemeClr val="accent4">
                    <a:lumMod val="50000"/>
                  </a:schemeClr>
                </a:solidFill>
              </a:rPr>
              <a:t>What’s in the Suitcase</a:t>
            </a:r>
            <a:br>
              <a:rPr lang="en-US" dirty="0" smtClean="0">
                <a:solidFill>
                  <a:schemeClr val="accent4">
                    <a:lumMod val="50000"/>
                  </a:schemeClr>
                </a:solidFill>
              </a:rPr>
            </a:br>
            <a:r>
              <a:rPr lang="en-US" dirty="0" smtClean="0">
                <a:solidFill>
                  <a:schemeClr val="accent4">
                    <a:lumMod val="50000"/>
                  </a:schemeClr>
                </a:solidFill>
              </a:rPr>
              <a:t>(At Home Activity)</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marL="342900" indent="-342900">
              <a:buSzPct val="100000"/>
              <a:buFont typeface="Arial" panose="020B0604020202020204" pitchFamily="34" charset="0"/>
              <a:buChar char="•"/>
            </a:pPr>
            <a:r>
              <a:rPr lang="en-US" dirty="0"/>
              <a:t> </a:t>
            </a:r>
            <a:r>
              <a:rPr lang="en-US" dirty="0" smtClean="0"/>
              <a:t>Think about the child / children in your home and think about the following:</a:t>
            </a:r>
          </a:p>
          <a:p>
            <a:pPr marL="893826" lvl="2" indent="-457200">
              <a:buSzPct val="100000"/>
              <a:buFont typeface="Wingdings" panose="05000000000000000000" pitchFamily="2" charset="2"/>
              <a:buChar char="§"/>
            </a:pPr>
            <a:r>
              <a:rPr lang="en-US" sz="2400" dirty="0" smtClean="0"/>
              <a:t> Beliefs and expectations about him or herself</a:t>
            </a:r>
          </a:p>
          <a:p>
            <a:pPr marL="893826" lvl="2" indent="-457200">
              <a:buSzPct val="100000"/>
              <a:buFont typeface="Wingdings" panose="05000000000000000000" pitchFamily="2" charset="2"/>
              <a:buChar char="§"/>
            </a:pPr>
            <a:r>
              <a:rPr lang="en-US" sz="2400" dirty="0"/>
              <a:t> </a:t>
            </a:r>
            <a:r>
              <a:rPr lang="en-US" sz="2400" dirty="0" smtClean="0"/>
              <a:t>Beliefs and expectations about you and other caregivers</a:t>
            </a:r>
          </a:p>
          <a:p>
            <a:pPr marL="893826" lvl="2" indent="-457200">
              <a:buSzPct val="100000"/>
              <a:buFont typeface="Wingdings" panose="05000000000000000000" pitchFamily="2" charset="2"/>
              <a:buChar char="§"/>
            </a:pPr>
            <a:r>
              <a:rPr lang="en-US" sz="2400" dirty="0"/>
              <a:t> </a:t>
            </a:r>
            <a:r>
              <a:rPr lang="en-US" sz="2400" dirty="0" smtClean="0"/>
              <a:t>Beliefs and expectations  about the world</a:t>
            </a:r>
            <a:endParaRPr lang="en-US" sz="2400" dirty="0"/>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5184405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“Repacking” the Suitcase</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marL="342900" indent="-342900">
              <a:buSzPct val="100000"/>
              <a:buFont typeface="Arial" panose="020B0604020202020204" pitchFamily="34" charset="0"/>
              <a:buChar char="•"/>
            </a:pPr>
            <a:r>
              <a:rPr lang="en-US" dirty="0" smtClean="0"/>
              <a:t>The suitcase needs to be “repacked” with positive experiences and beliefs.</a:t>
            </a:r>
          </a:p>
          <a:p>
            <a:pPr marL="342900" indent="-342900">
              <a:buSzPct val="100000"/>
              <a:buFont typeface="Arial" panose="020B0604020202020204" pitchFamily="34" charset="0"/>
              <a:buChar char="•"/>
            </a:pPr>
            <a:r>
              <a:rPr lang="en-US" dirty="0"/>
              <a:t> </a:t>
            </a:r>
            <a:r>
              <a:rPr lang="en-US" dirty="0" smtClean="0"/>
              <a:t>Promoting resilience means helping them to feel Safe, Capable and Lovable</a:t>
            </a:r>
          </a:p>
          <a:p>
            <a:pPr marL="779526" lvl="2" indent="-342900">
              <a:buSzPct val="100000"/>
              <a:buFont typeface="Wingdings" panose="05000000000000000000" pitchFamily="2" charset="2"/>
              <a:buChar char="§"/>
            </a:pPr>
            <a:r>
              <a:rPr lang="en-US" sz="2400" dirty="0"/>
              <a:t> </a:t>
            </a:r>
            <a:r>
              <a:rPr lang="en-US" sz="2400" dirty="0" smtClean="0"/>
              <a:t>When we protect them from harm …children learn that the world is safe</a:t>
            </a:r>
          </a:p>
          <a:p>
            <a:pPr marL="779526" lvl="2" indent="-342900">
              <a:buSzPct val="100000"/>
              <a:buFont typeface="Wingdings" panose="05000000000000000000" pitchFamily="2" charset="2"/>
              <a:buChar char="§"/>
            </a:pPr>
            <a:r>
              <a:rPr lang="en-US" sz="2400" dirty="0"/>
              <a:t> </a:t>
            </a:r>
            <a:r>
              <a:rPr lang="en-US" sz="2400" dirty="0" smtClean="0"/>
              <a:t>When we support, nurture and respond to them…children learn that they are capable</a:t>
            </a:r>
          </a:p>
          <a:p>
            <a:pPr marL="779526" lvl="2" indent="-342900">
              <a:buSzPct val="100000"/>
              <a:buFont typeface="Wingdings" panose="05000000000000000000" pitchFamily="2" charset="2"/>
              <a:buChar char="§"/>
            </a:pPr>
            <a:r>
              <a:rPr lang="en-US" sz="2400" dirty="0"/>
              <a:t> </a:t>
            </a:r>
            <a:r>
              <a:rPr lang="en-US" sz="2400" dirty="0" smtClean="0"/>
              <a:t>When we give them affection and love…children learn that they are lovable</a:t>
            </a:r>
          </a:p>
          <a:p>
            <a:endParaRPr lang="en-US" sz="2400" dirty="0"/>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3072347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2426" y="228600"/>
            <a:ext cx="8486774" cy="5958840"/>
          </a:xfrm>
        </p:spPr>
        <p:txBody>
          <a:bodyPr>
            <a:normAutofit/>
          </a:bodyPr>
          <a:lstStyle/>
          <a:p>
            <a:pPr marL="137160" indent="0">
              <a:buNone/>
            </a:pPr>
            <a:r>
              <a:rPr lang="en-US" sz="4000" dirty="0" smtClean="0">
                <a:solidFill>
                  <a:schemeClr val="accent4">
                    <a:lumMod val="50000"/>
                  </a:schemeClr>
                </a:solidFill>
              </a:rPr>
              <a:t>Questions????</a:t>
            </a:r>
          </a:p>
          <a:p>
            <a:pPr marL="137160" indent="0">
              <a:buNone/>
            </a:pPr>
            <a:r>
              <a:rPr lang="en-US" sz="4000" dirty="0" smtClean="0">
                <a:solidFill>
                  <a:schemeClr val="accent4">
                    <a:lumMod val="50000"/>
                  </a:schemeClr>
                </a:solidFill>
              </a:rPr>
              <a:t>Supplemental Handouts</a:t>
            </a:r>
          </a:p>
          <a:p>
            <a:pPr marL="137160" indent="0">
              <a:buNone/>
            </a:pPr>
            <a:endParaRPr lang="en-US" sz="4000" dirty="0">
              <a:solidFill>
                <a:schemeClr val="accent4">
                  <a:lumMod val="50000"/>
                </a:schemeClr>
              </a:solidFill>
            </a:endParaRPr>
          </a:p>
          <a:p>
            <a:pPr marL="137160" indent="0" algn="ctr">
              <a:buNone/>
            </a:pPr>
            <a:r>
              <a:rPr lang="en-US" sz="4000" dirty="0" smtClean="0">
                <a:solidFill>
                  <a:schemeClr val="accent4">
                    <a:lumMod val="50000"/>
                  </a:schemeClr>
                </a:solidFill>
              </a:rPr>
              <a:t>Break</a:t>
            </a:r>
          </a:p>
          <a:p>
            <a:endParaRPr lang="en-US" sz="4000" dirty="0">
              <a:solidFill>
                <a:srgbClr val="FF0066"/>
              </a:solidFill>
            </a:endParaRPr>
          </a:p>
        </p:txBody>
      </p:sp>
      <p:pic>
        <p:nvPicPr>
          <p:cNvPr id="3075" name="Picture 3" descr="C:\Users\Robbin\AppData\Local\Microsoft\Windows\Temporary Internet Files\Content.IE5\J6FCJC4K\MP900430959[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14800" y="3581400"/>
            <a:ext cx="1184672" cy="1613170"/>
          </a:xfrm>
          <a:prstGeom prst="rect">
            <a:avLst/>
          </a:prstGeom>
          <a:solidFill>
            <a:schemeClr val="accent6">
              <a:lumMod val="60000"/>
              <a:lumOff val="40000"/>
            </a:schemeClr>
          </a:solidFill>
        </p:spPr>
      </p:pic>
      <p:sp>
        <p:nvSpPr>
          <p:cNvPr id="5" name="TextBox 4"/>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2110984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4000" fill="hold" nodeType="withEffect">
                                  <p:stCondLst>
                                    <p:cond delay="0"/>
                                  </p:stCondLst>
                                  <p:childTnLst>
                                    <p:animRot by="21600000">
                                      <p:cBhvr>
                                        <p:cTn id="6" dur="5000" fill="hold"/>
                                        <p:tgtEl>
                                          <p:spTgt spid="307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Module 4:</a:t>
            </a:r>
            <a:br>
              <a:rPr lang="en-US" dirty="0" smtClean="0">
                <a:solidFill>
                  <a:schemeClr val="accent4">
                    <a:lumMod val="50000"/>
                  </a:schemeClr>
                </a:solidFill>
              </a:rPr>
            </a:br>
            <a:r>
              <a:rPr lang="en-US" dirty="0" smtClean="0">
                <a:solidFill>
                  <a:schemeClr val="accent4">
                    <a:lumMod val="50000"/>
                  </a:schemeClr>
                </a:solidFill>
              </a:rPr>
              <a:t>Building a Safe Place</a:t>
            </a:r>
            <a:endParaRPr lang="en-US" dirty="0">
              <a:solidFill>
                <a:schemeClr val="accent4">
                  <a:lumMod val="50000"/>
                </a:schemeClr>
              </a:solidFill>
            </a:endParaRPr>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311408848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Essential Element 2</a:t>
            </a:r>
            <a:endParaRPr lang="en-US" dirty="0">
              <a:solidFill>
                <a:schemeClr val="accent4">
                  <a:lumMod val="50000"/>
                </a:schemeClr>
              </a:solidFill>
            </a:endParaRPr>
          </a:p>
        </p:txBody>
      </p:sp>
      <p:sp>
        <p:nvSpPr>
          <p:cNvPr id="2" name="Content Placeholder 1"/>
          <p:cNvSpPr>
            <a:spLocks noGrp="1"/>
          </p:cNvSpPr>
          <p:nvPr>
            <p:ph idx="1"/>
          </p:nvPr>
        </p:nvSpPr>
        <p:spPr/>
        <p:txBody>
          <a:bodyPr/>
          <a:lstStyle/>
          <a:p>
            <a:endParaRPr lang="en-US" dirty="0" smtClean="0"/>
          </a:p>
          <a:p>
            <a:pPr marL="137160" indent="0">
              <a:buNone/>
            </a:pPr>
            <a:r>
              <a:rPr lang="en-US" sz="2800" dirty="0" smtClean="0"/>
              <a:t>2.  Help your child to feel safe</a:t>
            </a:r>
            <a:endParaRPr lang="en-US" sz="2800" dirty="0"/>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05915960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Safety and Trauma</a:t>
            </a:r>
            <a:endParaRPr lang="en-US" dirty="0">
              <a:solidFill>
                <a:schemeClr val="accent4">
                  <a:lumMod val="50000"/>
                </a:schemeClr>
              </a:solidFill>
            </a:endParaRPr>
          </a:p>
        </p:txBody>
      </p:sp>
      <p:sp>
        <p:nvSpPr>
          <p:cNvPr id="2" name="Content Placeholder 1"/>
          <p:cNvSpPr>
            <a:spLocks noGrp="1"/>
          </p:cNvSpPr>
          <p:nvPr>
            <p:ph idx="1"/>
          </p:nvPr>
        </p:nvSpPr>
        <p:spPr>
          <a:xfrm>
            <a:off x="352426" y="1463040"/>
            <a:ext cx="8486774" cy="4724400"/>
          </a:xfrm>
        </p:spPr>
        <p:txBody>
          <a:bodyPr>
            <a:normAutofit/>
          </a:bodyPr>
          <a:lstStyle/>
          <a:p>
            <a:pPr marL="457200" indent="-457200">
              <a:buSzPct val="100000"/>
              <a:buFont typeface="Arial" panose="020B0604020202020204" pitchFamily="34" charset="0"/>
              <a:buChar char="•"/>
            </a:pPr>
            <a:r>
              <a:rPr lang="en-US" sz="2800" dirty="0" smtClean="0"/>
              <a:t> Physical safety is not the same as psychological safety</a:t>
            </a:r>
          </a:p>
          <a:p>
            <a:pPr marL="457200" indent="-457200">
              <a:buSzPct val="100000"/>
              <a:buFont typeface="Arial" panose="020B0604020202020204" pitchFamily="34" charset="0"/>
              <a:buChar char="•"/>
            </a:pPr>
            <a:endParaRPr lang="en-US" sz="2800" dirty="0"/>
          </a:p>
          <a:p>
            <a:pPr marL="457200" indent="-457200">
              <a:buSzPct val="100000"/>
              <a:buFont typeface="Arial" panose="020B0604020202020204" pitchFamily="34" charset="0"/>
              <a:buChar char="•"/>
            </a:pPr>
            <a:r>
              <a:rPr lang="en-US" sz="2800" dirty="0" smtClean="0"/>
              <a:t> Your child’s definition of “safety” will not be the same as yours</a:t>
            </a:r>
          </a:p>
          <a:p>
            <a:pPr marL="457200" indent="-457200">
              <a:buSzPct val="100000"/>
              <a:buFont typeface="Arial" panose="020B0604020202020204" pitchFamily="34" charset="0"/>
              <a:buChar char="•"/>
            </a:pPr>
            <a:endParaRPr lang="en-US" sz="2800" dirty="0"/>
          </a:p>
          <a:p>
            <a:pPr marL="457200" indent="-457200">
              <a:buSzPct val="100000"/>
              <a:buFont typeface="Arial" panose="020B0604020202020204" pitchFamily="34" charset="0"/>
              <a:buChar char="•"/>
            </a:pPr>
            <a:r>
              <a:rPr lang="en-US" sz="2800" dirty="0" smtClean="0"/>
              <a:t> To help your child feel safe, you will need to look at the world through his or her “trauma lenses”</a:t>
            </a:r>
            <a:endParaRPr lang="en-US" sz="2800" dirty="0"/>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07964490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Safety and Trauma</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a:buSzPct val="100000"/>
              <a:buFont typeface="Arial" panose="020B0604020202020204" pitchFamily="34" charset="0"/>
              <a:buChar char="•"/>
            </a:pPr>
            <a:r>
              <a:rPr lang="en-US" sz="3200" dirty="0" smtClean="0"/>
              <a:t>Children who have been through trauma may:</a:t>
            </a:r>
          </a:p>
          <a:p>
            <a:pPr marL="893826" lvl="2" indent="-457200">
              <a:buSzPct val="100000"/>
              <a:buFont typeface="Wingdings" panose="05000000000000000000" pitchFamily="2" charset="2"/>
              <a:buChar char="§"/>
            </a:pPr>
            <a:r>
              <a:rPr lang="en-US" sz="2800" dirty="0" smtClean="0"/>
              <a:t> Have valid fears about their own safety or the safety of loved ones</a:t>
            </a:r>
          </a:p>
          <a:p>
            <a:pPr marL="893826" lvl="2" indent="-457200">
              <a:buSzPct val="100000"/>
              <a:buFont typeface="Wingdings" panose="05000000000000000000" pitchFamily="2" charset="2"/>
              <a:buChar char="§"/>
            </a:pPr>
            <a:r>
              <a:rPr lang="en-US" sz="2800" dirty="0"/>
              <a:t> </a:t>
            </a:r>
            <a:r>
              <a:rPr lang="en-US" sz="2800" dirty="0" smtClean="0"/>
              <a:t>Have difficulty trusting adults to protect them</a:t>
            </a:r>
          </a:p>
          <a:p>
            <a:pPr marL="893826" lvl="2" indent="-457200">
              <a:buSzPct val="100000"/>
              <a:buFont typeface="Wingdings" panose="05000000000000000000" pitchFamily="2" charset="2"/>
              <a:buChar char="§"/>
            </a:pPr>
            <a:r>
              <a:rPr lang="en-US" sz="2800" dirty="0"/>
              <a:t> </a:t>
            </a:r>
            <a:r>
              <a:rPr lang="en-US" sz="2800" dirty="0" smtClean="0"/>
              <a:t>Be hyperaware of potential threats</a:t>
            </a:r>
          </a:p>
          <a:p>
            <a:pPr marL="893826" lvl="2" indent="-457200">
              <a:buSzPct val="100000"/>
              <a:buFont typeface="Wingdings" panose="05000000000000000000" pitchFamily="2" charset="2"/>
              <a:buChar char="§"/>
            </a:pPr>
            <a:r>
              <a:rPr lang="en-US" sz="2800" dirty="0"/>
              <a:t> </a:t>
            </a:r>
            <a:r>
              <a:rPr lang="en-US" sz="2800" dirty="0" smtClean="0"/>
              <a:t>Have problems controlling their reactions to perceived threats</a:t>
            </a:r>
            <a:endParaRPr lang="en-US" sz="2800" dirty="0"/>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52788207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90286" y="208145"/>
            <a:ext cx="8534400" cy="6217087"/>
          </a:xfrm>
          <a:prstGeom prst="rect">
            <a:avLst/>
          </a:prstGeom>
          <a:noFill/>
        </p:spPr>
        <p:txBody>
          <a:bodyPr wrap="square" rtlCol="0">
            <a:spAutoFit/>
          </a:bodyPr>
          <a:lstStyle/>
          <a:p>
            <a:r>
              <a:rPr lang="en-US" sz="2400" dirty="0" smtClean="0"/>
              <a:t>When supper was over I saw that there were many biscuits piled high upon the bread platter, an astonishing and unbelievable sight to me….</a:t>
            </a:r>
          </a:p>
          <a:p>
            <a:endParaRPr lang="en-US" sz="2400" dirty="0"/>
          </a:p>
          <a:p>
            <a:r>
              <a:rPr lang="en-US" sz="2400" dirty="0" smtClean="0"/>
              <a:t>I was afraid that somehow the biscuits might disappear during the night, while I was sleeping.  I did not want to wake up in the morning…feeling hungry and knowing that there was no food in the house.  So, surreptitiously  I took some of the biscuits from the platter and slipped them into my pocket, not to eat, but to keep as a bulwark (safeguard) against any possible  attack of hunger.</a:t>
            </a:r>
          </a:p>
          <a:p>
            <a:endParaRPr lang="en-US" sz="2400" dirty="0"/>
          </a:p>
          <a:p>
            <a:r>
              <a:rPr lang="en-US" sz="2400" dirty="0" smtClean="0"/>
              <a:t>I did not break the habit of stealing and hoarding  bread until </a:t>
            </a:r>
            <a:r>
              <a:rPr lang="en-US" sz="2400" b="1" u="sng" dirty="0" smtClean="0"/>
              <a:t>my faith</a:t>
            </a:r>
            <a:r>
              <a:rPr lang="en-US" sz="2400" u="sng" dirty="0" smtClean="0"/>
              <a:t> </a:t>
            </a:r>
            <a:r>
              <a:rPr lang="en-US" sz="2400" dirty="0" smtClean="0"/>
              <a:t>that food would be forthcoming  at each meal had been somewhat established.</a:t>
            </a:r>
          </a:p>
          <a:p>
            <a:pPr algn="r"/>
            <a:r>
              <a:rPr lang="en-US" sz="2400" dirty="0" smtClean="0"/>
              <a:t>--Richard Wright</a:t>
            </a:r>
          </a:p>
          <a:p>
            <a:pPr algn="r"/>
            <a:r>
              <a:rPr lang="en-US" sz="1400" dirty="0" smtClean="0"/>
              <a:t>Wright, R. (1945) Black boy. NY. Harper Collins Publishers, Inc</a:t>
            </a:r>
            <a:r>
              <a:rPr lang="en-US" sz="1400" dirty="0" smtClean="0">
                <a:solidFill>
                  <a:schemeClr val="bg2">
                    <a:lumMod val="20000"/>
                    <a:lumOff val="80000"/>
                  </a:schemeClr>
                </a:solidFill>
              </a:rPr>
              <a:t>.</a:t>
            </a:r>
            <a:endParaRPr lang="en-US" sz="1400" dirty="0">
              <a:solidFill>
                <a:schemeClr val="bg2">
                  <a:lumMod val="20000"/>
                  <a:lumOff val="80000"/>
                </a:schemeClr>
              </a:solidFill>
            </a:endParaRPr>
          </a:p>
        </p:txBody>
      </p:sp>
      <p:sp>
        <p:nvSpPr>
          <p:cNvPr id="4" name="TextBox 3"/>
          <p:cNvSpPr txBox="1"/>
          <p:nvPr/>
        </p:nvSpPr>
        <p:spPr>
          <a:xfrm>
            <a:off x="1676400" y="6447003"/>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36890589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We Learn by Experience</a:t>
            </a:r>
            <a:endParaRPr lang="en-US" dirty="0">
              <a:solidFill>
                <a:schemeClr val="accent4">
                  <a:lumMod val="50000"/>
                </a:schemeClr>
              </a:solidFill>
            </a:endParaRPr>
          </a:p>
        </p:txBody>
      </p:sp>
      <p:pic>
        <p:nvPicPr>
          <p:cNvPr id="1030" name="Picture 6" descr="https://encrypted-tbn0.gstatic.com/images?q=tbn:ANd9GcRqsEU2pznFt5-Z99mpXB0yaxAs187wKGBT9Mj_v2vW-a_srWw6WWQrhS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0" y="1981200"/>
            <a:ext cx="4378793" cy="227647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798996" y="4419600"/>
            <a:ext cx="3352800" cy="261610"/>
          </a:xfrm>
          <a:prstGeom prst="rect">
            <a:avLst/>
          </a:prstGeom>
          <a:noFill/>
        </p:spPr>
        <p:txBody>
          <a:bodyPr wrap="square" rtlCol="0">
            <a:spAutoFit/>
          </a:bodyPr>
          <a:lstStyle/>
          <a:p>
            <a:r>
              <a:rPr lang="en-US" sz="1100" dirty="0" smtClean="0"/>
              <a:t>From </a:t>
            </a:r>
            <a:r>
              <a:rPr lang="en-US" sz="1100" i="1" dirty="0" smtClean="0"/>
              <a:t>blog.lproof.org</a:t>
            </a:r>
            <a:r>
              <a:rPr lang="en-US" sz="1100" dirty="0" smtClean="0"/>
              <a:t> </a:t>
            </a:r>
            <a:endParaRPr lang="en-US" sz="1100" dirty="0"/>
          </a:p>
        </p:txBody>
      </p:sp>
      <p:sp>
        <p:nvSpPr>
          <p:cNvPr id="7" name="TextBox 6"/>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248343421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Promoting Safety</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marL="342900" indent="-342900">
              <a:buSzPct val="100000"/>
              <a:buFont typeface="Arial" panose="020B0604020202020204" pitchFamily="34" charset="0"/>
              <a:buChar char="•"/>
            </a:pPr>
            <a:r>
              <a:rPr lang="en-US" sz="2600" dirty="0"/>
              <a:t> </a:t>
            </a:r>
            <a:r>
              <a:rPr lang="en-US" sz="2600" dirty="0" smtClean="0"/>
              <a:t>Help children get familiar with the house and neighborhood</a:t>
            </a:r>
          </a:p>
          <a:p>
            <a:pPr marL="342900" indent="-342900">
              <a:buSzPct val="100000"/>
              <a:buFont typeface="Arial" panose="020B0604020202020204" pitchFamily="34" charset="0"/>
              <a:buChar char="•"/>
            </a:pPr>
            <a:r>
              <a:rPr lang="en-US" sz="2600" dirty="0"/>
              <a:t> </a:t>
            </a:r>
            <a:r>
              <a:rPr lang="en-US" sz="2600" dirty="0" smtClean="0"/>
              <a:t>Give them control over some aspects of their lives </a:t>
            </a:r>
          </a:p>
          <a:p>
            <a:pPr marL="342900" indent="-342900">
              <a:buSzPct val="100000"/>
              <a:buFont typeface="Arial" panose="020B0604020202020204" pitchFamily="34" charset="0"/>
              <a:buChar char="•"/>
            </a:pPr>
            <a:r>
              <a:rPr lang="en-US" sz="2600" dirty="0"/>
              <a:t> </a:t>
            </a:r>
            <a:r>
              <a:rPr lang="en-US" sz="2600" dirty="0" smtClean="0"/>
              <a:t>Set limits</a:t>
            </a:r>
          </a:p>
          <a:p>
            <a:pPr marL="342900" indent="-342900">
              <a:buSzPct val="100000"/>
              <a:buFont typeface="Arial" panose="020B0604020202020204" pitchFamily="34" charset="0"/>
              <a:buChar char="•"/>
            </a:pPr>
            <a:r>
              <a:rPr lang="en-US" sz="2600" dirty="0"/>
              <a:t> </a:t>
            </a:r>
            <a:r>
              <a:rPr lang="en-US" sz="2600" dirty="0" smtClean="0"/>
              <a:t>Let them know what will happen next</a:t>
            </a:r>
          </a:p>
          <a:p>
            <a:pPr marL="342900" indent="-342900">
              <a:buSzPct val="100000"/>
              <a:buFont typeface="Arial" panose="020B0604020202020204" pitchFamily="34" charset="0"/>
              <a:buChar char="•"/>
            </a:pPr>
            <a:r>
              <a:rPr lang="en-US" sz="2600" dirty="0"/>
              <a:t> </a:t>
            </a:r>
            <a:r>
              <a:rPr lang="en-US" sz="2600" dirty="0" smtClean="0"/>
              <a:t>See and appreciate them for who they are</a:t>
            </a:r>
          </a:p>
          <a:p>
            <a:pPr marL="342900" indent="-342900">
              <a:buSzPct val="100000"/>
              <a:buFont typeface="Arial" panose="020B0604020202020204" pitchFamily="34" charset="0"/>
              <a:buChar char="•"/>
            </a:pPr>
            <a:r>
              <a:rPr lang="en-US" sz="2600" dirty="0"/>
              <a:t> </a:t>
            </a:r>
            <a:r>
              <a:rPr lang="en-US" sz="2600" dirty="0" smtClean="0"/>
              <a:t>Help them to maintain a sense of connection and continuity with the past</a:t>
            </a:r>
            <a:endParaRPr lang="en-US" sz="2600" dirty="0"/>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90961728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Give a Safety Message</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marL="342900" indent="-342900">
              <a:buSzPct val="100000"/>
              <a:buFont typeface="Arial" panose="020B0604020202020204" pitchFamily="34" charset="0"/>
              <a:buChar char="•"/>
            </a:pPr>
            <a:r>
              <a:rPr lang="en-US" sz="2600" dirty="0" smtClean="0"/>
              <a:t> Partner with the social worker or caseworker</a:t>
            </a:r>
          </a:p>
          <a:p>
            <a:pPr marL="342900" indent="-342900">
              <a:buSzPct val="100000"/>
              <a:buFont typeface="Arial" panose="020B0604020202020204" pitchFamily="34" charset="0"/>
              <a:buChar char="•"/>
            </a:pPr>
            <a:r>
              <a:rPr lang="en-US" sz="2600" dirty="0"/>
              <a:t> </a:t>
            </a:r>
            <a:r>
              <a:rPr lang="en-US" sz="2600" dirty="0" smtClean="0"/>
              <a:t>Get down to the child’s eye level</a:t>
            </a:r>
          </a:p>
          <a:p>
            <a:pPr marL="342900" indent="-342900">
              <a:buSzPct val="100000"/>
              <a:buFont typeface="Arial" panose="020B0604020202020204" pitchFamily="34" charset="0"/>
              <a:buChar char="•"/>
            </a:pPr>
            <a:r>
              <a:rPr lang="en-US" sz="2600" dirty="0"/>
              <a:t> </a:t>
            </a:r>
            <a:r>
              <a:rPr lang="en-US" sz="2600" strike="sngStrike" dirty="0" smtClean="0"/>
              <a:t>Promise </a:t>
            </a:r>
            <a:r>
              <a:rPr lang="en-US" sz="2600" dirty="0" smtClean="0"/>
              <a:t>Tell the child you will do what you can to keep them physically safe</a:t>
            </a:r>
          </a:p>
          <a:p>
            <a:pPr marL="342900" indent="-342900">
              <a:buSzPct val="100000"/>
              <a:buFont typeface="Arial" panose="020B0604020202020204" pitchFamily="34" charset="0"/>
              <a:buChar char="•"/>
            </a:pPr>
            <a:r>
              <a:rPr lang="en-US" sz="2600" dirty="0" smtClean="0"/>
              <a:t> Ask directly what the child needs to feel safe</a:t>
            </a:r>
          </a:p>
          <a:p>
            <a:pPr marL="342900" indent="-342900">
              <a:buSzPct val="100000"/>
              <a:buFont typeface="Arial" panose="020B0604020202020204" pitchFamily="34" charset="0"/>
              <a:buChar char="•"/>
            </a:pPr>
            <a:r>
              <a:rPr lang="en-US" sz="2600" dirty="0"/>
              <a:t> </a:t>
            </a:r>
            <a:r>
              <a:rPr lang="en-US" sz="2600" dirty="0" smtClean="0"/>
              <a:t>Follow the child’s lead</a:t>
            </a:r>
          </a:p>
          <a:p>
            <a:pPr marL="342900" indent="-342900">
              <a:buSzPct val="100000"/>
              <a:buFont typeface="Arial" panose="020B0604020202020204" pitchFamily="34" charset="0"/>
              <a:buChar char="•"/>
            </a:pPr>
            <a:r>
              <a:rPr lang="en-US" sz="2600" dirty="0"/>
              <a:t> </a:t>
            </a:r>
            <a:r>
              <a:rPr lang="en-US" sz="2600" dirty="0" smtClean="0"/>
              <a:t>Let the child know that you are ready to hear what he or she needs</a:t>
            </a:r>
            <a:endParaRPr lang="en-US" sz="2600" dirty="0"/>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327827448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Give a Safety Message</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a:buClr>
                <a:schemeClr val="tx1"/>
              </a:buClr>
              <a:buSzPct val="100000"/>
              <a:buFont typeface="Arial" panose="020B0604020202020204" pitchFamily="34" charset="0"/>
              <a:buChar char="•"/>
            </a:pPr>
            <a:r>
              <a:rPr lang="en-US" sz="2400" dirty="0" smtClean="0"/>
              <a:t>Take concerns seriously</a:t>
            </a:r>
          </a:p>
          <a:p>
            <a:pPr marL="514350" lvl="1" indent="-342900">
              <a:buFont typeface="Arial" panose="020B0604020202020204" pitchFamily="34" charset="0"/>
              <a:buChar char="•"/>
            </a:pPr>
            <a:r>
              <a:rPr lang="en-US" sz="2400" dirty="0"/>
              <a:t> </a:t>
            </a:r>
            <a:r>
              <a:rPr lang="en-US" sz="2400" dirty="0" smtClean="0"/>
              <a:t>Empathize</a:t>
            </a:r>
          </a:p>
          <a:p>
            <a:pPr marL="514350" lvl="1" indent="-342900">
              <a:buFont typeface="Arial" panose="020B0604020202020204" pitchFamily="34" charset="0"/>
              <a:buChar char="•"/>
            </a:pPr>
            <a:r>
              <a:rPr lang="en-US" sz="2400" dirty="0"/>
              <a:t> </a:t>
            </a:r>
            <a:r>
              <a:rPr lang="en-US" sz="2400" dirty="0" smtClean="0"/>
              <a:t>Acknowledge that the child’s feelings make sense in light of past experiences</a:t>
            </a:r>
          </a:p>
          <a:p>
            <a:pPr marL="514350" lvl="1" indent="-342900">
              <a:buFont typeface="Arial" panose="020B0604020202020204" pitchFamily="34" charset="0"/>
              <a:buChar char="•"/>
            </a:pPr>
            <a:r>
              <a:rPr lang="en-US" sz="2400" dirty="0"/>
              <a:t> </a:t>
            </a:r>
            <a:r>
              <a:rPr lang="en-US" sz="2400" dirty="0" smtClean="0"/>
              <a:t>Be reassuring and realistic about what you can and can’t do</a:t>
            </a:r>
          </a:p>
          <a:p>
            <a:pPr marL="514350" lvl="1" indent="-342900">
              <a:buFont typeface="Arial" panose="020B0604020202020204" pitchFamily="34" charset="0"/>
              <a:buChar char="•"/>
            </a:pPr>
            <a:r>
              <a:rPr lang="en-US" sz="2400" dirty="0"/>
              <a:t> </a:t>
            </a:r>
            <a:r>
              <a:rPr lang="en-US" sz="2400" dirty="0" smtClean="0"/>
              <a:t>He honest about what you do and don’t know</a:t>
            </a:r>
          </a:p>
          <a:p>
            <a:pPr marL="514350" lvl="1" indent="-342900">
              <a:buFont typeface="Arial" panose="020B0604020202020204" pitchFamily="34" charset="0"/>
              <a:buChar char="•"/>
            </a:pPr>
            <a:r>
              <a:rPr lang="en-US" sz="2400" dirty="0"/>
              <a:t> </a:t>
            </a:r>
            <a:r>
              <a:rPr lang="en-US" sz="2400" dirty="0" smtClean="0"/>
              <a:t>Help your child to express his or her concerns to other members of the child welfare team</a:t>
            </a:r>
            <a:endParaRPr lang="en-US" sz="2400" dirty="0"/>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202046161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Explain Rules</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a:buClr>
                <a:schemeClr val="tx1"/>
              </a:buClr>
              <a:buFont typeface="Arial" panose="020B0604020202020204" pitchFamily="34" charset="0"/>
              <a:buChar char="•"/>
            </a:pPr>
            <a:r>
              <a:rPr lang="en-US" dirty="0" smtClean="0"/>
              <a:t>When explaining household rules </a:t>
            </a:r>
          </a:p>
          <a:p>
            <a:pPr marL="628650" lvl="1" indent="-457200">
              <a:buFont typeface="Arial" panose="020B0604020202020204" pitchFamily="34" charset="0"/>
              <a:buChar char="•"/>
            </a:pPr>
            <a:r>
              <a:rPr lang="en-US" sz="2800" dirty="0"/>
              <a:t> </a:t>
            </a:r>
            <a:r>
              <a:rPr lang="en-US" sz="2800" dirty="0" smtClean="0"/>
              <a:t>Consider the child’s history</a:t>
            </a:r>
          </a:p>
          <a:p>
            <a:pPr marL="628650" lvl="1" indent="-457200">
              <a:buFont typeface="Arial" panose="020B0604020202020204" pitchFamily="34" charset="0"/>
              <a:buChar char="•"/>
            </a:pPr>
            <a:r>
              <a:rPr lang="en-US" sz="2800" dirty="0"/>
              <a:t> </a:t>
            </a:r>
            <a:r>
              <a:rPr lang="en-US" sz="2800" dirty="0" smtClean="0"/>
              <a:t>Don’t overwhelm the child</a:t>
            </a:r>
          </a:p>
          <a:p>
            <a:pPr marL="628650" lvl="1" indent="-457200">
              <a:buFont typeface="Arial" panose="020B0604020202020204" pitchFamily="34" charset="0"/>
              <a:buChar char="•"/>
            </a:pPr>
            <a:r>
              <a:rPr lang="en-US" sz="2800" dirty="0"/>
              <a:t> </a:t>
            </a:r>
            <a:r>
              <a:rPr lang="en-US" sz="2800" dirty="0" smtClean="0"/>
              <a:t>Emphasize protection</a:t>
            </a:r>
          </a:p>
          <a:p>
            <a:pPr marL="628650" lvl="1" indent="-457200">
              <a:buFont typeface="Arial" panose="020B0604020202020204" pitchFamily="34" charset="0"/>
              <a:buChar char="•"/>
            </a:pPr>
            <a:r>
              <a:rPr lang="en-US" sz="2800" dirty="0"/>
              <a:t> </a:t>
            </a:r>
            <a:r>
              <a:rPr lang="en-US" sz="2800" dirty="0" smtClean="0"/>
              <a:t>Be flexible when you can</a:t>
            </a:r>
            <a:endParaRPr lang="en-US" sz="2800" dirty="0"/>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338284477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Be an “Emotional Container”</a:t>
            </a:r>
            <a:endParaRPr lang="en-US" dirty="0">
              <a:solidFill>
                <a:schemeClr val="accent4">
                  <a:lumMod val="50000"/>
                </a:schemeClr>
              </a:solidFill>
            </a:endParaRPr>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71600" y="1463675"/>
            <a:ext cx="6324600" cy="4175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311576422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2426" y="304800"/>
            <a:ext cx="8486774" cy="5882640"/>
          </a:xfrm>
        </p:spPr>
        <p:txBody>
          <a:bodyPr>
            <a:normAutofit lnSpcReduction="10000"/>
          </a:bodyPr>
          <a:lstStyle/>
          <a:p>
            <a:pPr marL="137160" indent="0">
              <a:buNone/>
            </a:pPr>
            <a:r>
              <a:rPr lang="en-US" sz="2600" dirty="0" smtClean="0"/>
              <a:t>I started cursing at the foster mom. I wanted her to lose control. I figured that sooner or later she would say something that would hurt me. I wanted to hurt her first…</a:t>
            </a:r>
          </a:p>
          <a:p>
            <a:pPr marL="137160" indent="0">
              <a:buNone/>
            </a:pPr>
            <a:r>
              <a:rPr lang="en-US" sz="2600" dirty="0" smtClean="0"/>
              <a:t>Later, I felt depressed. I knew I’d acted out of control. When I get angry, I don’t even realize what I do and I hurt the people around me…</a:t>
            </a:r>
          </a:p>
          <a:p>
            <a:pPr marL="137160" indent="0">
              <a:buNone/>
            </a:pPr>
            <a:r>
              <a:rPr lang="en-US" sz="2600" dirty="0" smtClean="0"/>
              <a:t>I feel sad that I’m not good about expressing myself.  I feel like a walking time bomb.   I hope I can find a foster mom who can handle my anger and help me take control of myself.</a:t>
            </a:r>
          </a:p>
          <a:p>
            <a:pPr marL="137160" indent="0">
              <a:buNone/>
            </a:pPr>
            <a:endParaRPr lang="en-US" sz="2400" dirty="0" smtClean="0"/>
          </a:p>
          <a:p>
            <a:pPr marL="137160" indent="0" algn="r">
              <a:buNone/>
            </a:pPr>
            <a:r>
              <a:rPr lang="en-US" sz="2400" dirty="0" smtClean="0"/>
              <a:t>-- A.M.</a:t>
            </a:r>
          </a:p>
          <a:p>
            <a:pPr marL="137160" indent="0" algn="r">
              <a:lnSpc>
                <a:spcPct val="110000"/>
              </a:lnSpc>
              <a:spcBef>
                <a:spcPts val="0"/>
              </a:spcBef>
              <a:buNone/>
            </a:pPr>
            <a:r>
              <a:rPr lang="en-US" sz="1200" dirty="0" smtClean="0"/>
              <a:t>Am I too angry to love? Represent.  Nov / Dec 2004</a:t>
            </a:r>
          </a:p>
          <a:p>
            <a:pPr marL="137160" indent="0" algn="r">
              <a:lnSpc>
                <a:spcPct val="110000"/>
              </a:lnSpc>
              <a:spcBef>
                <a:spcPts val="0"/>
              </a:spcBef>
              <a:buNone/>
            </a:pPr>
            <a:r>
              <a:rPr lang="en-US" sz="1200" dirty="0" smtClean="0"/>
              <a:t>Available  at http://www.youthcomm.org/FCYU-Features/ Nov/Dec 2004/FCYU-2004-11-10.htm</a:t>
            </a:r>
            <a:endParaRPr lang="en-US" sz="1200" dirty="0"/>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328891977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Be an “Emotional Container”</a:t>
            </a:r>
            <a:endParaRPr lang="en-US" dirty="0">
              <a:solidFill>
                <a:schemeClr val="accent4">
                  <a:lumMod val="50000"/>
                </a:schemeClr>
              </a:solidFill>
            </a:endParaRPr>
          </a:p>
        </p:txBody>
      </p:sp>
      <p:sp>
        <p:nvSpPr>
          <p:cNvPr id="2" name="Content Placeholder 1"/>
          <p:cNvSpPr>
            <a:spLocks noGrp="1"/>
          </p:cNvSpPr>
          <p:nvPr>
            <p:ph idx="1"/>
          </p:nvPr>
        </p:nvSpPr>
        <p:spPr>
          <a:xfrm>
            <a:off x="352426" y="1463040"/>
            <a:ext cx="8334374" cy="4724400"/>
          </a:xfrm>
        </p:spPr>
        <p:txBody>
          <a:bodyPr>
            <a:normAutofit/>
          </a:bodyPr>
          <a:lstStyle/>
          <a:p>
            <a:pPr marL="342900" indent="-342900">
              <a:buSzPct val="100000"/>
              <a:buFont typeface="Arial" panose="020B0604020202020204" pitchFamily="34" charset="0"/>
              <a:buChar char="•"/>
            </a:pPr>
            <a:r>
              <a:rPr lang="en-US" sz="2600" dirty="0" smtClean="0"/>
              <a:t> Be willing and prepared to tolerate strong emotional reactions</a:t>
            </a:r>
          </a:p>
          <a:p>
            <a:pPr marL="342900" indent="-342900">
              <a:buSzPct val="100000"/>
              <a:buFont typeface="Arial" panose="020B0604020202020204" pitchFamily="34" charset="0"/>
              <a:buChar char="•"/>
            </a:pPr>
            <a:r>
              <a:rPr lang="en-US" sz="2600" dirty="0"/>
              <a:t> </a:t>
            </a:r>
            <a:r>
              <a:rPr lang="en-US" sz="2600" dirty="0" smtClean="0"/>
              <a:t>Remember the suitcase</a:t>
            </a:r>
          </a:p>
          <a:p>
            <a:pPr marL="342900" indent="-342900">
              <a:buSzPct val="100000"/>
              <a:buFont typeface="Arial" panose="020B0604020202020204" pitchFamily="34" charset="0"/>
              <a:buChar char="•"/>
            </a:pPr>
            <a:r>
              <a:rPr lang="en-US" sz="2600" dirty="0"/>
              <a:t> </a:t>
            </a:r>
            <a:r>
              <a:rPr lang="en-US" sz="2600" dirty="0" smtClean="0"/>
              <a:t>Respond calmly but firmly</a:t>
            </a:r>
          </a:p>
          <a:p>
            <a:pPr marL="342900" indent="-342900">
              <a:buSzPct val="100000"/>
              <a:buFont typeface="Arial" panose="020B0604020202020204" pitchFamily="34" charset="0"/>
              <a:buChar char="•"/>
            </a:pPr>
            <a:r>
              <a:rPr lang="en-US" sz="2600" dirty="0"/>
              <a:t> </a:t>
            </a:r>
            <a:r>
              <a:rPr lang="en-US" sz="2600" dirty="0" smtClean="0"/>
              <a:t>Help your child to identify and label the feelings beneath the outburst</a:t>
            </a:r>
          </a:p>
          <a:p>
            <a:pPr marL="342900" indent="-342900">
              <a:buSzPct val="100000"/>
              <a:buFont typeface="Arial" panose="020B0604020202020204" pitchFamily="34" charset="0"/>
              <a:buChar char="•"/>
            </a:pPr>
            <a:r>
              <a:rPr lang="en-US" sz="2600" dirty="0"/>
              <a:t> </a:t>
            </a:r>
            <a:r>
              <a:rPr lang="en-US" sz="2600" dirty="0" smtClean="0"/>
              <a:t>Reassure your child that it is okay to feel any and all emotions</a:t>
            </a:r>
            <a:endParaRPr lang="en-US" sz="2600" dirty="0"/>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241094451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solidFill>
                  <a:schemeClr val="accent4">
                    <a:lumMod val="50000"/>
                  </a:schemeClr>
                </a:solidFill>
              </a:rPr>
              <a:t>Manage Emotional “Hot Spots”</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marL="457200" indent="-457200">
              <a:buSzPct val="100000"/>
              <a:buFont typeface="Arial" panose="020B0604020202020204" pitchFamily="34" charset="0"/>
              <a:buChar char="•"/>
            </a:pPr>
            <a:r>
              <a:rPr lang="en-US" sz="2800" dirty="0" smtClean="0"/>
              <a:t> Food and mealtime</a:t>
            </a:r>
          </a:p>
          <a:p>
            <a:pPr marL="457200" indent="-457200">
              <a:buSzPct val="100000"/>
              <a:buFont typeface="Arial" panose="020B0604020202020204" pitchFamily="34" charset="0"/>
              <a:buChar char="•"/>
            </a:pPr>
            <a:r>
              <a:rPr lang="en-US" sz="2800" dirty="0"/>
              <a:t> </a:t>
            </a:r>
            <a:r>
              <a:rPr lang="en-US" sz="2800" dirty="0" smtClean="0"/>
              <a:t>Sleep and bedtime</a:t>
            </a:r>
          </a:p>
          <a:p>
            <a:pPr marL="457200" indent="-457200">
              <a:buSzPct val="100000"/>
              <a:buFont typeface="Arial" panose="020B0604020202020204" pitchFamily="34" charset="0"/>
              <a:buChar char="•"/>
            </a:pPr>
            <a:r>
              <a:rPr lang="en-US" sz="2800" dirty="0"/>
              <a:t> </a:t>
            </a:r>
            <a:r>
              <a:rPr lang="en-US" sz="2800" dirty="0" smtClean="0"/>
              <a:t>Physical boundaries, privacy, personal grooming and medical care</a:t>
            </a:r>
            <a:endParaRPr lang="en-US" sz="2800" dirty="0"/>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34766201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228600"/>
            <a:ext cx="8610600" cy="5334000"/>
          </a:xfrm>
        </p:spPr>
        <p:txBody>
          <a:bodyPr>
            <a:normAutofit/>
          </a:bodyPr>
          <a:lstStyle/>
          <a:p>
            <a:pPr marL="136525" indent="0">
              <a:buNone/>
            </a:pPr>
            <a:r>
              <a:rPr lang="en-US" sz="2400" dirty="0" smtClean="0"/>
              <a:t>I made a list of things my sister and I eat so our new foster mother could buy our food, but she didn’t buy exactly what we wanted.</a:t>
            </a:r>
            <a:endParaRPr lang="en-US" sz="2400" dirty="0"/>
          </a:p>
          <a:p>
            <a:pPr marL="136525" indent="0">
              <a:buNone/>
            </a:pPr>
            <a:r>
              <a:rPr lang="en-US" sz="2400" dirty="0" smtClean="0"/>
              <a:t>She bought the wrong kind of cereal, she put ginger in the juice – even though I told  her not to, and the bread was some damn thick…bread.</a:t>
            </a:r>
            <a:endParaRPr lang="en-US" sz="2400" dirty="0"/>
          </a:p>
          <a:p>
            <a:pPr marL="136525" indent="0">
              <a:buNone/>
            </a:pPr>
            <a:r>
              <a:rPr lang="en-US" sz="2400" dirty="0" smtClean="0"/>
              <a:t>All of these little things made me furious. I believed she thought it didn’t matter what I told her and that she could treat us how she wants.</a:t>
            </a:r>
          </a:p>
          <a:p>
            <a:pPr marL="136525" indent="0">
              <a:buNone/>
            </a:pPr>
            <a:endParaRPr lang="en-US" sz="2400" dirty="0"/>
          </a:p>
          <a:p>
            <a:pPr marL="136525" indent="0" algn="r">
              <a:buNone/>
            </a:pPr>
            <a:r>
              <a:rPr lang="en-US" dirty="0" smtClean="0"/>
              <a:t>-- A.M.</a:t>
            </a:r>
          </a:p>
          <a:p>
            <a:pPr marL="136525" indent="0" algn="r">
              <a:lnSpc>
                <a:spcPct val="110000"/>
              </a:lnSpc>
              <a:spcBef>
                <a:spcPts val="0"/>
              </a:spcBef>
              <a:buNone/>
            </a:pPr>
            <a:r>
              <a:rPr lang="en-US" sz="1200" dirty="0"/>
              <a:t>Am I too angry to love? Represent.  Nov / Dec 2004</a:t>
            </a:r>
          </a:p>
          <a:p>
            <a:pPr marL="136525" indent="0" algn="r">
              <a:lnSpc>
                <a:spcPct val="110000"/>
              </a:lnSpc>
              <a:spcBef>
                <a:spcPts val="0"/>
              </a:spcBef>
              <a:buNone/>
            </a:pPr>
            <a:r>
              <a:rPr lang="en-US" sz="1200" dirty="0"/>
              <a:t>Available  at http://www.youthcomm.org/FCYU-Features/ Nov/Dec 2004/FCYU-2004-11-10.htm</a:t>
            </a:r>
          </a:p>
          <a:p>
            <a:pPr algn="r"/>
            <a:endParaRPr lang="en-US" dirty="0">
              <a:solidFill>
                <a:schemeClr val="accent5">
                  <a:lumMod val="60000"/>
                  <a:lumOff val="40000"/>
                </a:schemeClr>
              </a:solidFill>
            </a:endParaRPr>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98774189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solidFill>
                  <a:schemeClr val="accent4">
                    <a:lumMod val="50000"/>
                  </a:schemeClr>
                </a:solidFill>
              </a:rPr>
              <a:t>Food and Meals</a:t>
            </a:r>
          </a:p>
        </p:txBody>
      </p:sp>
      <p:pic>
        <p:nvPicPr>
          <p:cNvPr id="6146"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457200" y="2362200"/>
            <a:ext cx="2323025" cy="2663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ontent Placeholder 1"/>
          <p:cNvSpPr>
            <a:spLocks noGrp="1"/>
          </p:cNvSpPr>
          <p:nvPr>
            <p:ph sz="half" idx="2"/>
          </p:nvPr>
        </p:nvSpPr>
        <p:spPr>
          <a:xfrm>
            <a:off x="3200400" y="1463040"/>
            <a:ext cx="5586984" cy="4288536"/>
          </a:xfrm>
        </p:spPr>
        <p:txBody>
          <a:bodyPr>
            <a:normAutofit/>
          </a:bodyPr>
          <a:lstStyle/>
          <a:p>
            <a:pPr marL="342900" indent="-342900">
              <a:buSzPct val="100000"/>
              <a:buFont typeface="Arial" panose="020B0604020202020204" pitchFamily="34" charset="0"/>
              <a:buChar char="•"/>
            </a:pPr>
            <a:r>
              <a:rPr lang="en-US" sz="2400" dirty="0" smtClean="0"/>
              <a:t> Be aware of the child’s history</a:t>
            </a:r>
          </a:p>
          <a:p>
            <a:pPr marL="342900" indent="-342900">
              <a:buSzPct val="100000"/>
              <a:buFont typeface="Arial" panose="020B0604020202020204" pitchFamily="34" charset="0"/>
              <a:buChar char="•"/>
            </a:pPr>
            <a:r>
              <a:rPr lang="en-US" sz="2400" dirty="0"/>
              <a:t> </a:t>
            </a:r>
            <a:r>
              <a:rPr lang="en-US" sz="2400" dirty="0" smtClean="0"/>
              <a:t>Accommodate food preferences, if possible</a:t>
            </a:r>
          </a:p>
          <a:p>
            <a:pPr marL="342900" indent="-342900">
              <a:buSzPct val="100000"/>
              <a:buFont typeface="Arial" panose="020B0604020202020204" pitchFamily="34" charset="0"/>
              <a:buChar char="•"/>
            </a:pPr>
            <a:r>
              <a:rPr lang="en-US" sz="2400" dirty="0"/>
              <a:t> </a:t>
            </a:r>
            <a:r>
              <a:rPr lang="en-US" sz="2400" dirty="0" smtClean="0"/>
              <a:t>Set consistent meal times</a:t>
            </a:r>
          </a:p>
          <a:p>
            <a:pPr marL="342900" indent="-342900">
              <a:buSzPct val="100000"/>
              <a:buFont typeface="Arial" panose="020B0604020202020204" pitchFamily="34" charset="0"/>
              <a:buChar char="•"/>
            </a:pPr>
            <a:r>
              <a:rPr lang="en-US" sz="2400" dirty="0"/>
              <a:t> </a:t>
            </a:r>
            <a:r>
              <a:rPr lang="en-US" sz="2400" dirty="0" smtClean="0"/>
              <a:t>Involve child in planning and making meals</a:t>
            </a:r>
          </a:p>
          <a:p>
            <a:pPr marL="342900" indent="-342900">
              <a:buSzPct val="100000"/>
              <a:buFont typeface="Arial" panose="020B0604020202020204" pitchFamily="34" charset="0"/>
              <a:buChar char="•"/>
            </a:pPr>
            <a:r>
              <a:rPr lang="en-US" sz="2400" dirty="0"/>
              <a:t> </a:t>
            </a:r>
            <a:r>
              <a:rPr lang="en-US" sz="2400" dirty="0" smtClean="0"/>
              <a:t>Keep mealtimes calm and supportive</a:t>
            </a:r>
            <a:endParaRPr lang="en-US" sz="2400" dirty="0"/>
          </a:p>
        </p:txBody>
      </p:sp>
      <p:sp>
        <p:nvSpPr>
          <p:cNvPr id="7" name="TextBox 6"/>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31113611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We Learn by Experience</a:t>
            </a:r>
            <a:endParaRPr lang="en-US" dirty="0">
              <a:solidFill>
                <a:schemeClr val="accent4">
                  <a:lumMod val="50000"/>
                </a:schemeClr>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1828800"/>
            <a:ext cx="4033057" cy="2028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2895600" y="4114800"/>
            <a:ext cx="3124200" cy="307777"/>
          </a:xfrm>
          <a:prstGeom prst="rect">
            <a:avLst/>
          </a:prstGeom>
        </p:spPr>
        <p:txBody>
          <a:bodyPr wrap="square">
            <a:spAutoFit/>
          </a:bodyPr>
          <a:lstStyle/>
          <a:p>
            <a:r>
              <a:rPr lang="en-US" sz="1400" i="1" dirty="0" smtClean="0"/>
              <a:t>From pbase.com</a:t>
            </a:r>
            <a:endParaRPr lang="en-US" sz="1400" dirty="0"/>
          </a:p>
        </p:txBody>
      </p:sp>
      <p:sp>
        <p:nvSpPr>
          <p:cNvPr id="7" name="TextBox 6"/>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2748570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accent4">
                    <a:lumMod val="50000"/>
                  </a:schemeClr>
                </a:solidFill>
              </a:rPr>
              <a:t>Sleep and Bedtime</a:t>
            </a:r>
            <a:endParaRPr lang="en-US" dirty="0">
              <a:solidFill>
                <a:schemeClr val="accent4">
                  <a:lumMod val="50000"/>
                </a:schemeClr>
              </a:solidFill>
            </a:endParaRPr>
          </a:p>
        </p:txBody>
      </p:sp>
      <p:pic>
        <p:nvPicPr>
          <p:cNvPr id="7170" name="Picture 2" descr="C:\Users\Robbin\AppData\Local\Microsoft\Windows\Temporary Internet Files\Content.IE5\OQ0KBK7Y\MC900021520[1].wmf"/>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609600" y="2438400"/>
            <a:ext cx="2892628" cy="2876611"/>
          </a:xfrm>
          <a:prstGeom prst="rect">
            <a:avLst/>
          </a:prstGeom>
          <a:noFill/>
          <a:extLst>
            <a:ext uri="{909E8E84-426E-40DD-AFC4-6F175D3DCCD1}">
              <a14:hiddenFill xmlns:a14="http://schemas.microsoft.com/office/drawing/2010/main">
                <a:solidFill>
                  <a:srgbClr val="FFFFFF"/>
                </a:solidFill>
              </a14:hiddenFill>
            </a:ext>
          </a:extLst>
        </p:spPr>
      </p:pic>
      <p:sp>
        <p:nvSpPr>
          <p:cNvPr id="2" name="Content Placeholder 1"/>
          <p:cNvSpPr>
            <a:spLocks noGrp="1"/>
          </p:cNvSpPr>
          <p:nvPr>
            <p:ph sz="half" idx="2"/>
          </p:nvPr>
        </p:nvSpPr>
        <p:spPr>
          <a:xfrm>
            <a:off x="3657600" y="1463040"/>
            <a:ext cx="5129784" cy="4785360"/>
          </a:xfrm>
        </p:spPr>
        <p:txBody>
          <a:bodyPr>
            <a:normAutofit/>
          </a:bodyPr>
          <a:lstStyle/>
          <a:p>
            <a:pPr marL="342900" indent="-342900">
              <a:buSzPct val="100000"/>
              <a:buFont typeface="Arial" panose="020B0604020202020204" pitchFamily="34" charset="0"/>
              <a:buChar char="•"/>
            </a:pPr>
            <a:r>
              <a:rPr lang="en-US" sz="2400" dirty="0" smtClean="0"/>
              <a:t> Help your child to “own” the bedroom</a:t>
            </a:r>
          </a:p>
          <a:p>
            <a:pPr marL="342900" indent="-342900">
              <a:buSzPct val="100000"/>
              <a:buFont typeface="Arial" panose="020B0604020202020204" pitchFamily="34" charset="0"/>
              <a:buChar char="•"/>
            </a:pPr>
            <a:r>
              <a:rPr lang="en-US" sz="2400" dirty="0"/>
              <a:t> </a:t>
            </a:r>
            <a:r>
              <a:rPr lang="en-US" sz="2400" dirty="0" smtClean="0"/>
              <a:t>Respect and protect your child’s privacy</a:t>
            </a:r>
          </a:p>
          <a:p>
            <a:pPr marL="342900" indent="-342900">
              <a:buSzPct val="100000"/>
              <a:buFont typeface="Arial" panose="020B0604020202020204" pitchFamily="34" charset="0"/>
              <a:buChar char="•"/>
            </a:pPr>
            <a:r>
              <a:rPr lang="en-US" sz="2400" dirty="0"/>
              <a:t> </a:t>
            </a:r>
            <a:r>
              <a:rPr lang="en-US" sz="2400" dirty="0" smtClean="0"/>
              <a:t>Acknowledge and respect fears</a:t>
            </a:r>
          </a:p>
          <a:p>
            <a:pPr marL="342900" indent="-342900">
              <a:buSzPct val="100000"/>
              <a:buFont typeface="Arial" panose="020B0604020202020204" pitchFamily="34" charset="0"/>
              <a:buChar char="•"/>
            </a:pPr>
            <a:r>
              <a:rPr lang="en-US" sz="2400" dirty="0"/>
              <a:t> </a:t>
            </a:r>
            <a:r>
              <a:rPr lang="en-US" sz="2400" dirty="0" smtClean="0"/>
              <a:t>Set consistent sleep and wake times with predictable, calming routines</a:t>
            </a:r>
          </a:p>
          <a:p>
            <a:pPr marL="342900" indent="-342900">
              <a:buSzPct val="100000"/>
              <a:buFont typeface="Arial" panose="020B0604020202020204" pitchFamily="34" charset="0"/>
              <a:buChar char="•"/>
            </a:pPr>
            <a:r>
              <a:rPr lang="en-US" sz="2400" dirty="0"/>
              <a:t> </a:t>
            </a:r>
            <a:r>
              <a:rPr lang="en-US" sz="2400" dirty="0" smtClean="0"/>
              <a:t>Seek help if needed</a:t>
            </a:r>
            <a:endParaRPr lang="en-US" sz="2400" dirty="0"/>
          </a:p>
        </p:txBody>
      </p:sp>
      <p:sp>
        <p:nvSpPr>
          <p:cNvPr id="7" name="TextBox 6"/>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37752296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304800"/>
            <a:ext cx="8686800" cy="5934488"/>
          </a:xfrm>
        </p:spPr>
        <p:txBody>
          <a:bodyPr>
            <a:normAutofit fontScale="70000" lnSpcReduction="20000"/>
          </a:bodyPr>
          <a:lstStyle/>
          <a:p>
            <a:endParaRPr lang="en-US" sz="2600" dirty="0" smtClean="0"/>
          </a:p>
          <a:p>
            <a:endParaRPr lang="en-US" sz="2600" dirty="0"/>
          </a:p>
          <a:p>
            <a:pPr marL="137160" indent="0">
              <a:buNone/>
            </a:pPr>
            <a:r>
              <a:rPr lang="en-US" sz="3300" dirty="0" smtClean="0"/>
              <a:t>I don’t think there was a time when I wasn’t abused as a child.  In order to survive the abuse, I made believe that the real me was separate from my body.   That way, the abuse was happening not really to me, but to the skin I’m in.</a:t>
            </a:r>
          </a:p>
          <a:p>
            <a:pPr marL="137160" indent="0">
              <a:buNone/>
            </a:pPr>
            <a:endParaRPr lang="en-US" sz="3300" dirty="0" smtClean="0"/>
          </a:p>
          <a:p>
            <a:pPr marL="137160" indent="0">
              <a:buNone/>
            </a:pPr>
            <a:r>
              <a:rPr lang="en-US" sz="3300" dirty="0" smtClean="0"/>
              <a:t>Still, my body sometimes betrayed me.  Crying when I  wanted to remain strong, becoming tired and refusing to obey my commands to stay awake, and, most horribly, physically responding to sexual advances.  It seemed to me like my body had a mind of its own.  I hated the thought of sexual contact, yet my body would respond to it, even when it was unwanted.</a:t>
            </a:r>
          </a:p>
          <a:p>
            <a:pPr marL="137160" indent="0" algn="r">
              <a:buNone/>
            </a:pPr>
            <a:endParaRPr lang="en-US" sz="2400" dirty="0" smtClean="0"/>
          </a:p>
          <a:p>
            <a:pPr marL="137160" indent="0" algn="r">
              <a:buNone/>
            </a:pPr>
            <a:endParaRPr lang="en-US" sz="2400" dirty="0"/>
          </a:p>
          <a:p>
            <a:pPr marL="137160" indent="0" algn="r">
              <a:buNone/>
            </a:pPr>
            <a:endParaRPr lang="en-US" sz="2400" dirty="0" smtClean="0"/>
          </a:p>
          <a:p>
            <a:pPr marL="137160" indent="0" algn="r">
              <a:buNone/>
            </a:pPr>
            <a:endParaRPr lang="en-US" sz="2400" dirty="0" smtClean="0"/>
          </a:p>
          <a:p>
            <a:pPr marL="137160" indent="0" algn="r">
              <a:buNone/>
            </a:pPr>
            <a:r>
              <a:rPr lang="en-US" sz="2400" dirty="0" smtClean="0"/>
              <a:t>--C.M.</a:t>
            </a:r>
          </a:p>
          <a:p>
            <a:pPr marL="137160" indent="0" algn="r">
              <a:lnSpc>
                <a:spcPct val="110000"/>
              </a:lnSpc>
              <a:spcBef>
                <a:spcPts val="0"/>
              </a:spcBef>
              <a:buNone/>
            </a:pPr>
            <a:r>
              <a:rPr lang="en-US" sz="1200" dirty="0" smtClean="0"/>
              <a:t>My body betrayed me. Represent. Sept / Oct 2003.</a:t>
            </a:r>
          </a:p>
          <a:p>
            <a:pPr marL="137160" indent="0" algn="r">
              <a:lnSpc>
                <a:spcPct val="110000"/>
              </a:lnSpc>
              <a:spcBef>
                <a:spcPts val="0"/>
              </a:spcBef>
              <a:buNone/>
            </a:pPr>
            <a:r>
              <a:rPr lang="en-US" sz="1200" dirty="0"/>
              <a:t>Available  at http://</a:t>
            </a:r>
            <a:r>
              <a:rPr lang="en-US" sz="1200" dirty="0" smtClean="0"/>
              <a:t>www.youthcomm.org/FCYU-Features//Sept/Oct 20034/FCYU-2003-09-24.htm</a:t>
            </a:r>
            <a:endParaRPr lang="en-US" sz="1200" dirty="0"/>
          </a:p>
          <a:p>
            <a:pPr algn="r"/>
            <a:endParaRPr lang="en-US" sz="1200" dirty="0" smtClean="0"/>
          </a:p>
        </p:txBody>
      </p:sp>
      <p:sp>
        <p:nvSpPr>
          <p:cNvPr id="4" name="TextBox 3"/>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338148514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Physical Boundaries</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fontScale="92500" lnSpcReduction="10000"/>
          </a:bodyPr>
          <a:lstStyle/>
          <a:p>
            <a:pPr>
              <a:buSzPct val="100000"/>
              <a:buFont typeface="Arial" panose="020B0604020202020204" pitchFamily="34" charset="0"/>
              <a:buChar char="•"/>
            </a:pPr>
            <a:r>
              <a:rPr lang="en-US" sz="3200" dirty="0" smtClean="0"/>
              <a:t>Children who have been neglected and abused may:</a:t>
            </a:r>
          </a:p>
          <a:p>
            <a:pPr marL="893826" lvl="2" indent="-457200">
              <a:buSzPct val="100000"/>
              <a:buFont typeface="Wingdings" panose="05000000000000000000" pitchFamily="2" charset="2"/>
              <a:buChar char="§"/>
            </a:pPr>
            <a:r>
              <a:rPr lang="en-US" sz="2800" dirty="0"/>
              <a:t> </a:t>
            </a:r>
            <a:r>
              <a:rPr lang="en-US" sz="2800" dirty="0" smtClean="0"/>
              <a:t>Never have learned that their bodies should be cared for and protected</a:t>
            </a:r>
          </a:p>
          <a:p>
            <a:pPr marL="893826" lvl="2" indent="-457200">
              <a:buSzPct val="100000"/>
              <a:buFont typeface="Wingdings" panose="05000000000000000000" pitchFamily="2" charset="2"/>
              <a:buChar char="§"/>
            </a:pPr>
            <a:r>
              <a:rPr lang="en-US" sz="2800" dirty="0"/>
              <a:t> </a:t>
            </a:r>
            <a:r>
              <a:rPr lang="en-US" sz="2800" dirty="0" smtClean="0"/>
              <a:t>Feel disconnected and at odds with their bodies</a:t>
            </a:r>
          </a:p>
          <a:p>
            <a:pPr marL="893826" lvl="2" indent="-457200">
              <a:buSzPct val="100000"/>
              <a:buFont typeface="Wingdings" panose="05000000000000000000" pitchFamily="2" charset="2"/>
              <a:buChar char="§"/>
            </a:pPr>
            <a:r>
              <a:rPr lang="en-US" sz="2800" dirty="0"/>
              <a:t> </a:t>
            </a:r>
            <a:r>
              <a:rPr lang="en-US" sz="2800" dirty="0" smtClean="0"/>
              <a:t>See their bodies as “vessels” of the negative memories and experiences they carry, a constant reminder not only of what has happened to them but of how little they are worth</a:t>
            </a:r>
          </a:p>
          <a:p>
            <a:pPr lvl="1" indent="0">
              <a:buNone/>
            </a:pPr>
            <a:endParaRPr lang="en-US" sz="2400" dirty="0" smtClean="0"/>
          </a:p>
          <a:p>
            <a:pPr lvl="1" indent="0">
              <a:buNone/>
            </a:pPr>
            <a:endParaRPr lang="en-US" sz="2400" dirty="0"/>
          </a:p>
          <a:p>
            <a:pPr lvl="1" indent="0" algn="r">
              <a:spcBef>
                <a:spcPts val="0"/>
              </a:spcBef>
              <a:buNone/>
            </a:pPr>
            <a:r>
              <a:rPr lang="en-US" sz="1200" dirty="0" smtClean="0"/>
              <a:t>Pughe, B., &amp; Philpot, T.(2007) Living alongside a child’s recovery</a:t>
            </a:r>
          </a:p>
          <a:p>
            <a:pPr lvl="1" indent="0" algn="r">
              <a:spcBef>
                <a:spcPts val="0"/>
              </a:spcBef>
              <a:buNone/>
            </a:pPr>
            <a:r>
              <a:rPr lang="en-US" sz="1200" dirty="0" smtClean="0"/>
              <a:t>London, U.K., Kingsley Publishers</a:t>
            </a:r>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52557513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Physical Boundaries</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marL="342900" indent="-342900">
              <a:buSzPct val="100000"/>
              <a:buFont typeface="Arial" panose="020B0604020202020204" pitchFamily="34" charset="0"/>
              <a:buChar char="•"/>
            </a:pPr>
            <a:r>
              <a:rPr lang="en-US" dirty="0" smtClean="0"/>
              <a:t> Respect your child’s physical boundaries</a:t>
            </a:r>
          </a:p>
          <a:p>
            <a:pPr marL="342900" indent="-342900">
              <a:buSzPct val="100000"/>
              <a:buFont typeface="Arial" panose="020B0604020202020204" pitchFamily="34" charset="0"/>
              <a:buChar char="•"/>
            </a:pPr>
            <a:r>
              <a:rPr lang="en-US" dirty="0"/>
              <a:t> </a:t>
            </a:r>
            <a:r>
              <a:rPr lang="en-US" dirty="0" smtClean="0"/>
              <a:t>Make the bathroom a safe zone</a:t>
            </a:r>
          </a:p>
          <a:p>
            <a:pPr marL="342900" indent="-342900">
              <a:buSzPct val="100000"/>
              <a:buFont typeface="Arial" panose="020B0604020202020204" pitchFamily="34" charset="0"/>
              <a:buChar char="•"/>
            </a:pPr>
            <a:r>
              <a:rPr lang="en-US" dirty="0"/>
              <a:t> </a:t>
            </a:r>
            <a:r>
              <a:rPr lang="en-US" dirty="0" smtClean="0"/>
              <a:t>When helping younger children bathe, ask permission before touching and be clear about what you are doing and why</a:t>
            </a:r>
            <a:endParaRPr lang="en-US" dirty="0"/>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238655998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Trauma Reminders</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a:buSzPct val="100000"/>
              <a:buFont typeface="Arial" panose="020B0604020202020204" pitchFamily="34" charset="0"/>
              <a:buChar char="•"/>
            </a:pPr>
            <a:r>
              <a:rPr lang="en-US" dirty="0" smtClean="0"/>
              <a:t>People, Situations, Places, Things or Feelings that remind children of traumatic events</a:t>
            </a:r>
          </a:p>
          <a:p>
            <a:pPr marL="662940" lvl="1" indent="-342900">
              <a:buSzPct val="100000"/>
              <a:buFont typeface="Arial" panose="020B0604020202020204" pitchFamily="34" charset="0"/>
              <a:buChar char="•"/>
            </a:pPr>
            <a:r>
              <a:rPr lang="en-US" dirty="0"/>
              <a:t> </a:t>
            </a:r>
            <a:r>
              <a:rPr lang="en-US" dirty="0" smtClean="0"/>
              <a:t>May evoke intense and disturbing feelings tied to the original trauma</a:t>
            </a:r>
          </a:p>
          <a:p>
            <a:pPr marL="662940" lvl="1" indent="-342900">
              <a:buSzPct val="100000"/>
              <a:buFont typeface="Arial" panose="020B0604020202020204" pitchFamily="34" charset="0"/>
              <a:buChar char="•"/>
            </a:pPr>
            <a:r>
              <a:rPr lang="en-US" dirty="0"/>
              <a:t> </a:t>
            </a:r>
            <a:r>
              <a:rPr lang="en-US" dirty="0" smtClean="0"/>
              <a:t>Can lead to behaviors that seem out of place, but may have been appropriate at the time of the original traumatic event</a:t>
            </a:r>
            <a:endParaRPr lang="en-US" dirty="0"/>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426215298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Trauma Reminders</a:t>
            </a:r>
            <a:endParaRPr lang="en-US" dirty="0">
              <a:solidFill>
                <a:schemeClr val="accent4">
                  <a:lumMod val="50000"/>
                </a:schemeClr>
              </a:solidFill>
            </a:endParaRPr>
          </a:p>
        </p:txBody>
      </p:sp>
      <p:sp>
        <p:nvSpPr>
          <p:cNvPr id="2" name="Content Placeholder 1"/>
          <p:cNvSpPr>
            <a:spLocks noGrp="1"/>
          </p:cNvSpPr>
          <p:nvPr>
            <p:ph idx="1"/>
          </p:nvPr>
        </p:nvSpPr>
        <p:spPr>
          <a:xfrm>
            <a:off x="381000" y="1143000"/>
            <a:ext cx="8458200" cy="5029200"/>
          </a:xfrm>
        </p:spPr>
        <p:txBody>
          <a:bodyPr>
            <a:noAutofit/>
          </a:bodyPr>
          <a:lstStyle/>
          <a:p>
            <a:pPr marL="285750" indent="-285750">
              <a:buSzPct val="100000"/>
              <a:buFont typeface="Arial" panose="020B0604020202020204" pitchFamily="34" charset="0"/>
              <a:buChar char="•"/>
            </a:pPr>
            <a:r>
              <a:rPr lang="en-US" sz="2400" dirty="0" smtClean="0"/>
              <a:t>A </a:t>
            </a:r>
            <a:r>
              <a:rPr lang="en-US" sz="2400" dirty="0"/>
              <a:t>seven-year-old boy whose father and older brother fought physically in front of him </a:t>
            </a:r>
            <a:r>
              <a:rPr lang="en-US" sz="2400" dirty="0" smtClean="0"/>
              <a:t>becomes frantic </a:t>
            </a:r>
            <a:r>
              <a:rPr lang="en-US" sz="2400" dirty="0"/>
              <a:t>and tries to separate classmates playfully wrestling on the schoolyard.</a:t>
            </a:r>
          </a:p>
          <a:p>
            <a:pPr marL="285750" indent="-285750">
              <a:buSzPct val="100000"/>
              <a:buFont typeface="Arial" panose="020B0604020202020204" pitchFamily="34" charset="0"/>
              <a:buChar char="•"/>
            </a:pPr>
            <a:r>
              <a:rPr lang="en-US" sz="2400" dirty="0" smtClean="0"/>
              <a:t>A </a:t>
            </a:r>
            <a:r>
              <a:rPr lang="en-US" sz="2400" dirty="0"/>
              <a:t>three-year-old girl who witnessed her father beating her mother clings to her resource </a:t>
            </a:r>
            <a:r>
              <a:rPr lang="en-US" sz="2400" dirty="0" smtClean="0"/>
              <a:t>mother, crying </a:t>
            </a:r>
            <a:r>
              <a:rPr lang="en-US" sz="2400" dirty="0"/>
              <a:t>hysterically when her resource parents have a mild dispute in front of her.</a:t>
            </a:r>
          </a:p>
          <a:p>
            <a:pPr marL="285750" indent="-285750">
              <a:buSzPct val="100000"/>
              <a:buFont typeface="Arial" panose="020B0604020202020204" pitchFamily="34" charset="0"/>
              <a:buChar char="•"/>
            </a:pPr>
            <a:r>
              <a:rPr lang="en-US" sz="2400" dirty="0" smtClean="0"/>
              <a:t>A </a:t>
            </a:r>
            <a:r>
              <a:rPr lang="en-US" sz="2400" dirty="0"/>
              <a:t>nine-year-old girl who was repeatedly abused in the basement of a family friend’s house </a:t>
            </a:r>
            <a:r>
              <a:rPr lang="en-US" sz="2400" dirty="0" smtClean="0"/>
              <a:t>refuses to </a:t>
            </a:r>
            <a:r>
              <a:rPr lang="en-US" sz="2400" dirty="0"/>
              <a:t>enter the resource family’s basement playroom</a:t>
            </a:r>
            <a:r>
              <a:rPr lang="en-US" sz="2400" dirty="0" smtClean="0"/>
              <a:t>.</a:t>
            </a:r>
            <a:endParaRPr lang="en-US" sz="2400" dirty="0"/>
          </a:p>
        </p:txBody>
      </p:sp>
      <p:sp>
        <p:nvSpPr>
          <p:cNvPr id="6" name="TextBox 5"/>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3839932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Trauma Reminders</a:t>
            </a:r>
            <a:endParaRPr lang="en-US" dirty="0">
              <a:solidFill>
                <a:schemeClr val="accent4">
                  <a:lumMod val="50000"/>
                </a:schemeClr>
              </a:solidFill>
            </a:endParaRPr>
          </a:p>
        </p:txBody>
      </p:sp>
      <p:sp>
        <p:nvSpPr>
          <p:cNvPr id="2" name="Content Placeholder 1"/>
          <p:cNvSpPr>
            <a:spLocks noGrp="1"/>
          </p:cNvSpPr>
          <p:nvPr>
            <p:ph idx="1"/>
          </p:nvPr>
        </p:nvSpPr>
        <p:spPr>
          <a:xfrm>
            <a:off x="381000" y="1143000"/>
            <a:ext cx="8458200" cy="5029200"/>
          </a:xfrm>
        </p:spPr>
        <p:txBody>
          <a:bodyPr>
            <a:noAutofit/>
          </a:bodyPr>
          <a:lstStyle/>
          <a:p>
            <a:pPr marL="285750" indent="-285750">
              <a:buSzPct val="100000"/>
              <a:buFont typeface="Arial" panose="020B0604020202020204" pitchFamily="34" charset="0"/>
              <a:buChar char="•"/>
            </a:pPr>
            <a:r>
              <a:rPr lang="en-US" sz="2400" dirty="0" smtClean="0"/>
              <a:t>A </a:t>
            </a:r>
            <a:r>
              <a:rPr lang="en-US" sz="2400" dirty="0"/>
              <a:t>toddler who saw her cousin lying in a pool of blood after a drive-by shooting has a tantrum </a:t>
            </a:r>
            <a:r>
              <a:rPr lang="en-US" sz="2400" dirty="0" smtClean="0"/>
              <a:t>after a </a:t>
            </a:r>
            <a:r>
              <a:rPr lang="en-US" sz="2400" dirty="0"/>
              <a:t>bottle of catsup spills on the kitchen floor.</a:t>
            </a:r>
          </a:p>
          <a:p>
            <a:pPr marL="285750" indent="-285750">
              <a:buSzPct val="100000"/>
              <a:buFont typeface="Arial" panose="020B0604020202020204" pitchFamily="34" charset="0"/>
              <a:buChar char="•"/>
            </a:pPr>
            <a:r>
              <a:rPr lang="en-US" sz="2400" dirty="0" smtClean="0"/>
              <a:t>A </a:t>
            </a:r>
            <a:r>
              <a:rPr lang="en-US" sz="2400" dirty="0"/>
              <a:t>teenager who was abused by her stepfather refuses to go to gym class after meeting the </a:t>
            </a:r>
            <a:r>
              <a:rPr lang="en-US" sz="2400" dirty="0" smtClean="0"/>
              <a:t>new gym </a:t>
            </a:r>
            <a:r>
              <a:rPr lang="en-US" sz="2400" dirty="0"/>
              <a:t>teacher who wears the same aftershave as her stepfather.</a:t>
            </a:r>
          </a:p>
          <a:p>
            <a:pPr marL="285750" indent="-285750">
              <a:buSzPct val="100000"/>
              <a:buFont typeface="Arial" panose="020B0604020202020204" pitchFamily="34" charset="0"/>
              <a:buChar char="•"/>
            </a:pPr>
            <a:r>
              <a:rPr lang="en-US" sz="2400" dirty="0" smtClean="0"/>
              <a:t>A </a:t>
            </a:r>
            <a:r>
              <a:rPr lang="en-US" sz="2400" dirty="0"/>
              <a:t>twelve-year-old boy who</a:t>
            </a:r>
            <a:r>
              <a:rPr lang="en-US" sz="2400" dirty="0" smtClean="0"/>
              <a:t>’</a:t>
            </a:r>
            <a:r>
              <a:rPr lang="en-US" sz="2400" dirty="0"/>
              <a:t> d been molested by a man in a Santa Claus suit runs screaming out </a:t>
            </a:r>
            <a:r>
              <a:rPr lang="en-US" sz="2400" dirty="0" smtClean="0"/>
              <a:t>of a </a:t>
            </a:r>
            <a:r>
              <a:rPr lang="en-US" sz="2400" dirty="0"/>
              <a:t>YMCA Christmas party.</a:t>
            </a:r>
          </a:p>
        </p:txBody>
      </p:sp>
      <p:sp>
        <p:nvSpPr>
          <p:cNvPr id="6" name="TextBox 5"/>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773775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Trauma Reminders’ Impact</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a:buSzPct val="100000"/>
              <a:buFont typeface="Arial" panose="020B0604020202020204" pitchFamily="34" charset="0"/>
              <a:buChar char="•"/>
            </a:pPr>
            <a:r>
              <a:rPr lang="en-US" sz="3200" dirty="0" smtClean="0"/>
              <a:t>Frequent reactions to trauma reminders can:</a:t>
            </a:r>
          </a:p>
          <a:p>
            <a:pPr marL="777240" lvl="1" indent="-457200">
              <a:buSzPct val="100000"/>
              <a:buFont typeface="Wingdings" panose="05000000000000000000" pitchFamily="2" charset="2"/>
              <a:buChar char="§"/>
            </a:pPr>
            <a:r>
              <a:rPr lang="en-US" sz="2800" dirty="0"/>
              <a:t> </a:t>
            </a:r>
            <a:r>
              <a:rPr lang="en-US" sz="2800" dirty="0" smtClean="0"/>
              <a:t>Keep a child in a state of emotional upset</a:t>
            </a:r>
          </a:p>
          <a:p>
            <a:pPr marL="777240" lvl="1" indent="-457200">
              <a:buSzPct val="100000"/>
              <a:buFont typeface="Wingdings" panose="05000000000000000000" pitchFamily="2" charset="2"/>
              <a:buChar char="§"/>
            </a:pPr>
            <a:r>
              <a:rPr lang="en-US" sz="2800" dirty="0"/>
              <a:t> </a:t>
            </a:r>
            <a:r>
              <a:rPr lang="en-US" sz="2800" dirty="0" smtClean="0"/>
              <a:t>Be seen by others as overacting to ordinary events</a:t>
            </a:r>
          </a:p>
          <a:p>
            <a:pPr marL="777240" lvl="1" indent="-457200">
              <a:buSzPct val="100000"/>
              <a:buFont typeface="Wingdings" panose="05000000000000000000" pitchFamily="2" charset="2"/>
              <a:buChar char="§"/>
            </a:pPr>
            <a:r>
              <a:rPr lang="en-US" sz="2800" dirty="0"/>
              <a:t> </a:t>
            </a:r>
            <a:r>
              <a:rPr lang="en-US" sz="2800" dirty="0" smtClean="0"/>
              <a:t>Result in avoidance behaviors</a:t>
            </a:r>
          </a:p>
          <a:p>
            <a:pPr marL="777240" lvl="1" indent="-457200">
              <a:buSzPct val="100000"/>
              <a:buFont typeface="Wingdings" panose="05000000000000000000" pitchFamily="2" charset="2"/>
              <a:buChar char="§"/>
            </a:pPr>
            <a:r>
              <a:rPr lang="en-US" sz="2800" dirty="0"/>
              <a:t> </a:t>
            </a:r>
            <a:r>
              <a:rPr lang="en-US" sz="2800" dirty="0" smtClean="0"/>
              <a:t>Isolate the child from peers and family</a:t>
            </a:r>
          </a:p>
          <a:p>
            <a:pPr marL="777240" lvl="1" indent="-457200">
              <a:buSzPct val="100000"/>
              <a:buFont typeface="Wingdings" panose="05000000000000000000" pitchFamily="2" charset="2"/>
              <a:buChar char="§"/>
            </a:pPr>
            <a:r>
              <a:rPr lang="en-US" sz="2800" dirty="0"/>
              <a:t> </a:t>
            </a:r>
            <a:r>
              <a:rPr lang="en-US" sz="2800" dirty="0" smtClean="0"/>
              <a:t>Make a child feel ashamed or afraid of going “crazy”</a:t>
            </a:r>
            <a:endParaRPr lang="en-US" sz="2800" dirty="0"/>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274556032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solidFill>
                  <a:schemeClr val="accent4">
                    <a:lumMod val="50000"/>
                  </a:schemeClr>
                </a:solidFill>
              </a:rPr>
              <a:t>Identifying Trauma Reminders</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marL="342900" indent="-342900">
              <a:buSzPct val="100000"/>
              <a:buFont typeface="Arial" panose="020B0604020202020204" pitchFamily="34" charset="0"/>
              <a:buChar char="•"/>
            </a:pPr>
            <a:r>
              <a:rPr lang="en-US" dirty="0" smtClean="0"/>
              <a:t>When your child or adolescent has a reaction, make note of:</a:t>
            </a:r>
          </a:p>
          <a:p>
            <a:pPr marL="687388" lvl="2" indent="-342900">
              <a:buSzPct val="100000"/>
            </a:pPr>
            <a:r>
              <a:rPr lang="en-US" sz="2600" dirty="0"/>
              <a:t> </a:t>
            </a:r>
            <a:r>
              <a:rPr lang="en-US" sz="2600" dirty="0" smtClean="0"/>
              <a:t>When </a:t>
            </a:r>
          </a:p>
          <a:p>
            <a:pPr marL="687388" lvl="2" indent="-342900">
              <a:buSzPct val="100000"/>
            </a:pPr>
            <a:r>
              <a:rPr lang="en-US" sz="2600" dirty="0"/>
              <a:t> </a:t>
            </a:r>
            <a:r>
              <a:rPr lang="en-US" sz="2600" dirty="0" smtClean="0"/>
              <a:t>Where</a:t>
            </a:r>
          </a:p>
          <a:p>
            <a:pPr marL="687388" lvl="2" indent="-342900">
              <a:buSzPct val="100000"/>
            </a:pPr>
            <a:r>
              <a:rPr lang="en-US" sz="2600" dirty="0"/>
              <a:t> </a:t>
            </a:r>
            <a:r>
              <a:rPr lang="en-US" sz="2600" dirty="0" smtClean="0"/>
              <a:t>What</a:t>
            </a:r>
          </a:p>
          <a:p>
            <a:pPr marL="687388" lvl="2" indent="-342900">
              <a:buSzPct val="100000"/>
            </a:pPr>
            <a:r>
              <a:rPr lang="en-US" sz="2600" dirty="0"/>
              <a:t> </a:t>
            </a:r>
            <a:r>
              <a:rPr lang="en-US" sz="2600" dirty="0" smtClean="0"/>
              <a:t>Who was present</a:t>
            </a:r>
          </a:p>
          <a:p>
            <a:pPr marL="457200" indent="-457200">
              <a:buSzPct val="100000"/>
              <a:buFont typeface="Arial" panose="020B0604020202020204" pitchFamily="34" charset="0"/>
              <a:buChar char="•"/>
            </a:pPr>
            <a:r>
              <a:rPr lang="en-US" dirty="0" smtClean="0"/>
              <a:t>When possible, reduce exposure</a:t>
            </a:r>
          </a:p>
          <a:p>
            <a:pPr marL="457200" indent="-457200">
              <a:buSzPct val="100000"/>
              <a:buFont typeface="Arial" panose="020B0604020202020204" pitchFamily="34" charset="0"/>
              <a:buChar char="•"/>
            </a:pPr>
            <a:r>
              <a:rPr lang="en-US" dirty="0" smtClean="0"/>
              <a:t>Share your observations with your child’s caseworker and / or therapist</a:t>
            </a:r>
            <a:endParaRPr lang="en-US" dirty="0"/>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271751608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solidFill>
                  <a:schemeClr val="accent4">
                    <a:lumMod val="50000"/>
                  </a:schemeClr>
                </a:solidFill>
              </a:rPr>
              <a:t>What’s the Reminder</a:t>
            </a:r>
            <a:br>
              <a:rPr lang="en-US" dirty="0" smtClean="0">
                <a:solidFill>
                  <a:schemeClr val="accent4">
                    <a:lumMod val="50000"/>
                  </a:schemeClr>
                </a:solidFill>
              </a:rPr>
            </a:br>
            <a:r>
              <a:rPr lang="en-US" dirty="0" smtClean="0">
                <a:solidFill>
                  <a:schemeClr val="accent4">
                    <a:lumMod val="50000"/>
                  </a:schemeClr>
                </a:solidFill>
              </a:rPr>
              <a:t>(At Home Activity)</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marL="342900" indent="-342900">
              <a:buSzPct val="100000"/>
              <a:buFont typeface="Arial" panose="020B0604020202020204" pitchFamily="34" charset="0"/>
              <a:buChar char="•"/>
            </a:pPr>
            <a:r>
              <a:rPr lang="en-US" sz="2800" dirty="0" smtClean="0"/>
              <a:t> What situation or event did the child react to?</a:t>
            </a:r>
          </a:p>
          <a:p>
            <a:pPr marL="137160" indent="0">
              <a:buSzPct val="100000"/>
              <a:buNone/>
            </a:pPr>
            <a:endParaRPr lang="en-US" sz="2800" dirty="0" smtClean="0"/>
          </a:p>
          <a:p>
            <a:pPr marL="342900" indent="-342900">
              <a:buSzPct val="100000"/>
              <a:buFont typeface="Arial" panose="020B0604020202020204" pitchFamily="34" charset="0"/>
              <a:buChar char="•"/>
            </a:pPr>
            <a:r>
              <a:rPr lang="en-US" sz="2800" dirty="0"/>
              <a:t> </a:t>
            </a:r>
            <a:r>
              <a:rPr lang="en-US" sz="2800" dirty="0" smtClean="0"/>
              <a:t>Based on the child’s trauma history, what was it a reminder of?</a:t>
            </a:r>
          </a:p>
          <a:p>
            <a:pPr marL="137160" indent="0">
              <a:buSzPct val="100000"/>
              <a:buNone/>
            </a:pPr>
            <a:endParaRPr lang="en-US" sz="2800" dirty="0" smtClean="0"/>
          </a:p>
          <a:p>
            <a:pPr marL="342900" indent="-342900">
              <a:buSzPct val="100000"/>
              <a:buFont typeface="Arial" panose="020B0604020202020204" pitchFamily="34" charset="0"/>
              <a:buChar char="•"/>
            </a:pPr>
            <a:r>
              <a:rPr lang="en-US" sz="2800" dirty="0"/>
              <a:t> </a:t>
            </a:r>
            <a:r>
              <a:rPr lang="en-US" sz="2800" dirty="0" smtClean="0"/>
              <a:t>What else could serve as trauma reminders?</a:t>
            </a:r>
            <a:endParaRPr lang="en-US" sz="2800" dirty="0"/>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35734992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Fight, Flight, Freeze</a:t>
            </a:r>
            <a:endParaRPr lang="en-US" dirty="0">
              <a:solidFill>
                <a:schemeClr val="accent4">
                  <a:lumMod val="50000"/>
                </a:schemeClr>
              </a:solidFill>
            </a:endParaRPr>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3400" y="1371600"/>
            <a:ext cx="8153399" cy="4876800"/>
          </a:xfrm>
        </p:spPr>
      </p:pic>
    </p:spTree>
    <p:extLst>
      <p:ext uri="{BB962C8B-B14F-4D97-AF65-F5344CB8AC3E}">
        <p14:creationId xmlns:p14="http://schemas.microsoft.com/office/powerpoint/2010/main" val="128632359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solidFill>
                  <a:schemeClr val="accent4">
                    <a:lumMod val="50000"/>
                  </a:schemeClr>
                </a:solidFill>
              </a:rPr>
              <a:t>Coping with Trauma Reminders:</a:t>
            </a:r>
            <a:br>
              <a:rPr lang="en-US" dirty="0" smtClean="0">
                <a:solidFill>
                  <a:schemeClr val="accent4">
                    <a:lumMod val="50000"/>
                  </a:schemeClr>
                </a:solidFill>
              </a:rPr>
            </a:br>
            <a:r>
              <a:rPr lang="en-US" dirty="0" smtClean="0">
                <a:solidFill>
                  <a:schemeClr val="accent4">
                    <a:lumMod val="50000"/>
                  </a:schemeClr>
                </a:solidFill>
              </a:rPr>
              <a:t>What Parents Can Do</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marL="342900" indent="-342900">
              <a:buSzPct val="100000"/>
              <a:buFont typeface="Arial" panose="020B0604020202020204" pitchFamily="34" charset="0"/>
              <a:buChar char="•"/>
            </a:pPr>
            <a:r>
              <a:rPr lang="en-US" sz="2600" dirty="0" smtClean="0"/>
              <a:t> Ensure safety</a:t>
            </a:r>
          </a:p>
          <a:p>
            <a:pPr marL="342900" indent="-342900">
              <a:buSzPct val="100000"/>
              <a:buFont typeface="Arial" panose="020B0604020202020204" pitchFamily="34" charset="0"/>
              <a:buChar char="•"/>
            </a:pPr>
            <a:r>
              <a:rPr lang="en-US" sz="2600" dirty="0"/>
              <a:t> </a:t>
            </a:r>
            <a:r>
              <a:rPr lang="en-US" sz="2600" dirty="0" smtClean="0"/>
              <a:t>Reorient</a:t>
            </a:r>
          </a:p>
          <a:p>
            <a:pPr marL="342900" indent="-342900">
              <a:buSzPct val="100000"/>
              <a:buFont typeface="Arial" panose="020B0604020202020204" pitchFamily="34" charset="0"/>
              <a:buChar char="•"/>
            </a:pPr>
            <a:r>
              <a:rPr lang="en-US" sz="2600" dirty="0"/>
              <a:t> </a:t>
            </a:r>
            <a:r>
              <a:rPr lang="en-US" sz="2600" dirty="0" smtClean="0"/>
              <a:t>Reassure</a:t>
            </a:r>
          </a:p>
          <a:p>
            <a:pPr marL="342900" indent="-342900">
              <a:buSzPct val="100000"/>
              <a:buFont typeface="Arial" panose="020B0604020202020204" pitchFamily="34" charset="0"/>
              <a:buChar char="•"/>
            </a:pPr>
            <a:r>
              <a:rPr lang="en-US" sz="2600" dirty="0"/>
              <a:t> </a:t>
            </a:r>
            <a:r>
              <a:rPr lang="en-US" sz="2600" dirty="0" smtClean="0"/>
              <a:t>Define what’s happened</a:t>
            </a:r>
          </a:p>
          <a:p>
            <a:pPr marL="342900" indent="-342900">
              <a:buSzPct val="100000"/>
              <a:buFont typeface="Arial" panose="020B0604020202020204" pitchFamily="34" charset="0"/>
              <a:buChar char="•"/>
            </a:pPr>
            <a:r>
              <a:rPr lang="en-US" sz="2600" dirty="0"/>
              <a:t> </a:t>
            </a:r>
            <a:r>
              <a:rPr lang="en-US" sz="2600" dirty="0" smtClean="0"/>
              <a:t>Respect and normalize the child’s experience</a:t>
            </a:r>
          </a:p>
          <a:p>
            <a:pPr marL="342900" indent="-342900">
              <a:buSzPct val="100000"/>
              <a:buFont typeface="Arial" panose="020B0604020202020204" pitchFamily="34" charset="0"/>
              <a:buChar char="•"/>
            </a:pPr>
            <a:r>
              <a:rPr lang="en-US" sz="2600" dirty="0"/>
              <a:t> </a:t>
            </a:r>
            <a:r>
              <a:rPr lang="en-US" sz="2600" dirty="0" smtClean="0"/>
              <a:t>Differentiate past from present</a:t>
            </a:r>
            <a:endParaRPr lang="en-US" sz="2600" dirty="0"/>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397737775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solidFill>
                  <a:schemeClr val="accent4">
                    <a:lumMod val="50000"/>
                  </a:schemeClr>
                </a:solidFill>
              </a:rPr>
              <a:t>Coping with Trauma Reminders:</a:t>
            </a:r>
            <a:br>
              <a:rPr lang="en-US" dirty="0" smtClean="0">
                <a:solidFill>
                  <a:schemeClr val="accent4">
                    <a:lumMod val="50000"/>
                  </a:schemeClr>
                </a:solidFill>
              </a:rPr>
            </a:br>
            <a:r>
              <a:rPr lang="en-US" dirty="0" smtClean="0">
                <a:solidFill>
                  <a:schemeClr val="accent4">
                    <a:lumMod val="50000"/>
                  </a:schemeClr>
                </a:solidFill>
              </a:rPr>
              <a:t>What NOT to Do</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marL="342900" indent="-342900">
              <a:buSzPct val="100000"/>
              <a:buFont typeface="Arial" panose="020B0604020202020204" pitchFamily="34" charset="0"/>
              <a:buChar char="•"/>
            </a:pPr>
            <a:r>
              <a:rPr lang="en-US" dirty="0" smtClean="0"/>
              <a:t> Assume that the child is being rebellious</a:t>
            </a:r>
          </a:p>
          <a:p>
            <a:pPr marL="342900" indent="-342900">
              <a:buSzPct val="100000"/>
              <a:buFont typeface="Arial" panose="020B0604020202020204" pitchFamily="34" charset="0"/>
              <a:buChar char="•"/>
            </a:pPr>
            <a:r>
              <a:rPr lang="en-US" dirty="0"/>
              <a:t> </a:t>
            </a:r>
            <a:r>
              <a:rPr lang="en-US" dirty="0" smtClean="0"/>
              <a:t>Tell the child he or she is being dramatic or “overacting”</a:t>
            </a:r>
          </a:p>
          <a:p>
            <a:pPr marL="342900" indent="-342900">
              <a:buSzPct val="100000"/>
              <a:buFont typeface="Arial" panose="020B0604020202020204" pitchFamily="34" charset="0"/>
              <a:buChar char="•"/>
            </a:pPr>
            <a:r>
              <a:rPr lang="en-US" dirty="0"/>
              <a:t> </a:t>
            </a:r>
            <a:r>
              <a:rPr lang="en-US" dirty="0" smtClean="0"/>
              <a:t>Force the child to face reminder</a:t>
            </a:r>
          </a:p>
          <a:p>
            <a:pPr marL="342900" indent="-342900">
              <a:buSzPct val="100000"/>
              <a:buFont typeface="Arial" panose="020B0604020202020204" pitchFamily="34" charset="0"/>
              <a:buChar char="•"/>
            </a:pPr>
            <a:r>
              <a:rPr lang="en-US" dirty="0"/>
              <a:t> </a:t>
            </a:r>
            <a:r>
              <a:rPr lang="en-US" dirty="0" smtClean="0"/>
              <a:t>Express anger or impatience</a:t>
            </a:r>
            <a:endParaRPr lang="en-US" dirty="0"/>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52433106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solidFill>
                  <a:schemeClr val="accent4">
                    <a:lumMod val="50000"/>
                  </a:schemeClr>
                </a:solidFill>
              </a:rPr>
              <a:t>Coping with Trauma Reminders:</a:t>
            </a:r>
            <a:br>
              <a:rPr lang="en-US" dirty="0" smtClean="0">
                <a:solidFill>
                  <a:schemeClr val="accent4">
                    <a:lumMod val="50000"/>
                  </a:schemeClr>
                </a:solidFill>
              </a:rPr>
            </a:br>
            <a:r>
              <a:rPr lang="en-US" dirty="0" smtClean="0">
                <a:solidFill>
                  <a:schemeClr val="accent4">
                    <a:lumMod val="50000"/>
                  </a:schemeClr>
                </a:solidFill>
              </a:rPr>
              <a:t>What Children Can Do - SOS</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marL="457200" indent="-457200">
              <a:buSzPct val="100000"/>
              <a:buFont typeface="Arial" panose="020B0604020202020204" pitchFamily="34" charset="0"/>
              <a:buChar char="•"/>
            </a:pPr>
            <a:r>
              <a:rPr lang="en-US" sz="2800" b="1" dirty="0" smtClean="0">
                <a:solidFill>
                  <a:srgbClr val="FF0066"/>
                </a:solidFill>
              </a:rPr>
              <a:t>S</a:t>
            </a:r>
            <a:r>
              <a:rPr lang="en-US" sz="2800" dirty="0" smtClean="0"/>
              <a:t>top</a:t>
            </a:r>
          </a:p>
          <a:p>
            <a:pPr marL="628650" lvl="1" indent="-457200"/>
            <a:r>
              <a:rPr lang="en-US" sz="2600" dirty="0"/>
              <a:t> </a:t>
            </a:r>
            <a:r>
              <a:rPr lang="en-US" sz="2600" dirty="0" smtClean="0"/>
              <a:t>Stop and take several long, deep breaths</a:t>
            </a:r>
          </a:p>
          <a:p>
            <a:pPr marL="457200" indent="-457200">
              <a:buSzPct val="100000"/>
              <a:buFont typeface="Arial" panose="020B0604020202020204" pitchFamily="34" charset="0"/>
              <a:buChar char="•"/>
            </a:pPr>
            <a:r>
              <a:rPr lang="en-US" sz="2800" dirty="0" smtClean="0"/>
              <a:t> </a:t>
            </a:r>
            <a:r>
              <a:rPr lang="en-US" sz="2800" b="1" dirty="0" smtClean="0">
                <a:solidFill>
                  <a:srgbClr val="FF0066"/>
                </a:solidFill>
              </a:rPr>
              <a:t>O</a:t>
            </a:r>
            <a:r>
              <a:rPr lang="en-US" sz="2800" dirty="0" smtClean="0"/>
              <a:t>rient</a:t>
            </a:r>
          </a:p>
          <a:p>
            <a:pPr marL="628650" lvl="1" indent="-457200"/>
            <a:r>
              <a:rPr lang="en-US" sz="2600" dirty="0"/>
              <a:t> </a:t>
            </a:r>
            <a:r>
              <a:rPr lang="en-US" sz="2600" dirty="0" smtClean="0"/>
              <a:t>Look around and take in immediate surroundings</a:t>
            </a:r>
          </a:p>
          <a:p>
            <a:pPr marL="628650" lvl="1" indent="-457200"/>
            <a:r>
              <a:rPr lang="en-US" sz="2600" dirty="0"/>
              <a:t> </a:t>
            </a:r>
            <a:r>
              <a:rPr lang="en-US" sz="2600" dirty="0" smtClean="0"/>
              <a:t>Make note of physical reactions (breathing, heartbeat, etc.)</a:t>
            </a:r>
          </a:p>
          <a:p>
            <a:pPr marL="457200" indent="-457200">
              <a:buSzPct val="100000"/>
              <a:buFont typeface="Arial" panose="020B0604020202020204" pitchFamily="34" charset="0"/>
              <a:buChar char="•"/>
            </a:pPr>
            <a:r>
              <a:rPr lang="en-US" sz="2800" b="1" dirty="0" smtClean="0">
                <a:solidFill>
                  <a:srgbClr val="FF0066"/>
                </a:solidFill>
              </a:rPr>
              <a:t>S</a:t>
            </a:r>
            <a:r>
              <a:rPr lang="en-US" sz="2800" dirty="0" smtClean="0"/>
              <a:t>eek Help</a:t>
            </a:r>
          </a:p>
          <a:p>
            <a:pPr marL="628650" lvl="1" indent="-457200"/>
            <a:r>
              <a:rPr lang="en-US" sz="2600" dirty="0">
                <a:solidFill>
                  <a:srgbClr val="FF0066"/>
                </a:solidFill>
              </a:rPr>
              <a:t> </a:t>
            </a:r>
            <a:r>
              <a:rPr lang="en-US" sz="2600" dirty="0" smtClean="0"/>
              <a:t>Use a stress buster to help calm down</a:t>
            </a:r>
          </a:p>
          <a:p>
            <a:pPr marL="628650" lvl="1" indent="-457200"/>
            <a:r>
              <a:rPr lang="en-US" sz="2600" dirty="0">
                <a:solidFill>
                  <a:srgbClr val="FF0066"/>
                </a:solidFill>
              </a:rPr>
              <a:t> </a:t>
            </a:r>
            <a:r>
              <a:rPr lang="en-US" sz="2600" dirty="0" smtClean="0"/>
              <a:t>If needed, call a trusted friend or reliable adult</a:t>
            </a:r>
            <a:endParaRPr lang="en-US" sz="2600" dirty="0" smtClean="0">
              <a:solidFill>
                <a:srgbClr val="FF0066"/>
              </a:solidFill>
            </a:endParaRPr>
          </a:p>
          <a:p>
            <a:endParaRPr lang="en-US" sz="2800" dirty="0"/>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64837833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solidFill>
                  <a:schemeClr val="accent4">
                    <a:lumMod val="50000"/>
                  </a:schemeClr>
                </a:solidFill>
              </a:rPr>
              <a:t>SOS: Identifying Stress Busters</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marL="342900" indent="-342900">
              <a:buSzPct val="100000"/>
              <a:buFont typeface="Arial" panose="020B0604020202020204" pitchFamily="34" charset="0"/>
              <a:buChar char="•"/>
            </a:pPr>
            <a:r>
              <a:rPr lang="en-US" dirty="0" smtClean="0"/>
              <a:t> Activities (running, playing a particular song)</a:t>
            </a:r>
          </a:p>
          <a:p>
            <a:pPr marL="342900" indent="-342900">
              <a:buSzPct val="100000"/>
              <a:buFont typeface="Arial" panose="020B0604020202020204" pitchFamily="34" charset="0"/>
              <a:buChar char="•"/>
            </a:pPr>
            <a:r>
              <a:rPr lang="en-US" dirty="0"/>
              <a:t> </a:t>
            </a:r>
            <a:r>
              <a:rPr lang="en-US" dirty="0" smtClean="0"/>
              <a:t>Things (toys, stuffed animal, picture, favorite blanket, food)</a:t>
            </a:r>
          </a:p>
          <a:p>
            <a:pPr marL="342900" indent="-342900">
              <a:buSzPct val="100000"/>
              <a:buFont typeface="Arial" panose="020B0604020202020204" pitchFamily="34" charset="0"/>
              <a:buChar char="•"/>
            </a:pPr>
            <a:r>
              <a:rPr lang="en-US" dirty="0"/>
              <a:t> </a:t>
            </a:r>
            <a:r>
              <a:rPr lang="en-US" dirty="0" smtClean="0"/>
              <a:t>Places (a spot in the yard, park, room)</a:t>
            </a:r>
          </a:p>
          <a:p>
            <a:pPr marL="342900" indent="-342900">
              <a:buSzPct val="100000"/>
              <a:buFont typeface="Arial" panose="020B0604020202020204" pitchFamily="34" charset="0"/>
              <a:buChar char="•"/>
            </a:pPr>
            <a:r>
              <a:rPr lang="en-US" dirty="0"/>
              <a:t> </a:t>
            </a:r>
            <a:r>
              <a:rPr lang="en-US" dirty="0" smtClean="0"/>
              <a:t>People</a:t>
            </a:r>
          </a:p>
          <a:p>
            <a:pPr marL="342900" indent="-342900">
              <a:buSzPct val="100000"/>
              <a:buFont typeface="Arial" panose="020B0604020202020204" pitchFamily="34" charset="0"/>
              <a:buChar char="•"/>
            </a:pPr>
            <a:r>
              <a:rPr lang="en-US" dirty="0"/>
              <a:t> </a:t>
            </a:r>
            <a:r>
              <a:rPr lang="en-US" dirty="0" smtClean="0"/>
              <a:t>A specific thought, phrase or prayer</a:t>
            </a:r>
            <a:endParaRPr lang="en-US" dirty="0"/>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68985266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solidFill>
                  <a:schemeClr val="accent4">
                    <a:lumMod val="50000"/>
                  </a:schemeClr>
                </a:solidFill>
              </a:rPr>
              <a:t>Coping with Trauma Reminders</a:t>
            </a:r>
            <a:br>
              <a:rPr lang="en-US" dirty="0" smtClean="0">
                <a:solidFill>
                  <a:schemeClr val="accent4">
                    <a:lumMod val="50000"/>
                  </a:schemeClr>
                </a:solidFill>
              </a:rPr>
            </a:br>
            <a:r>
              <a:rPr lang="en-US" dirty="0" smtClean="0">
                <a:solidFill>
                  <a:schemeClr val="accent4">
                    <a:lumMod val="50000"/>
                  </a:schemeClr>
                </a:solidFill>
              </a:rPr>
              <a:t>(At Home Activity)</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a:buSzPct val="100000"/>
              <a:buFont typeface="Arial" panose="020B0604020202020204" pitchFamily="34" charset="0"/>
              <a:buChar char="•"/>
            </a:pPr>
            <a:r>
              <a:rPr lang="en-US" sz="3200" dirty="0" smtClean="0"/>
              <a:t>How did the resource parents:</a:t>
            </a:r>
          </a:p>
          <a:p>
            <a:pPr marL="893826" lvl="2" indent="-457200">
              <a:buSzPct val="100000"/>
              <a:buFont typeface="Wingdings" panose="05000000000000000000" pitchFamily="2" charset="2"/>
              <a:buChar char="§"/>
            </a:pPr>
            <a:r>
              <a:rPr lang="en-US" sz="2800" dirty="0"/>
              <a:t> </a:t>
            </a:r>
            <a:r>
              <a:rPr lang="en-US" sz="2800" dirty="0" smtClean="0"/>
              <a:t>Reorient the child and ensure safety?</a:t>
            </a:r>
          </a:p>
          <a:p>
            <a:pPr marL="893826" lvl="2" indent="-457200">
              <a:buSzPct val="100000"/>
              <a:buFont typeface="Wingdings" panose="05000000000000000000" pitchFamily="2" charset="2"/>
              <a:buChar char="§"/>
            </a:pPr>
            <a:r>
              <a:rPr lang="en-US" sz="2800" dirty="0"/>
              <a:t> </a:t>
            </a:r>
            <a:r>
              <a:rPr lang="en-US" sz="2800" dirty="0" smtClean="0"/>
              <a:t>Help the child understand what happened?</a:t>
            </a:r>
          </a:p>
          <a:p>
            <a:pPr marL="893826" lvl="2" indent="-457200">
              <a:buSzPct val="100000"/>
              <a:buFont typeface="Wingdings" panose="05000000000000000000" pitchFamily="2" charset="2"/>
              <a:buChar char="§"/>
            </a:pPr>
            <a:r>
              <a:rPr lang="en-US" sz="2800" dirty="0"/>
              <a:t> </a:t>
            </a:r>
            <a:r>
              <a:rPr lang="en-US" sz="2800" dirty="0" smtClean="0"/>
              <a:t>Differentiate past from present?</a:t>
            </a:r>
          </a:p>
          <a:p>
            <a:pPr marL="893826" lvl="2" indent="-457200">
              <a:buSzPct val="100000"/>
              <a:buFont typeface="Wingdings" panose="05000000000000000000" pitchFamily="2" charset="2"/>
              <a:buChar char="§"/>
            </a:pPr>
            <a:r>
              <a:rPr lang="en-US" sz="2800" dirty="0"/>
              <a:t> </a:t>
            </a:r>
            <a:r>
              <a:rPr lang="en-US" sz="2800" dirty="0" smtClean="0"/>
              <a:t>Give the child new options for coping with a reminder?</a:t>
            </a:r>
            <a:endParaRPr lang="en-US" sz="2600" dirty="0"/>
          </a:p>
          <a:p>
            <a:pPr>
              <a:buSzPct val="100000"/>
              <a:buFont typeface="Arial" panose="020B0604020202020204" pitchFamily="34" charset="0"/>
              <a:buChar char="•"/>
            </a:pPr>
            <a:r>
              <a:rPr lang="en-US" sz="3200" dirty="0" smtClean="0"/>
              <a:t>Would you have done anything differently?</a:t>
            </a:r>
          </a:p>
          <a:p>
            <a:pPr marL="171450" lvl="1" indent="0">
              <a:buNone/>
            </a:pPr>
            <a:endParaRPr lang="en-US" sz="2400" dirty="0"/>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48528437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2426" y="228600"/>
            <a:ext cx="8486774" cy="5958840"/>
          </a:xfrm>
        </p:spPr>
        <p:txBody>
          <a:bodyPr>
            <a:normAutofit/>
          </a:bodyPr>
          <a:lstStyle/>
          <a:p>
            <a:pPr marL="137160" indent="0">
              <a:buNone/>
            </a:pPr>
            <a:r>
              <a:rPr lang="en-US" sz="4000" dirty="0" smtClean="0">
                <a:solidFill>
                  <a:schemeClr val="accent4">
                    <a:lumMod val="50000"/>
                  </a:schemeClr>
                </a:solidFill>
              </a:rPr>
              <a:t>Questions????</a:t>
            </a:r>
          </a:p>
          <a:p>
            <a:pPr marL="137160" indent="0">
              <a:buNone/>
            </a:pPr>
            <a:r>
              <a:rPr lang="en-US" sz="4000" dirty="0" smtClean="0">
                <a:solidFill>
                  <a:schemeClr val="accent4">
                    <a:lumMod val="50000"/>
                  </a:schemeClr>
                </a:solidFill>
              </a:rPr>
              <a:t>Supplemental Handouts</a:t>
            </a:r>
            <a:endParaRPr lang="en-US" sz="4000" dirty="0">
              <a:solidFill>
                <a:schemeClr val="accent4">
                  <a:lumMod val="50000"/>
                </a:schemeClr>
              </a:solidFill>
            </a:endParaRPr>
          </a:p>
          <a:p>
            <a:pPr marL="137160" indent="0">
              <a:buNone/>
            </a:pPr>
            <a:endParaRPr lang="en-US" sz="4000" dirty="0">
              <a:solidFill>
                <a:srgbClr val="FF0066"/>
              </a:solidFill>
            </a:endParaRPr>
          </a:p>
        </p:txBody>
      </p:sp>
      <p:sp>
        <p:nvSpPr>
          <p:cNvPr id="4" name="TextBox 3"/>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237284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Your Internal Alarm System</a:t>
            </a:r>
            <a:endParaRPr lang="en-US" dirty="0">
              <a:solidFill>
                <a:schemeClr val="accent4">
                  <a:lumMod val="50000"/>
                </a:schemeClr>
              </a:solidFill>
            </a:endParaRPr>
          </a:p>
        </p:txBody>
      </p:sp>
      <p:sp>
        <p:nvSpPr>
          <p:cNvPr id="7" name="Content Placeholder 6"/>
          <p:cNvSpPr txBox="1">
            <a:spLocks noGrp="1"/>
          </p:cNvSpPr>
          <p:nvPr>
            <p:ph idx="1"/>
          </p:nvPr>
        </p:nvSpPr>
        <p:spPr>
          <a:xfrm rot="10800000" flipV="1">
            <a:off x="4305300" y="1836911"/>
            <a:ext cx="3848100" cy="584775"/>
          </a:xfrm>
          <a:prstGeom prst="rect">
            <a:avLst/>
          </a:prstGeom>
          <a:noFill/>
        </p:spPr>
        <p:txBody>
          <a:bodyPr wrap="square" rtlCol="0">
            <a:spAutoFit/>
          </a:bodyPr>
          <a:lstStyle/>
          <a:p>
            <a:pPr marL="137160" indent="0">
              <a:buNone/>
            </a:pPr>
            <a:r>
              <a:rPr lang="en-US" sz="1600" dirty="0" smtClean="0"/>
              <a:t>If the threat is removed everything returns to normal</a:t>
            </a:r>
            <a:endParaRPr lang="en-US" sz="1600" dirty="0"/>
          </a:p>
        </p:txBody>
      </p:sp>
      <p:cxnSp>
        <p:nvCxnSpPr>
          <p:cNvPr id="5" name="Straight Connector 4"/>
          <p:cNvCxnSpPr/>
          <p:nvPr/>
        </p:nvCxnSpPr>
        <p:spPr>
          <a:xfrm flipV="1">
            <a:off x="1409700" y="2667000"/>
            <a:ext cx="1943100" cy="21939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2381250" y="5444090"/>
            <a:ext cx="5238750" cy="584775"/>
          </a:xfrm>
          <a:prstGeom prst="rect">
            <a:avLst/>
          </a:prstGeom>
          <a:noFill/>
        </p:spPr>
        <p:txBody>
          <a:bodyPr wrap="square" rtlCol="0">
            <a:spAutoFit/>
          </a:bodyPr>
          <a:lstStyle/>
          <a:p>
            <a:r>
              <a:rPr lang="en-US" sz="1600" dirty="0" smtClean="0"/>
              <a:t>The brain releases chemicals that help the body to respond  to the threat (flight, fight, freeze)</a:t>
            </a:r>
            <a:endParaRPr lang="en-US" sz="1600" dirty="0"/>
          </a:p>
        </p:txBody>
      </p:sp>
      <p:cxnSp>
        <p:nvCxnSpPr>
          <p:cNvPr id="8" name="Straight Connector 7"/>
          <p:cNvCxnSpPr/>
          <p:nvPr/>
        </p:nvCxnSpPr>
        <p:spPr>
          <a:xfrm>
            <a:off x="3352800" y="2667000"/>
            <a:ext cx="1905000" cy="21939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flipV="1">
            <a:off x="5257800" y="4893175"/>
            <a:ext cx="3200400" cy="322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026" name="Picture 2" descr="C:\Users\Robbin\AppData\Local\Microsoft\Windows\Temporary Internet Files\Content.IE5\OQ0KBK7Y\MC900325574[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 y="4954679"/>
            <a:ext cx="1829714" cy="1359713"/>
          </a:xfrm>
          <a:prstGeom prst="rect">
            <a:avLst/>
          </a:prstGeom>
          <a:solidFill>
            <a:srgbClr val="FF0000"/>
          </a:solidFill>
          <a:ln>
            <a:noFill/>
          </a:ln>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0908" y="1576848"/>
            <a:ext cx="1104900" cy="1104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p:cNvSpPr txBox="1"/>
          <p:nvPr/>
        </p:nvSpPr>
        <p:spPr>
          <a:xfrm>
            <a:off x="3124200" y="6241143"/>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8870834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Your Internal Alarm System</a:t>
            </a:r>
            <a:endParaRPr lang="en-US" dirty="0">
              <a:solidFill>
                <a:schemeClr val="accent4">
                  <a:lumMod val="50000"/>
                </a:schemeClr>
              </a:solidFill>
            </a:endParaRPr>
          </a:p>
        </p:txBody>
      </p:sp>
      <p:sp>
        <p:nvSpPr>
          <p:cNvPr id="7" name="Content Placeholder 6"/>
          <p:cNvSpPr txBox="1">
            <a:spLocks noGrp="1"/>
          </p:cNvSpPr>
          <p:nvPr>
            <p:ph idx="1"/>
          </p:nvPr>
        </p:nvSpPr>
        <p:spPr>
          <a:xfrm rot="10800000" flipV="1">
            <a:off x="4305300" y="1759966"/>
            <a:ext cx="3124200" cy="738664"/>
          </a:xfrm>
          <a:prstGeom prst="rect">
            <a:avLst/>
          </a:prstGeom>
          <a:noFill/>
        </p:spPr>
        <p:txBody>
          <a:bodyPr wrap="square" rtlCol="0">
            <a:spAutoFit/>
          </a:bodyPr>
          <a:lstStyle/>
          <a:p>
            <a:pPr marL="137160" indent="0">
              <a:buNone/>
            </a:pPr>
            <a:r>
              <a:rPr lang="en-US" sz="1400" dirty="0" smtClean="0"/>
              <a:t>If the threat continues or is  repeated the system stays on “red alert”</a:t>
            </a:r>
            <a:endParaRPr lang="en-US" sz="1400" dirty="0"/>
          </a:p>
        </p:txBody>
      </p:sp>
      <p:cxnSp>
        <p:nvCxnSpPr>
          <p:cNvPr id="5" name="Straight Connector 4"/>
          <p:cNvCxnSpPr/>
          <p:nvPr/>
        </p:nvCxnSpPr>
        <p:spPr>
          <a:xfrm flipV="1">
            <a:off x="1409700" y="2849563"/>
            <a:ext cx="1790700" cy="201134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2381250" y="5444090"/>
            <a:ext cx="2876550" cy="738664"/>
          </a:xfrm>
          <a:prstGeom prst="rect">
            <a:avLst/>
          </a:prstGeom>
          <a:noFill/>
        </p:spPr>
        <p:txBody>
          <a:bodyPr wrap="square" rtlCol="0">
            <a:spAutoFit/>
          </a:bodyPr>
          <a:lstStyle/>
          <a:p>
            <a:r>
              <a:rPr lang="en-US" sz="1400" dirty="0" smtClean="0"/>
              <a:t>The brain releases chemicals that help the body to respond  to the threat (flight, fight, freeze)</a:t>
            </a:r>
            <a:endParaRPr lang="en-US" sz="1400" dirty="0"/>
          </a:p>
        </p:txBody>
      </p:sp>
      <p:cxnSp>
        <p:nvCxnSpPr>
          <p:cNvPr id="8" name="Straight Connector 7"/>
          <p:cNvCxnSpPr/>
          <p:nvPr/>
        </p:nvCxnSpPr>
        <p:spPr>
          <a:xfrm>
            <a:off x="3200400" y="2861853"/>
            <a:ext cx="507009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6149"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2598" y="4787383"/>
            <a:ext cx="2188652" cy="1552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1295400"/>
            <a:ext cx="2189163" cy="1554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3075781" y="6255657"/>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758933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3000" fill="hold" nodeType="withEffect">
                                  <p:stCondLst>
                                    <p:cond delay="0"/>
                                  </p:stCondLst>
                                  <p:childTnLst>
                                    <p:animEffect transition="out" filter="fade">
                                      <p:cBhvr>
                                        <p:cTn id="6" dur="1000" tmFilter="0, 0; .2, .5; .8, .5; 1, 0"/>
                                        <p:tgtEl>
                                          <p:spTgt spid="6149"/>
                                        </p:tgtEl>
                                      </p:cBhvr>
                                    </p:animEffect>
                                    <p:animScale>
                                      <p:cBhvr>
                                        <p:cTn id="7" dur="500" autoRev="1" fill="hold"/>
                                        <p:tgtEl>
                                          <p:spTgt spid="6149"/>
                                        </p:tgtEl>
                                      </p:cBhvr>
                                      <p:by x="105000" y="105000"/>
                                    </p:animScale>
                                  </p:childTnLst>
                                </p:cTn>
                              </p:par>
                            </p:childTnLst>
                          </p:cTn>
                        </p:par>
                        <p:par>
                          <p:cTn id="8" fill="hold">
                            <p:stCondLst>
                              <p:cond delay="3000"/>
                            </p:stCondLst>
                            <p:childTnLst>
                              <p:par>
                                <p:cTn id="9" presetID="26" presetClass="emph" presetSubtype="0" repeatCount="3000" fill="hold" nodeType="afterEffect">
                                  <p:stCondLst>
                                    <p:cond delay="0"/>
                                  </p:stCondLst>
                                  <p:childTnLst>
                                    <p:animEffect transition="out" filter="fade">
                                      <p:cBhvr>
                                        <p:cTn id="10" dur="1000" tmFilter="0, 0; .2, .5; .8, .5; 1, 0"/>
                                        <p:tgtEl>
                                          <p:spTgt spid="6150"/>
                                        </p:tgtEl>
                                      </p:cBhvr>
                                    </p:animEffect>
                                    <p:animScale>
                                      <p:cBhvr>
                                        <p:cTn id="11" dur="500" autoRev="1" fill="hold"/>
                                        <p:tgtEl>
                                          <p:spTgt spid="615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The Brain: Myth or Fact?</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lnSpcReduction="10000"/>
          </a:bodyPr>
          <a:lstStyle/>
          <a:p>
            <a:pPr>
              <a:buSzPct val="100000"/>
              <a:buFont typeface="Arial" panose="020B0604020202020204" pitchFamily="34" charset="0"/>
              <a:buChar char="•"/>
            </a:pPr>
            <a:r>
              <a:rPr lang="en-US" sz="2200" dirty="0" smtClean="0"/>
              <a:t>The Brain is fully developed, just like one’s heart or stomach</a:t>
            </a:r>
          </a:p>
          <a:p>
            <a:pPr marL="137160" indent="0">
              <a:buSzPct val="100000"/>
              <a:buNone/>
            </a:pPr>
            <a:r>
              <a:rPr lang="en-US" sz="2200" dirty="0"/>
              <a:t>	</a:t>
            </a:r>
            <a:r>
              <a:rPr lang="en-US" sz="2200" dirty="0" smtClean="0">
                <a:solidFill>
                  <a:srgbClr val="C00000"/>
                </a:solidFill>
              </a:rPr>
              <a:t>MYTH:  </a:t>
            </a:r>
            <a:r>
              <a:rPr lang="en-US" sz="2200" dirty="0" smtClean="0"/>
              <a:t>Most of the brain’s cells are formed before birth, 	but most of the connections among cells are made during 	infancy and early childhood.</a:t>
            </a:r>
          </a:p>
          <a:p>
            <a:pPr>
              <a:buSzPct val="100000"/>
              <a:buFont typeface="Arial" panose="020B0604020202020204" pitchFamily="34" charset="0"/>
              <a:buChar char="•"/>
            </a:pPr>
            <a:endParaRPr lang="en-US" sz="2200" dirty="0" smtClean="0"/>
          </a:p>
          <a:p>
            <a:pPr>
              <a:buSzPct val="100000"/>
              <a:buFont typeface="Arial" panose="020B0604020202020204" pitchFamily="34" charset="0"/>
              <a:buChar char="•"/>
            </a:pPr>
            <a:r>
              <a:rPr lang="en-US" sz="2200" dirty="0" smtClean="0"/>
              <a:t>Early experience and interaction with the environment rather than genes are most critical in a child’s brain development </a:t>
            </a:r>
          </a:p>
          <a:p>
            <a:pPr marL="137160" indent="0">
              <a:buSzPct val="100000"/>
              <a:buNone/>
            </a:pPr>
            <a:r>
              <a:rPr lang="en-US" sz="2200" dirty="0"/>
              <a:t>	</a:t>
            </a:r>
            <a:r>
              <a:rPr lang="en-US" sz="2200" dirty="0" smtClean="0">
                <a:solidFill>
                  <a:srgbClr val="C00000"/>
                </a:solidFill>
              </a:rPr>
              <a:t>FACT</a:t>
            </a:r>
          </a:p>
          <a:p>
            <a:pPr>
              <a:buSzPct val="100000"/>
              <a:buFont typeface="Arial" panose="020B0604020202020204" pitchFamily="34" charset="0"/>
              <a:buChar char="•"/>
            </a:pPr>
            <a:endParaRPr lang="en-US" sz="2200" dirty="0" smtClean="0">
              <a:solidFill>
                <a:srgbClr val="00B0F0"/>
              </a:solidFill>
            </a:endParaRPr>
          </a:p>
          <a:p>
            <a:pPr>
              <a:buSzPct val="100000"/>
              <a:buFont typeface="Arial" panose="020B0604020202020204" pitchFamily="34" charset="0"/>
              <a:buChar char="•"/>
            </a:pPr>
            <a:r>
              <a:rPr lang="en-US" sz="2200" dirty="0" smtClean="0"/>
              <a:t>A 3 year old toddler’s brain is twice as active as a college student’s brain</a:t>
            </a:r>
          </a:p>
          <a:p>
            <a:pPr marL="137160" indent="0">
              <a:buSzPct val="100000"/>
              <a:buNone/>
            </a:pPr>
            <a:r>
              <a:rPr lang="en-US" sz="2200" dirty="0"/>
              <a:t>	</a:t>
            </a:r>
            <a:r>
              <a:rPr lang="en-US" sz="2200" dirty="0" smtClean="0">
                <a:solidFill>
                  <a:srgbClr val="C00000"/>
                </a:solidFill>
              </a:rPr>
              <a:t>FACT</a:t>
            </a:r>
          </a:p>
          <a:p>
            <a:endParaRPr lang="en-US" sz="2000" dirty="0"/>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3956544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p:cTn id="7" dur="500" fill="hold"/>
                                        <p:tgtEl>
                                          <p:spTgt spid="2">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2">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2">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2">
                                            <p:txEl>
                                              <p:pRg st="4" end="4"/>
                                            </p:txEl>
                                          </p:spTgt>
                                        </p:tgtEl>
                                        <p:attrNameLst>
                                          <p:attrName>style.visibility</p:attrName>
                                        </p:attrNameLst>
                                      </p:cBhvr>
                                      <p:to>
                                        <p:strVal val="visible"/>
                                      </p:to>
                                    </p:set>
                                    <p:anim calcmode="lin" valueType="num">
                                      <p:cBhvr>
                                        <p:cTn id="18" dur="500" fill="hold"/>
                                        <p:tgtEl>
                                          <p:spTgt spid="2">
                                            <p:txEl>
                                              <p:pRg st="4" end="4"/>
                                            </p:txEl>
                                          </p:spTgt>
                                        </p:tgtEl>
                                        <p:attrNameLst>
                                          <p:attrName>ppt_w</p:attrName>
                                        </p:attrNameLst>
                                      </p:cBhvr>
                                      <p:tavLst>
                                        <p:tav tm="0">
                                          <p:val>
                                            <p:fltVal val="0"/>
                                          </p:val>
                                        </p:tav>
                                        <p:tav tm="100000">
                                          <p:val>
                                            <p:strVal val="#ppt_w"/>
                                          </p:val>
                                        </p:tav>
                                      </p:tavLst>
                                    </p:anim>
                                    <p:anim calcmode="lin" valueType="num">
                                      <p:cBhvr>
                                        <p:cTn id="19" dur="500" fill="hold"/>
                                        <p:tgtEl>
                                          <p:spTgt spid="2">
                                            <p:txEl>
                                              <p:pRg st="4" end="4"/>
                                            </p:txEl>
                                          </p:spTgt>
                                        </p:tgtEl>
                                        <p:attrNameLst>
                                          <p:attrName>ppt_h</p:attrName>
                                        </p:attrNameLst>
                                      </p:cBhvr>
                                      <p:tavLst>
                                        <p:tav tm="0">
                                          <p:val>
                                            <p:fltVal val="0"/>
                                          </p:val>
                                        </p:tav>
                                        <p:tav tm="100000">
                                          <p:val>
                                            <p:strVal val="#ppt_h"/>
                                          </p:val>
                                        </p:tav>
                                      </p:tavLst>
                                    </p:anim>
                                    <p:animEffect transition="in" filter="fade">
                                      <p:cBhvr>
                                        <p:cTn id="20" dur="500"/>
                                        <p:tgtEl>
                                          <p:spTgt spid="2">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2">
                                            <p:txEl>
                                              <p:pRg st="7" end="7"/>
                                            </p:txEl>
                                          </p:spTgt>
                                        </p:tgtEl>
                                        <p:attrNameLst>
                                          <p:attrName>style.visibility</p:attrName>
                                        </p:attrNameLst>
                                      </p:cBhvr>
                                      <p:to>
                                        <p:strVal val="visible"/>
                                      </p:to>
                                    </p:set>
                                    <p:anim calcmode="lin" valueType="num">
                                      <p:cBhvr>
                                        <p:cTn id="29" dur="500" fill="hold"/>
                                        <p:tgtEl>
                                          <p:spTgt spid="2">
                                            <p:txEl>
                                              <p:pRg st="7" end="7"/>
                                            </p:txEl>
                                          </p:spTgt>
                                        </p:tgtEl>
                                        <p:attrNameLst>
                                          <p:attrName>ppt_w</p:attrName>
                                        </p:attrNameLst>
                                      </p:cBhvr>
                                      <p:tavLst>
                                        <p:tav tm="0">
                                          <p:val>
                                            <p:fltVal val="0"/>
                                          </p:val>
                                        </p:tav>
                                        <p:tav tm="100000">
                                          <p:val>
                                            <p:strVal val="#ppt_w"/>
                                          </p:val>
                                        </p:tav>
                                      </p:tavLst>
                                    </p:anim>
                                    <p:anim calcmode="lin" valueType="num">
                                      <p:cBhvr>
                                        <p:cTn id="30" dur="500" fill="hold"/>
                                        <p:tgtEl>
                                          <p:spTgt spid="2">
                                            <p:txEl>
                                              <p:pRg st="7" end="7"/>
                                            </p:txEl>
                                          </p:spTgt>
                                        </p:tgtEl>
                                        <p:attrNameLst>
                                          <p:attrName>ppt_h</p:attrName>
                                        </p:attrNameLst>
                                      </p:cBhvr>
                                      <p:tavLst>
                                        <p:tav tm="0">
                                          <p:val>
                                            <p:fltVal val="0"/>
                                          </p:val>
                                        </p:tav>
                                        <p:tav tm="100000">
                                          <p:val>
                                            <p:strVal val="#ppt_h"/>
                                          </p:val>
                                        </p:tav>
                                      </p:tavLst>
                                    </p:anim>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solidFill>
                  <a:schemeClr val="accent4">
                    <a:lumMod val="50000"/>
                  </a:schemeClr>
                </a:solidFill>
              </a:rPr>
              <a:t>Experience Grows the Brain</a:t>
            </a:r>
          </a:p>
        </p:txBody>
      </p:sp>
      <p:sp>
        <p:nvSpPr>
          <p:cNvPr id="3" name="Content Placeholder 2"/>
          <p:cNvSpPr>
            <a:spLocks noGrp="1"/>
          </p:cNvSpPr>
          <p:nvPr>
            <p:ph sz="half" idx="1"/>
          </p:nvPr>
        </p:nvSpPr>
        <p:spPr/>
        <p:txBody>
          <a:bodyPr/>
          <a:lstStyle/>
          <a:p>
            <a:pPr marL="285750" indent="-285750">
              <a:buSzPct val="100000"/>
              <a:buFont typeface="Arial" panose="020B0604020202020204" pitchFamily="34" charset="0"/>
              <a:buChar char="•"/>
            </a:pPr>
            <a:r>
              <a:rPr lang="en-US" sz="2800" dirty="0"/>
              <a:t> </a:t>
            </a:r>
            <a:r>
              <a:rPr lang="en-US" sz="2800" dirty="0" smtClean="0"/>
              <a:t>Brain development happens from the bottom up</a:t>
            </a:r>
          </a:p>
          <a:p>
            <a:pPr marL="779526" lvl="2" indent="-342900">
              <a:buFont typeface="Wingdings" panose="05000000000000000000" pitchFamily="2" charset="2"/>
              <a:buChar char="§"/>
            </a:pPr>
            <a:r>
              <a:rPr lang="en-US" sz="2400" dirty="0"/>
              <a:t> </a:t>
            </a:r>
            <a:r>
              <a:rPr lang="en-US" sz="2400" dirty="0" smtClean="0"/>
              <a:t>From primitive ( basic survival)</a:t>
            </a:r>
          </a:p>
          <a:p>
            <a:pPr marL="779526" lvl="2" indent="-342900">
              <a:buFont typeface="Wingdings" panose="05000000000000000000" pitchFamily="2" charset="2"/>
              <a:buChar char="§"/>
            </a:pPr>
            <a:r>
              <a:rPr lang="en-US" sz="2400" dirty="0"/>
              <a:t> </a:t>
            </a:r>
            <a:r>
              <a:rPr lang="en-US" sz="2400" dirty="0" smtClean="0"/>
              <a:t>To more complex (rational thought, planning and abstract thinking)</a:t>
            </a:r>
            <a:endParaRPr lang="en-US" sz="2400" dirty="0"/>
          </a:p>
          <a:p>
            <a:pPr marL="137160" indent="0">
              <a:buNone/>
            </a:pPr>
            <a:endParaRPr lang="en-US" dirty="0"/>
          </a:p>
        </p:txBody>
      </p:sp>
      <p:pic>
        <p:nvPicPr>
          <p:cNvPr id="3074"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334000" y="1752600"/>
            <a:ext cx="3276600" cy="30264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Curved Up Arrow 7"/>
          <p:cNvSpPr/>
          <p:nvPr/>
        </p:nvSpPr>
        <p:spPr>
          <a:xfrm rot="13166717">
            <a:off x="6144377" y="2648183"/>
            <a:ext cx="1547475" cy="467180"/>
          </a:xfrm>
          <a:prstGeom prst="curvedUp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 name="TextBox 6"/>
          <p:cNvSpPr txBox="1"/>
          <p:nvPr/>
        </p:nvSpPr>
        <p:spPr>
          <a:xfrm>
            <a:off x="1676400" y="6248400"/>
            <a:ext cx="5029200" cy="307777"/>
          </a:xfrm>
          <a:prstGeom prst="rect">
            <a:avLst/>
          </a:prstGeom>
          <a:noFill/>
        </p:spPr>
        <p:txBody>
          <a:bodyPr wrap="square" rtlCol="0">
            <a:spAutoFit/>
          </a:body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21182956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641</TotalTime>
  <Words>2850</Words>
  <Application>Microsoft Office PowerPoint</Application>
  <PresentationFormat>On-screen Show (4:3)</PresentationFormat>
  <Paragraphs>356</Paragraphs>
  <Slides>55</Slides>
  <Notes>2</Notes>
  <HiddenSlides>0</HiddenSlides>
  <MMClips>0</MMClips>
  <ScaleCrop>false</ScaleCrop>
  <HeadingPairs>
    <vt:vector size="4" baseType="variant">
      <vt:variant>
        <vt:lpstr>Theme</vt:lpstr>
      </vt:variant>
      <vt:variant>
        <vt:i4>1</vt:i4>
      </vt:variant>
      <vt:variant>
        <vt:lpstr>Slide Titles</vt:lpstr>
      </vt:variant>
      <vt:variant>
        <vt:i4>55</vt:i4>
      </vt:variant>
    </vt:vector>
  </HeadingPairs>
  <TitlesOfParts>
    <vt:vector size="56" baseType="lpstr">
      <vt:lpstr>Apex</vt:lpstr>
      <vt:lpstr>Module 3: Understanding Trauma’s Effects</vt:lpstr>
      <vt:lpstr>Essential Element 1</vt:lpstr>
      <vt:lpstr>We Learn by Experience</vt:lpstr>
      <vt:lpstr>We Learn by Experience</vt:lpstr>
      <vt:lpstr>Fight, Flight, Freeze</vt:lpstr>
      <vt:lpstr>Your Internal Alarm System</vt:lpstr>
      <vt:lpstr>Your Internal Alarm System</vt:lpstr>
      <vt:lpstr>The Brain: Myth or Fact?</vt:lpstr>
      <vt:lpstr>Experience Grows the Brain</vt:lpstr>
      <vt:lpstr>Experience Grows the Brain</vt:lpstr>
      <vt:lpstr>Trauma Derails Development</vt:lpstr>
      <vt:lpstr>The Brain What are the differences????</vt:lpstr>
      <vt:lpstr>The Brain</vt:lpstr>
      <vt:lpstr>Young Children(0 – 5)</vt:lpstr>
      <vt:lpstr>School –Aged Children (6 – 12)</vt:lpstr>
      <vt:lpstr>Adolescents (13 – 21)</vt:lpstr>
      <vt:lpstr>Getting Development Back on Track</vt:lpstr>
      <vt:lpstr>What Trauma - Informed Parents  Can Do</vt:lpstr>
      <vt:lpstr>The Invisible Suitcase</vt:lpstr>
      <vt:lpstr>Maya’s History</vt:lpstr>
      <vt:lpstr>Maya’s Behaviors</vt:lpstr>
      <vt:lpstr>What’s in the Suitcase (At Home Activity)</vt:lpstr>
      <vt:lpstr>“Repacking” the Suitcase</vt:lpstr>
      <vt:lpstr>PowerPoint Presentation</vt:lpstr>
      <vt:lpstr>Module 4: Building a Safe Place</vt:lpstr>
      <vt:lpstr>Essential Element 2</vt:lpstr>
      <vt:lpstr>Safety and Trauma</vt:lpstr>
      <vt:lpstr>Safety and Trauma</vt:lpstr>
      <vt:lpstr>PowerPoint Presentation</vt:lpstr>
      <vt:lpstr>Promoting Safety</vt:lpstr>
      <vt:lpstr>Give a Safety Message</vt:lpstr>
      <vt:lpstr>Give a Safety Message</vt:lpstr>
      <vt:lpstr>Explain Rules</vt:lpstr>
      <vt:lpstr>Be an “Emotional Container”</vt:lpstr>
      <vt:lpstr>PowerPoint Presentation</vt:lpstr>
      <vt:lpstr>Be an “Emotional Container”</vt:lpstr>
      <vt:lpstr>Manage Emotional “Hot Spots”</vt:lpstr>
      <vt:lpstr>PowerPoint Presentation</vt:lpstr>
      <vt:lpstr>Food and Meals</vt:lpstr>
      <vt:lpstr>Sleep and Bedtime</vt:lpstr>
      <vt:lpstr>PowerPoint Presentation</vt:lpstr>
      <vt:lpstr>Physical Boundaries</vt:lpstr>
      <vt:lpstr>Physical Boundaries</vt:lpstr>
      <vt:lpstr>Trauma Reminders</vt:lpstr>
      <vt:lpstr>Trauma Reminders</vt:lpstr>
      <vt:lpstr>Trauma Reminders</vt:lpstr>
      <vt:lpstr>Trauma Reminders’ Impact</vt:lpstr>
      <vt:lpstr>Identifying Trauma Reminders</vt:lpstr>
      <vt:lpstr>What’s the Reminder (At Home Activity)</vt:lpstr>
      <vt:lpstr>Coping with Trauma Reminders: What Parents Can Do</vt:lpstr>
      <vt:lpstr>Coping with Trauma Reminders: What NOT to Do</vt:lpstr>
      <vt:lpstr>Coping with Trauma Reminders: What Children Can Do - SOS</vt:lpstr>
      <vt:lpstr>SOS: Identifying Stress Busters</vt:lpstr>
      <vt:lpstr>Coping with Trauma Reminders (At Home Activity)</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3: Understanding Trauma’s Effects</dc:title>
  <dc:creator>Robbin</dc:creator>
  <cp:lastModifiedBy>Robbin</cp:lastModifiedBy>
  <cp:revision>62</cp:revision>
  <dcterms:created xsi:type="dcterms:W3CDTF">2014-10-05T05:16:28Z</dcterms:created>
  <dcterms:modified xsi:type="dcterms:W3CDTF">2015-09-11T03:05:00Z</dcterms:modified>
</cp:coreProperties>
</file>