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92"/>
  </p:notesMasterIdLst>
  <p:sldIdLst>
    <p:sldId id="256" r:id="rId2"/>
    <p:sldId id="257" r:id="rId3"/>
    <p:sldId id="258" r:id="rId4"/>
    <p:sldId id="259" r:id="rId5"/>
    <p:sldId id="260" r:id="rId6"/>
    <p:sldId id="261" r:id="rId7"/>
    <p:sldId id="263" r:id="rId8"/>
    <p:sldId id="264" r:id="rId9"/>
    <p:sldId id="265" r:id="rId10"/>
    <p:sldId id="266" r:id="rId11"/>
    <p:sldId id="267" r:id="rId12"/>
    <p:sldId id="269" r:id="rId13"/>
    <p:sldId id="270" r:id="rId14"/>
    <p:sldId id="271" r:id="rId15"/>
    <p:sldId id="272" r:id="rId16"/>
    <p:sldId id="348"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2" r:id="rId46"/>
    <p:sldId id="303" r:id="rId47"/>
    <p:sldId id="304" r:id="rId48"/>
    <p:sldId id="305" r:id="rId49"/>
    <p:sldId id="306" r:id="rId50"/>
    <p:sldId id="307" r:id="rId51"/>
    <p:sldId id="308" r:id="rId52"/>
    <p:sldId id="309" r:id="rId53"/>
    <p:sldId id="310" r:id="rId54"/>
    <p:sldId id="311" r:id="rId55"/>
    <p:sldId id="312" r:id="rId56"/>
    <p:sldId id="313" r:id="rId57"/>
    <p:sldId id="314" r:id="rId58"/>
    <p:sldId id="315" r:id="rId59"/>
    <p:sldId id="316" r:id="rId60"/>
    <p:sldId id="317" r:id="rId61"/>
    <p:sldId id="318" r:id="rId62"/>
    <p:sldId id="319" r:id="rId63"/>
    <p:sldId id="320" r:id="rId64"/>
    <p:sldId id="321" r:id="rId65"/>
    <p:sldId id="323" r:id="rId66"/>
    <p:sldId id="322" r:id="rId67"/>
    <p:sldId id="324" r:id="rId68"/>
    <p:sldId id="325" r:id="rId69"/>
    <p:sldId id="326" r:id="rId70"/>
    <p:sldId id="327" r:id="rId71"/>
    <p:sldId id="328" r:id="rId72"/>
    <p:sldId id="329" r:id="rId73"/>
    <p:sldId id="330" r:id="rId74"/>
    <p:sldId id="331" r:id="rId75"/>
    <p:sldId id="337" r:id="rId76"/>
    <p:sldId id="336" r:id="rId77"/>
    <p:sldId id="335" r:id="rId78"/>
    <p:sldId id="334" r:id="rId79"/>
    <p:sldId id="333" r:id="rId80"/>
    <p:sldId id="332" r:id="rId81"/>
    <p:sldId id="338" r:id="rId82"/>
    <p:sldId id="339" r:id="rId83"/>
    <p:sldId id="340" r:id="rId84"/>
    <p:sldId id="341" r:id="rId85"/>
    <p:sldId id="342" r:id="rId86"/>
    <p:sldId id="343" r:id="rId87"/>
    <p:sldId id="344" r:id="rId88"/>
    <p:sldId id="345" r:id="rId89"/>
    <p:sldId id="346" r:id="rId90"/>
    <p:sldId id="347" r:id="rId9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CC0066"/>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1302" y="-4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8C3C45C-F35D-4741-A670-1EE58846C186}" type="datetimeFigureOut">
              <a:rPr lang="en-US" smtClean="0"/>
              <a:t>9/10/2015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8456558-07D2-4E60-B299-74C983D3D8CA}" type="slidenum">
              <a:rPr lang="en-US" smtClean="0"/>
              <a:t>‹#›</a:t>
            </a:fld>
            <a:endParaRPr lang="en-US" dirty="0"/>
          </a:p>
        </p:txBody>
      </p:sp>
    </p:spTree>
    <p:extLst>
      <p:ext uri="{BB962C8B-B14F-4D97-AF65-F5344CB8AC3E}">
        <p14:creationId xmlns:p14="http://schemas.microsoft.com/office/powerpoint/2010/main" val="40117419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07A379-80A9-40F7-938A-E5E6C04F107C}" type="slidenum">
              <a:rPr lang="en-US" smtClean="0"/>
              <a:t>24</a:t>
            </a:fld>
            <a:endParaRPr lang="en-US" dirty="0"/>
          </a:p>
        </p:txBody>
      </p:sp>
    </p:spTree>
    <p:extLst>
      <p:ext uri="{BB962C8B-B14F-4D97-AF65-F5344CB8AC3E}">
        <p14:creationId xmlns:p14="http://schemas.microsoft.com/office/powerpoint/2010/main" val="40660688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07A379-80A9-40F7-938A-E5E6C04F107C}" type="slidenum">
              <a:rPr lang="en-US" smtClean="0"/>
              <a:t>48</a:t>
            </a:fld>
            <a:endParaRPr lang="en-US" dirty="0"/>
          </a:p>
        </p:txBody>
      </p:sp>
    </p:spTree>
    <p:extLst>
      <p:ext uri="{BB962C8B-B14F-4D97-AF65-F5344CB8AC3E}">
        <p14:creationId xmlns:p14="http://schemas.microsoft.com/office/powerpoint/2010/main" val="4066068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07A379-80A9-40F7-938A-E5E6C04F107C}" type="slidenum">
              <a:rPr lang="en-US" smtClean="0"/>
              <a:t>60</a:t>
            </a:fld>
            <a:endParaRPr lang="en-US" dirty="0"/>
          </a:p>
        </p:txBody>
      </p:sp>
    </p:spTree>
    <p:extLst>
      <p:ext uri="{BB962C8B-B14F-4D97-AF65-F5344CB8AC3E}">
        <p14:creationId xmlns:p14="http://schemas.microsoft.com/office/powerpoint/2010/main" val="40660688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612B917E-1A7D-4EBA-A336-8EB1152750ED}" type="datetimeFigureOut">
              <a:rPr lang="en-US" smtClean="0"/>
              <a:t>9/10/2015</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a:lstStyle/>
          <a:p>
            <a:fld id="{92A535A5-B5CC-4639-8259-7C70CB688647}" type="slidenum">
              <a:rPr lang="en-US" smtClean="0"/>
              <a:t>‹#›</a:t>
            </a:fld>
            <a:endParaRPr lang="en-US"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12B917E-1A7D-4EBA-A336-8EB1152750ED}" type="datetimeFigureOut">
              <a:rPr lang="en-US" smtClean="0"/>
              <a:t>9/10/2015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2A535A5-B5CC-4639-8259-7C70CB688647}"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12B917E-1A7D-4EBA-A336-8EB1152750ED}" type="datetimeFigureOut">
              <a:rPr lang="en-US" smtClean="0"/>
              <a:t>9/10/2015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2A535A5-B5CC-4639-8259-7C70CB688647}"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12B917E-1A7D-4EBA-A336-8EB1152750ED}" type="datetimeFigureOut">
              <a:rPr lang="en-US" smtClean="0"/>
              <a:t>9/10/2015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2A535A5-B5CC-4639-8259-7C70CB688647}"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12B917E-1A7D-4EBA-A336-8EB1152750ED}" type="datetimeFigureOut">
              <a:rPr lang="en-US" smtClean="0"/>
              <a:t>9/10/2015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24800" y="6416675"/>
            <a:ext cx="762000" cy="365125"/>
          </a:xfrm>
        </p:spPr>
        <p:txBody>
          <a:bodyPr/>
          <a:lstStyle/>
          <a:p>
            <a:fld id="{92A535A5-B5CC-4639-8259-7C70CB688647}"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12B917E-1A7D-4EBA-A336-8EB1152750ED}" type="datetimeFigureOut">
              <a:rPr lang="en-US" smtClean="0"/>
              <a:t>9/10/2015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2A535A5-B5CC-4639-8259-7C70CB688647}"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12B917E-1A7D-4EBA-A336-8EB1152750ED}" type="datetimeFigureOut">
              <a:rPr lang="en-US" smtClean="0"/>
              <a:t>9/10/2015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2A535A5-B5CC-4639-8259-7C70CB688647}"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12B917E-1A7D-4EBA-A336-8EB1152750ED}" type="datetimeFigureOut">
              <a:rPr lang="en-US" smtClean="0"/>
              <a:t>9/10/2015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2A535A5-B5CC-4639-8259-7C70CB688647}"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2B917E-1A7D-4EBA-A336-8EB1152750ED}" type="datetimeFigureOut">
              <a:rPr lang="en-US" smtClean="0"/>
              <a:t>9/10/2015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2A535A5-B5CC-4639-8259-7C70CB688647}"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12B917E-1A7D-4EBA-A336-8EB1152750ED}" type="datetimeFigureOut">
              <a:rPr lang="en-US" smtClean="0"/>
              <a:t>9/10/2015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2A535A5-B5CC-4639-8259-7C70CB688647}"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12B917E-1A7D-4EBA-A336-8EB1152750ED}" type="datetimeFigureOut">
              <a:rPr lang="en-US" smtClean="0"/>
              <a:t>9/10/2015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2A535A5-B5CC-4639-8259-7C70CB688647}"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612B917E-1A7D-4EBA-A336-8EB1152750ED}" type="datetimeFigureOut">
              <a:rPr lang="en-US" smtClean="0"/>
              <a:t>9/10/2015</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92A535A5-B5CC-4639-8259-7C70CB688647}"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 Id="rId6" Type="http://schemas.openxmlformats.org/officeDocument/2006/relationships/image" Target="../media/image18.jpeg"/><Relationship Id="rId5" Type="http://schemas.openxmlformats.org/officeDocument/2006/relationships/image" Target="../media/image17.png"/><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219200"/>
            <a:ext cx="7680960" cy="2971800"/>
          </a:xfrm>
        </p:spPr>
        <p:txBody>
          <a:bodyPr>
            <a:normAutofit/>
          </a:bodyPr>
          <a:lstStyle/>
          <a:p>
            <a:r>
              <a:rPr lang="en-US" dirty="0" smtClean="0">
                <a:solidFill>
                  <a:schemeClr val="accent4">
                    <a:lumMod val="50000"/>
                  </a:schemeClr>
                </a:solidFill>
              </a:rPr>
              <a:t>Module 5</a:t>
            </a:r>
            <a:br>
              <a:rPr lang="en-US" dirty="0" smtClean="0">
                <a:solidFill>
                  <a:schemeClr val="accent4">
                    <a:lumMod val="50000"/>
                  </a:schemeClr>
                </a:solidFill>
              </a:rPr>
            </a:br>
            <a:r>
              <a:rPr lang="en-US" dirty="0" smtClean="0">
                <a:solidFill>
                  <a:schemeClr val="accent4">
                    <a:lumMod val="50000"/>
                  </a:schemeClr>
                </a:solidFill>
              </a:rPr>
              <a:t>Dealing with Feelings and Behaviors</a:t>
            </a:r>
            <a:endParaRPr lang="en-US" dirty="0">
              <a:solidFill>
                <a:schemeClr val="accent4">
                  <a:lumMod val="50000"/>
                </a:schemeClr>
              </a:solidFill>
            </a:endParaRPr>
          </a:p>
        </p:txBody>
      </p:sp>
      <p:sp>
        <p:nvSpPr>
          <p:cNvPr id="4" name="TextBox 4"/>
          <p:cNvSpPr txBox="1"/>
          <p:nvPr/>
        </p:nvSpPr>
        <p:spPr>
          <a:xfrm>
            <a:off x="2209800" y="61722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20816911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Differentiate</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a:buSzPct val="100000"/>
              <a:buFont typeface="Arial" panose="020B0604020202020204" pitchFamily="34" charset="0"/>
              <a:buChar char="•"/>
            </a:pPr>
            <a:r>
              <a:rPr lang="en-US" sz="3200" dirty="0" smtClean="0"/>
              <a:t>Be careful not to:</a:t>
            </a:r>
          </a:p>
          <a:p>
            <a:pPr marL="777240" lvl="1" indent="-457200">
              <a:buSzPct val="100000"/>
              <a:buFont typeface="Wingdings" panose="05000000000000000000" pitchFamily="2" charset="2"/>
              <a:buChar char="§"/>
            </a:pPr>
            <a:r>
              <a:rPr lang="en-US" sz="2800" dirty="0" smtClean="0"/>
              <a:t>“Buy into”  the beliefs in their invisible suitcase</a:t>
            </a:r>
          </a:p>
          <a:p>
            <a:pPr marL="777240" lvl="1" indent="-457200">
              <a:buSzPct val="100000"/>
              <a:buFont typeface="Wingdings" panose="05000000000000000000" pitchFamily="2" charset="2"/>
              <a:buChar char="§"/>
            </a:pPr>
            <a:r>
              <a:rPr lang="en-US" sz="2800" dirty="0"/>
              <a:t> </a:t>
            </a:r>
            <a:r>
              <a:rPr lang="en-US" sz="2800" dirty="0" smtClean="0"/>
              <a:t>React in anger or in the heat of the moment</a:t>
            </a:r>
          </a:p>
          <a:p>
            <a:pPr marL="777240" lvl="1" indent="-457200">
              <a:buSzPct val="100000"/>
              <a:buFont typeface="Wingdings" panose="05000000000000000000" pitchFamily="2" charset="2"/>
              <a:buChar char="§"/>
            </a:pPr>
            <a:r>
              <a:rPr lang="en-US" sz="2800" dirty="0"/>
              <a:t> </a:t>
            </a:r>
            <a:r>
              <a:rPr lang="en-US" sz="2800" dirty="0" smtClean="0"/>
              <a:t>Take behavior at face value</a:t>
            </a:r>
          </a:p>
          <a:p>
            <a:pPr marL="777240" lvl="1" indent="-457200">
              <a:buSzPct val="100000"/>
              <a:buFont typeface="Wingdings" panose="05000000000000000000" pitchFamily="2" charset="2"/>
              <a:buChar char="§"/>
            </a:pPr>
            <a:r>
              <a:rPr lang="en-US" sz="2800" dirty="0"/>
              <a:t> </a:t>
            </a:r>
            <a:r>
              <a:rPr lang="en-US" sz="2800" dirty="0" smtClean="0"/>
              <a:t>Take it personally</a:t>
            </a:r>
            <a:endParaRPr lang="en-US" sz="2800" dirty="0"/>
          </a:p>
        </p:txBody>
      </p:sp>
      <p:sp>
        <p:nvSpPr>
          <p:cNvPr id="5" name="TextBox 4"/>
          <p:cNvSpPr txBox="1"/>
          <p:nvPr/>
        </p:nvSpPr>
        <p:spPr>
          <a:xfrm>
            <a:off x="1905000" y="60960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42022928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Tune In</a:t>
            </a:r>
            <a:endParaRPr lang="en-US" dirty="0">
              <a:solidFill>
                <a:schemeClr val="accent4">
                  <a:lumMod val="50000"/>
                </a:schemeClr>
              </a:solidFill>
            </a:endParaRP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04800" y="2783597"/>
            <a:ext cx="561905" cy="26192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Straight Arrow Connector 4"/>
          <p:cNvCxnSpPr/>
          <p:nvPr/>
        </p:nvCxnSpPr>
        <p:spPr>
          <a:xfrm flipV="1">
            <a:off x="1143000" y="2907432"/>
            <a:ext cx="0" cy="2438400"/>
          </a:xfrm>
          <a:prstGeom prst="straightConnector1">
            <a:avLst/>
          </a:prstGeom>
          <a:ln w="50800">
            <a:gradFill>
              <a:gsLst>
                <a:gs pos="0">
                  <a:srgbClr val="000082"/>
                </a:gs>
                <a:gs pos="38000">
                  <a:srgbClr val="66008F">
                    <a:lumMod val="90000"/>
                    <a:lumOff val="10000"/>
                  </a:srgbClr>
                </a:gs>
                <a:gs pos="71000">
                  <a:srgbClr val="BA0066"/>
                </a:gs>
                <a:gs pos="100000">
                  <a:srgbClr val="FF0000"/>
                </a:gs>
                <a:gs pos="100000">
                  <a:srgbClr val="FF8200"/>
                </a:gs>
              </a:gsLst>
              <a:lin ang="5400000" scaled="0"/>
            </a:gradFill>
            <a:tailEnd type="arrow"/>
          </a:ln>
        </p:spPr>
        <p:style>
          <a:lnRef idx="1">
            <a:schemeClr val="accent1"/>
          </a:lnRef>
          <a:fillRef idx="0">
            <a:schemeClr val="accent1"/>
          </a:fillRef>
          <a:effectRef idx="0">
            <a:schemeClr val="accent1"/>
          </a:effectRef>
          <a:fontRef idx="minor">
            <a:schemeClr val="tx1"/>
          </a:fontRef>
        </p:style>
      </p:cxnSp>
      <p:pic>
        <p:nvPicPr>
          <p:cNvPr id="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43800" y="2514600"/>
            <a:ext cx="1253099" cy="2895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53225" y="2514600"/>
            <a:ext cx="590550" cy="28312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71600" y="3146323"/>
            <a:ext cx="1102048" cy="2145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9" name="Straight Arrow Connector 8"/>
          <p:cNvCxnSpPr/>
          <p:nvPr/>
        </p:nvCxnSpPr>
        <p:spPr>
          <a:xfrm>
            <a:off x="6324600" y="2667000"/>
            <a:ext cx="0" cy="2678832"/>
          </a:xfrm>
          <a:prstGeom prst="straightConnector1">
            <a:avLst/>
          </a:prstGeom>
          <a:ln w="50800">
            <a:gradFill flip="none" rotWithShape="1">
              <a:gsLst>
                <a:gs pos="0">
                  <a:srgbClr val="000082"/>
                </a:gs>
                <a:gs pos="37000">
                  <a:srgbClr val="66008F"/>
                </a:gs>
                <a:gs pos="70000">
                  <a:srgbClr val="BA0066"/>
                </a:gs>
                <a:gs pos="100000">
                  <a:srgbClr val="FF0000"/>
                </a:gs>
                <a:gs pos="100000">
                  <a:srgbClr val="FF8200"/>
                </a:gs>
              </a:gsLst>
              <a:lin ang="16200000" scaled="1"/>
              <a:tileRect/>
            </a:gradFill>
            <a:tailEnd type="arrow"/>
          </a:ln>
        </p:spPr>
        <p:style>
          <a:lnRef idx="1">
            <a:schemeClr val="accent1"/>
          </a:lnRef>
          <a:fillRef idx="0">
            <a:schemeClr val="accent1"/>
          </a:fillRef>
          <a:effectRef idx="0">
            <a:schemeClr val="accent1"/>
          </a:effectRef>
          <a:fontRef idx="minor">
            <a:schemeClr val="tx1"/>
          </a:fontRef>
        </p:style>
      </p:cxnSp>
      <p:pic>
        <p:nvPicPr>
          <p:cNvPr id="102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87918" y="3146323"/>
            <a:ext cx="619906" cy="19930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81600" y="2514600"/>
            <a:ext cx="768350" cy="28685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Box 4"/>
          <p:cNvSpPr txBox="1"/>
          <p:nvPr/>
        </p:nvSpPr>
        <p:spPr>
          <a:xfrm>
            <a:off x="2057400" y="63246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2015509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2000"/>
                                        <p:tgtEl>
                                          <p:spTgt spid="1026"/>
                                        </p:tgtEl>
                                      </p:cBhvr>
                                    </p:animEffect>
                                    <p:anim calcmode="lin" valueType="num">
                                      <p:cBhvr>
                                        <p:cTn id="8" dur="2000" fill="hold"/>
                                        <p:tgtEl>
                                          <p:spTgt spid="1026"/>
                                        </p:tgtEl>
                                        <p:attrNameLst>
                                          <p:attrName>ppt_x</p:attrName>
                                        </p:attrNameLst>
                                      </p:cBhvr>
                                      <p:tavLst>
                                        <p:tav tm="0">
                                          <p:val>
                                            <p:strVal val="#ppt_x"/>
                                          </p:val>
                                        </p:tav>
                                        <p:tav tm="100000">
                                          <p:val>
                                            <p:strVal val="#ppt_x"/>
                                          </p:val>
                                        </p:tav>
                                      </p:tavLst>
                                    </p:anim>
                                    <p:anim calcmode="lin" valueType="num">
                                      <p:cBhvr>
                                        <p:cTn id="9" dur="2000" fill="hold"/>
                                        <p:tgtEl>
                                          <p:spTgt spid="1026"/>
                                        </p:tgtEl>
                                        <p:attrNameLst>
                                          <p:attrName>ppt_y</p:attrName>
                                        </p:attrNameLst>
                                      </p:cBhvr>
                                      <p:tavLst>
                                        <p:tav tm="0">
                                          <p:val>
                                            <p:strVal val="#ppt_y+.1"/>
                                          </p:val>
                                        </p:tav>
                                        <p:tav tm="100000">
                                          <p:val>
                                            <p:strVal val="#ppt_y"/>
                                          </p:val>
                                        </p:tav>
                                      </p:tavLst>
                                    </p:anim>
                                  </p:childTnLst>
                                </p:cTn>
                              </p:par>
                              <p:par>
                                <p:cTn id="10" presetID="37"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anim calcmode="lin" valueType="num">
                                      <p:cBhvr>
                                        <p:cTn id="13" dur="2000" fill="hold"/>
                                        <p:tgtEl>
                                          <p:spTgt spid="5"/>
                                        </p:tgtEl>
                                        <p:attrNameLst>
                                          <p:attrName>ppt_x</p:attrName>
                                        </p:attrNameLst>
                                      </p:cBhvr>
                                      <p:tavLst>
                                        <p:tav tm="0">
                                          <p:val>
                                            <p:strVal val="#ppt_x"/>
                                          </p:val>
                                        </p:tav>
                                        <p:tav tm="100000">
                                          <p:val>
                                            <p:strVal val="#ppt_x"/>
                                          </p:val>
                                        </p:tav>
                                      </p:tavLst>
                                    </p:anim>
                                    <p:anim calcmode="lin" valueType="num">
                                      <p:cBhvr>
                                        <p:cTn id="14" dur="1800" decel="100000" fill="hold"/>
                                        <p:tgtEl>
                                          <p:spTgt spid="5"/>
                                        </p:tgtEl>
                                        <p:attrNameLst>
                                          <p:attrName>ppt_y</p:attrName>
                                        </p:attrNameLst>
                                      </p:cBhvr>
                                      <p:tavLst>
                                        <p:tav tm="0">
                                          <p:val>
                                            <p:strVal val="#ppt_y+1"/>
                                          </p:val>
                                        </p:tav>
                                        <p:tav tm="100000">
                                          <p:val>
                                            <p:strVal val="#ppt_y-.03"/>
                                          </p:val>
                                        </p:tav>
                                      </p:tavLst>
                                    </p:anim>
                                    <p:anim calcmode="lin" valueType="num">
                                      <p:cBhvr>
                                        <p:cTn id="15" dur="200" accel="100000" fill="hold">
                                          <p:stCondLst>
                                            <p:cond delay="1800"/>
                                          </p:stCondLst>
                                        </p:cTn>
                                        <p:tgtEl>
                                          <p:spTgt spid="5"/>
                                        </p:tgtEl>
                                        <p:attrNameLst>
                                          <p:attrName>ppt_y</p:attrName>
                                        </p:attrNameLst>
                                      </p:cBhvr>
                                      <p:tavLst>
                                        <p:tav tm="0">
                                          <p:val>
                                            <p:strVal val="#ppt_y-.03"/>
                                          </p:val>
                                        </p:tav>
                                        <p:tav tm="100000">
                                          <p:val>
                                            <p:strVal val="#ppt_y"/>
                                          </p:val>
                                        </p:tav>
                                      </p:tavLst>
                                    </p:anim>
                                  </p:childTnLst>
                                </p:cTn>
                              </p:par>
                            </p:childTnLst>
                          </p:cTn>
                        </p:par>
                        <p:par>
                          <p:cTn id="16" fill="hold">
                            <p:stCondLst>
                              <p:cond delay="2000"/>
                            </p:stCondLst>
                            <p:childTnLst>
                              <p:par>
                                <p:cTn id="17" presetID="1" presetClass="entr" presetSubtype="0" fill="hold" nodeType="afterEffect">
                                  <p:stCondLst>
                                    <p:cond delay="0"/>
                                  </p:stCondLst>
                                  <p:childTnLst>
                                    <p:set>
                                      <p:cBhvr>
                                        <p:cTn id="18" dur="1" fill="hold">
                                          <p:stCondLst>
                                            <p:cond delay="0"/>
                                          </p:stCondLst>
                                        </p:cTn>
                                        <p:tgtEl>
                                          <p:spTgt spid="1028"/>
                                        </p:tgtEl>
                                        <p:attrNameLst>
                                          <p:attrName>style.visibility</p:attrName>
                                        </p:attrNameLst>
                                      </p:cBhvr>
                                      <p:to>
                                        <p:strVal val="visible"/>
                                      </p:to>
                                    </p:set>
                                  </p:childTnLst>
                                </p:cTn>
                              </p:par>
                            </p:childTnLst>
                          </p:cTn>
                        </p:par>
                        <p:par>
                          <p:cTn id="19" fill="hold">
                            <p:stCondLst>
                              <p:cond delay="2000"/>
                            </p:stCondLst>
                            <p:childTnLst>
                              <p:par>
                                <p:cTn id="20" presetID="6" presetClass="entr" presetSubtype="16" repeatCount="4000" fill="hold" nodeType="afterEffect">
                                  <p:stCondLst>
                                    <p:cond delay="0"/>
                                  </p:stCondLst>
                                  <p:childTnLst>
                                    <p:set>
                                      <p:cBhvr>
                                        <p:cTn id="21" dur="1" fill="hold">
                                          <p:stCondLst>
                                            <p:cond delay="0"/>
                                          </p:stCondLst>
                                        </p:cTn>
                                        <p:tgtEl>
                                          <p:spTgt spid="1029"/>
                                        </p:tgtEl>
                                        <p:attrNameLst>
                                          <p:attrName>style.visibility</p:attrName>
                                        </p:attrNameLst>
                                      </p:cBhvr>
                                      <p:to>
                                        <p:strVal val="visible"/>
                                      </p:to>
                                    </p:set>
                                    <p:animEffect transition="in" filter="circle(in)">
                                      <p:cBhvr>
                                        <p:cTn id="22" dur="1000"/>
                                        <p:tgtEl>
                                          <p:spTgt spid="1029"/>
                                        </p:tgtEl>
                                      </p:cBhvr>
                                    </p:animEffect>
                                  </p:childTnLst>
                                </p:cTn>
                              </p:par>
                              <p:par>
                                <p:cTn id="23" presetID="1" presetClass="entr" presetSubtype="0" fill="hold"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par>
                          <p:cTn id="25" fill="hold">
                            <p:stCondLst>
                              <p:cond delay="6000"/>
                            </p:stCondLst>
                            <p:childTnLst>
                              <p:par>
                                <p:cTn id="26" presetID="47" presetClass="entr" presetSubtype="0" fill="hold" nodeType="afterEffect">
                                  <p:stCondLst>
                                    <p:cond delay="0"/>
                                  </p:stCondLst>
                                  <p:childTnLst>
                                    <p:set>
                                      <p:cBhvr>
                                        <p:cTn id="27" dur="1" fill="hold">
                                          <p:stCondLst>
                                            <p:cond delay="0"/>
                                          </p:stCondLst>
                                        </p:cTn>
                                        <p:tgtEl>
                                          <p:spTgt spid="1027"/>
                                        </p:tgtEl>
                                        <p:attrNameLst>
                                          <p:attrName>style.visibility</p:attrName>
                                        </p:attrNameLst>
                                      </p:cBhvr>
                                      <p:to>
                                        <p:strVal val="visible"/>
                                      </p:to>
                                    </p:set>
                                    <p:animEffect transition="in" filter="fade">
                                      <p:cBhvr>
                                        <p:cTn id="28" dur="1000"/>
                                        <p:tgtEl>
                                          <p:spTgt spid="1027"/>
                                        </p:tgtEl>
                                      </p:cBhvr>
                                    </p:animEffect>
                                    <p:anim calcmode="lin" valueType="num">
                                      <p:cBhvr>
                                        <p:cTn id="29" dur="1000" fill="hold"/>
                                        <p:tgtEl>
                                          <p:spTgt spid="1027"/>
                                        </p:tgtEl>
                                        <p:attrNameLst>
                                          <p:attrName>ppt_x</p:attrName>
                                        </p:attrNameLst>
                                      </p:cBhvr>
                                      <p:tavLst>
                                        <p:tav tm="0">
                                          <p:val>
                                            <p:strVal val="#ppt_x"/>
                                          </p:val>
                                        </p:tav>
                                        <p:tav tm="100000">
                                          <p:val>
                                            <p:strVal val="#ppt_x"/>
                                          </p:val>
                                        </p:tav>
                                      </p:tavLst>
                                    </p:anim>
                                    <p:anim calcmode="lin" valueType="num">
                                      <p:cBhvr>
                                        <p:cTn id="30" dur="1000" fill="hold"/>
                                        <p:tgtEl>
                                          <p:spTgt spid="1027"/>
                                        </p:tgtEl>
                                        <p:attrNameLst>
                                          <p:attrName>ppt_y</p:attrName>
                                        </p:attrNameLst>
                                      </p:cBhvr>
                                      <p:tavLst>
                                        <p:tav tm="0">
                                          <p:val>
                                            <p:strVal val="#ppt_y-.1"/>
                                          </p:val>
                                        </p:tav>
                                        <p:tav tm="100000">
                                          <p:val>
                                            <p:strVal val="#ppt_y"/>
                                          </p:val>
                                        </p:tav>
                                      </p:tavLst>
                                    </p:anim>
                                  </p:childTnLst>
                                </p:cTn>
                              </p:par>
                            </p:childTnLst>
                          </p:cTn>
                        </p:par>
                        <p:par>
                          <p:cTn id="31" fill="hold">
                            <p:stCondLst>
                              <p:cond delay="7000"/>
                            </p:stCondLst>
                            <p:childTnLst>
                              <p:par>
                                <p:cTn id="32" presetID="2" presetClass="entr" presetSubtype="1" fill="hold" nodeType="after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2000" fill="hold"/>
                                        <p:tgtEl>
                                          <p:spTgt spid="9"/>
                                        </p:tgtEl>
                                        <p:attrNameLst>
                                          <p:attrName>ppt_x</p:attrName>
                                        </p:attrNameLst>
                                      </p:cBhvr>
                                      <p:tavLst>
                                        <p:tav tm="0">
                                          <p:val>
                                            <p:strVal val="#ppt_x"/>
                                          </p:val>
                                        </p:tav>
                                        <p:tav tm="100000">
                                          <p:val>
                                            <p:strVal val="#ppt_x"/>
                                          </p:val>
                                        </p:tav>
                                      </p:tavLst>
                                    </p:anim>
                                    <p:anim calcmode="lin" valueType="num">
                                      <p:cBhvr additive="base">
                                        <p:cTn id="35" dur="2000" fill="hold"/>
                                        <p:tgtEl>
                                          <p:spTgt spid="9"/>
                                        </p:tgtEl>
                                        <p:attrNameLst>
                                          <p:attrName>ppt_y</p:attrName>
                                        </p:attrNameLst>
                                      </p:cBhvr>
                                      <p:tavLst>
                                        <p:tav tm="0">
                                          <p:val>
                                            <p:strVal val="0-#ppt_h/2"/>
                                          </p:val>
                                        </p:tav>
                                        <p:tav tm="100000">
                                          <p:val>
                                            <p:strVal val="#ppt_y"/>
                                          </p:val>
                                        </p:tav>
                                      </p:tavLst>
                                    </p:anim>
                                  </p:childTnLst>
                                </p:cTn>
                              </p:par>
                            </p:childTnLst>
                          </p:cTn>
                        </p:par>
                        <p:par>
                          <p:cTn id="36" fill="hold">
                            <p:stCondLst>
                              <p:cond delay="9000"/>
                            </p:stCondLst>
                            <p:childTnLst>
                              <p:par>
                                <p:cTn id="37" presetID="6" presetClass="entr" presetSubtype="16" repeatCount="4000" fill="hold" nodeType="afterEffect">
                                  <p:stCondLst>
                                    <p:cond delay="0"/>
                                  </p:stCondLst>
                                  <p:childTnLst>
                                    <p:set>
                                      <p:cBhvr>
                                        <p:cTn id="38" dur="1" fill="hold">
                                          <p:stCondLst>
                                            <p:cond delay="0"/>
                                          </p:stCondLst>
                                        </p:cTn>
                                        <p:tgtEl>
                                          <p:spTgt spid="1030"/>
                                        </p:tgtEl>
                                        <p:attrNameLst>
                                          <p:attrName>style.visibility</p:attrName>
                                        </p:attrNameLst>
                                      </p:cBhvr>
                                      <p:to>
                                        <p:strVal val="visible"/>
                                      </p:to>
                                    </p:set>
                                    <p:animEffect transition="in" filter="circle(in)">
                                      <p:cBhvr>
                                        <p:cTn id="39" dur="1000"/>
                                        <p:tgtEl>
                                          <p:spTgt spid="10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accent4">
                    <a:lumMod val="50000"/>
                  </a:schemeClr>
                </a:solidFill>
              </a:rPr>
              <a:t>Tune In</a:t>
            </a:r>
            <a:endParaRPr lang="en-US" dirty="0">
              <a:solidFill>
                <a:schemeClr val="accent4">
                  <a:lumMod val="50000"/>
                </a:schemeClr>
              </a:solidFill>
            </a:endParaRPr>
          </a:p>
        </p:txBody>
      </p:sp>
      <p:sp>
        <p:nvSpPr>
          <p:cNvPr id="3" name="Content Placeholder 2"/>
          <p:cNvSpPr>
            <a:spLocks noGrp="1"/>
          </p:cNvSpPr>
          <p:nvPr>
            <p:ph sz="half" idx="1"/>
          </p:nvPr>
        </p:nvSpPr>
        <p:spPr>
          <a:xfrm>
            <a:off x="352426" y="1463040"/>
            <a:ext cx="4752974" cy="4861560"/>
          </a:xfrm>
        </p:spPr>
        <p:txBody>
          <a:bodyPr>
            <a:normAutofit/>
          </a:bodyPr>
          <a:lstStyle/>
          <a:p>
            <a:pPr marL="342900" indent="-342900">
              <a:buSzPct val="100000"/>
              <a:buFont typeface="Arial" panose="020B0604020202020204" pitchFamily="34" charset="0"/>
              <a:buChar char="•"/>
            </a:pPr>
            <a:r>
              <a:rPr lang="en-US" sz="2400" dirty="0" smtClean="0"/>
              <a:t> Help the child identify and put into words the feelings beneath the actions</a:t>
            </a:r>
          </a:p>
          <a:p>
            <a:pPr marL="342900" indent="-342900">
              <a:buSzPct val="100000"/>
              <a:buFont typeface="Arial" panose="020B0604020202020204" pitchFamily="34" charset="0"/>
              <a:buChar char="•"/>
            </a:pPr>
            <a:r>
              <a:rPr lang="en-US" sz="2400" dirty="0"/>
              <a:t> </a:t>
            </a:r>
            <a:r>
              <a:rPr lang="en-US" sz="2400" dirty="0" smtClean="0"/>
              <a:t>Acknowledge and validate the child’s feelings</a:t>
            </a:r>
          </a:p>
          <a:p>
            <a:pPr marL="342900" indent="-342900">
              <a:buSzPct val="100000"/>
              <a:buFont typeface="Arial" panose="020B0604020202020204" pitchFamily="34" charset="0"/>
              <a:buChar char="•"/>
            </a:pPr>
            <a:r>
              <a:rPr lang="en-US" sz="2400" dirty="0"/>
              <a:t> </a:t>
            </a:r>
            <a:r>
              <a:rPr lang="en-US" sz="2400" dirty="0" smtClean="0"/>
              <a:t>Acknowledge the seriousness of the situation</a:t>
            </a:r>
          </a:p>
          <a:p>
            <a:pPr marL="342900" indent="-342900">
              <a:buSzPct val="100000"/>
              <a:buFont typeface="Arial" panose="020B0604020202020204" pitchFamily="34" charset="0"/>
              <a:buChar char="•"/>
            </a:pPr>
            <a:r>
              <a:rPr lang="en-US" sz="2400" dirty="0"/>
              <a:t> </a:t>
            </a:r>
            <a:r>
              <a:rPr lang="en-US" sz="2400" dirty="0" smtClean="0"/>
              <a:t>Let the child know it’s okay to talk about painful things</a:t>
            </a:r>
          </a:p>
          <a:p>
            <a:pPr marL="342900" indent="-342900">
              <a:buSzPct val="100000"/>
              <a:buFont typeface="Arial" panose="020B0604020202020204" pitchFamily="34" charset="0"/>
              <a:buChar char="•"/>
            </a:pPr>
            <a:r>
              <a:rPr lang="en-US" sz="2400" dirty="0"/>
              <a:t> </a:t>
            </a:r>
            <a:r>
              <a:rPr lang="en-US" sz="2400" dirty="0" smtClean="0"/>
              <a:t>Be sensitive to cultural differences</a:t>
            </a:r>
          </a:p>
          <a:p>
            <a:pPr marL="342900" indent="-342900">
              <a:buSzPct val="100000"/>
              <a:buFont typeface="Arial" panose="020B0604020202020204" pitchFamily="34" charset="0"/>
              <a:buChar char="•"/>
            </a:pPr>
            <a:r>
              <a:rPr lang="en-US" sz="2400" dirty="0"/>
              <a:t> </a:t>
            </a:r>
            <a:r>
              <a:rPr lang="en-US" sz="2400" dirty="0" smtClean="0"/>
              <a:t>Be reassuring but be honest</a:t>
            </a:r>
            <a:endParaRPr lang="en-US" sz="2400" dirty="0"/>
          </a:p>
        </p:txBody>
      </p:sp>
      <p:pic>
        <p:nvPicPr>
          <p:cNvPr id="3074"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934200" y="2133600"/>
            <a:ext cx="1828800" cy="28958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6400" y="2209800"/>
            <a:ext cx="996950" cy="2865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4"/>
          <p:cNvSpPr txBox="1"/>
          <p:nvPr/>
        </p:nvSpPr>
        <p:spPr>
          <a:xfrm>
            <a:off x="3470275" y="63246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6755130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Tune In</a:t>
            </a:r>
            <a:endParaRPr lang="en-US" dirty="0">
              <a:solidFill>
                <a:schemeClr val="accent4">
                  <a:lumMod val="50000"/>
                </a:schemeClr>
              </a:solidFill>
            </a:endParaRPr>
          </a:p>
        </p:txBody>
      </p:sp>
      <p:sp>
        <p:nvSpPr>
          <p:cNvPr id="2" name="Content Placeholder 1"/>
          <p:cNvSpPr>
            <a:spLocks noGrp="1"/>
          </p:cNvSpPr>
          <p:nvPr>
            <p:ph idx="1"/>
          </p:nvPr>
        </p:nvSpPr>
        <p:spPr>
          <a:xfrm>
            <a:off x="457200" y="1600200"/>
            <a:ext cx="8458200" cy="4709160"/>
          </a:xfrm>
        </p:spPr>
        <p:txBody>
          <a:bodyPr>
            <a:normAutofit/>
          </a:bodyPr>
          <a:lstStyle/>
          <a:p>
            <a:pPr>
              <a:buSzPct val="100000"/>
              <a:buFont typeface="Arial" panose="020B0604020202020204" pitchFamily="34" charset="0"/>
              <a:buChar char="•"/>
            </a:pPr>
            <a:r>
              <a:rPr lang="en-US" sz="3200" dirty="0" smtClean="0"/>
              <a:t>Provide opportunities to practice emotional skills in playful and  nonthreatening ways</a:t>
            </a:r>
          </a:p>
          <a:p>
            <a:pPr marL="777240" lvl="1" indent="-457200">
              <a:buSzPct val="100000"/>
              <a:buFont typeface="Wingdings" panose="05000000000000000000" pitchFamily="2" charset="2"/>
              <a:buChar char="§"/>
            </a:pPr>
            <a:r>
              <a:rPr lang="en-US" sz="2800" dirty="0"/>
              <a:t> </a:t>
            </a:r>
            <a:r>
              <a:rPr lang="en-US" sz="2800" dirty="0" smtClean="0"/>
              <a:t>Feelings Thermometer</a:t>
            </a:r>
          </a:p>
          <a:p>
            <a:pPr marL="777240" lvl="1" indent="-457200">
              <a:buSzPct val="100000"/>
              <a:buFont typeface="Wingdings" panose="05000000000000000000" pitchFamily="2" charset="2"/>
              <a:buChar char="§"/>
            </a:pPr>
            <a:r>
              <a:rPr lang="en-US" sz="2800" dirty="0"/>
              <a:t> </a:t>
            </a:r>
            <a:r>
              <a:rPr lang="en-US" sz="2800" dirty="0" smtClean="0"/>
              <a:t>Feeling Charts</a:t>
            </a:r>
          </a:p>
          <a:p>
            <a:pPr marL="777240" lvl="1" indent="-457200">
              <a:buSzPct val="100000"/>
              <a:buFont typeface="Wingdings" panose="05000000000000000000" pitchFamily="2" charset="2"/>
              <a:buChar char="§"/>
            </a:pPr>
            <a:r>
              <a:rPr lang="en-US" sz="2800" dirty="0"/>
              <a:t> </a:t>
            </a:r>
            <a:r>
              <a:rPr lang="en-US" sz="2800" dirty="0" smtClean="0"/>
              <a:t>Feeling Charades</a:t>
            </a:r>
          </a:p>
          <a:p>
            <a:pPr marL="777240" lvl="1" indent="-457200">
              <a:buSzPct val="100000"/>
              <a:buFont typeface="Wingdings" panose="05000000000000000000" pitchFamily="2" charset="2"/>
              <a:buChar char="§"/>
            </a:pPr>
            <a:r>
              <a:rPr lang="en-US" sz="2800" dirty="0"/>
              <a:t> </a:t>
            </a:r>
            <a:r>
              <a:rPr lang="en-US" sz="2800" dirty="0" smtClean="0"/>
              <a:t>Games and Story Books</a:t>
            </a:r>
          </a:p>
          <a:p>
            <a:pPr marL="777240" lvl="1" indent="-457200">
              <a:buSzPct val="100000"/>
              <a:buFont typeface="Wingdings" panose="05000000000000000000" pitchFamily="2" charset="2"/>
              <a:buChar char="§"/>
            </a:pPr>
            <a:r>
              <a:rPr lang="en-US" sz="2800" dirty="0"/>
              <a:t> </a:t>
            </a:r>
            <a:r>
              <a:rPr lang="en-US" sz="2800" dirty="0" smtClean="0"/>
              <a:t>Others</a:t>
            </a:r>
          </a:p>
        </p:txBody>
      </p:sp>
      <p:sp>
        <p:nvSpPr>
          <p:cNvPr id="5" name="TextBox 4"/>
          <p:cNvSpPr txBox="1"/>
          <p:nvPr/>
        </p:nvSpPr>
        <p:spPr>
          <a:xfrm>
            <a:off x="2667000" y="62484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41738377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34402" y="575187"/>
            <a:ext cx="1285875" cy="1266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2133599"/>
            <a:ext cx="1749268" cy="22664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4"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23919" y="4875693"/>
            <a:ext cx="1428750" cy="1343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2000" y="934755"/>
            <a:ext cx="2628901" cy="18145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12987" y="3513149"/>
            <a:ext cx="2386351" cy="17737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4"/>
          <p:cNvSpPr txBox="1"/>
          <p:nvPr/>
        </p:nvSpPr>
        <p:spPr>
          <a:xfrm>
            <a:off x="2335909" y="64008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36670969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2895600"/>
            <a:ext cx="3683036" cy="27722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1311" y="3091482"/>
            <a:ext cx="2352675" cy="333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2" name="Table 1"/>
          <p:cNvGraphicFramePr>
            <a:graphicFrameLocks noGrp="1"/>
          </p:cNvGraphicFramePr>
          <p:nvPr>
            <p:extLst>
              <p:ext uri="{D42A27DB-BD31-4B8C-83A1-F6EECF244321}">
                <p14:modId xmlns:p14="http://schemas.microsoft.com/office/powerpoint/2010/main" val="2098905041"/>
              </p:ext>
            </p:extLst>
          </p:nvPr>
        </p:nvGraphicFramePr>
        <p:xfrm>
          <a:off x="304799" y="228600"/>
          <a:ext cx="5181600" cy="2514598"/>
        </p:xfrm>
        <a:graphic>
          <a:graphicData uri="http://schemas.openxmlformats.org/drawingml/2006/table">
            <a:tbl>
              <a:tblPr firstRow="1" bandRow="1">
                <a:tableStyleId>{5940675A-B579-460E-94D1-54222C63F5DA}</a:tableStyleId>
              </a:tblPr>
              <a:tblGrid>
                <a:gridCol w="1036320"/>
                <a:gridCol w="1036320"/>
                <a:gridCol w="1036320"/>
                <a:gridCol w="1036320"/>
                <a:gridCol w="1036320"/>
              </a:tblGrid>
              <a:tr h="421022">
                <a:tc>
                  <a:txBody>
                    <a:bodyPr/>
                    <a:lstStyle/>
                    <a:p>
                      <a:r>
                        <a:rPr lang="en-US" dirty="0" smtClean="0"/>
                        <a:t>B</a:t>
                      </a:r>
                      <a:endParaRPr lang="en-US" dirty="0"/>
                    </a:p>
                  </a:txBody>
                  <a:tcPr/>
                </a:tc>
                <a:tc>
                  <a:txBody>
                    <a:bodyPr/>
                    <a:lstStyle/>
                    <a:p>
                      <a:r>
                        <a:rPr lang="en-US" dirty="0" smtClean="0"/>
                        <a:t>I</a:t>
                      </a:r>
                      <a:endParaRPr lang="en-US" dirty="0"/>
                    </a:p>
                  </a:txBody>
                  <a:tcPr/>
                </a:tc>
                <a:tc>
                  <a:txBody>
                    <a:bodyPr/>
                    <a:lstStyle/>
                    <a:p>
                      <a:r>
                        <a:rPr lang="en-US" dirty="0" smtClean="0"/>
                        <a:t>N</a:t>
                      </a:r>
                      <a:endParaRPr lang="en-US" dirty="0"/>
                    </a:p>
                  </a:txBody>
                  <a:tcPr/>
                </a:tc>
                <a:tc>
                  <a:txBody>
                    <a:bodyPr/>
                    <a:lstStyle/>
                    <a:p>
                      <a:r>
                        <a:rPr lang="en-US" dirty="0" smtClean="0"/>
                        <a:t>G</a:t>
                      </a:r>
                      <a:endParaRPr lang="en-US" dirty="0"/>
                    </a:p>
                  </a:txBody>
                  <a:tcPr/>
                </a:tc>
                <a:tc>
                  <a:txBody>
                    <a:bodyPr/>
                    <a:lstStyle/>
                    <a:p>
                      <a:r>
                        <a:rPr lang="en-US" dirty="0" smtClean="0"/>
                        <a:t>O</a:t>
                      </a:r>
                      <a:endParaRPr lang="en-US" dirty="0"/>
                    </a:p>
                  </a:txBody>
                  <a:tcPr/>
                </a:tc>
              </a:tr>
              <a:tr h="311441">
                <a:tc>
                  <a:txBody>
                    <a:bodyPr/>
                    <a:lstStyle/>
                    <a:p>
                      <a:r>
                        <a:rPr lang="en-US" sz="1200" dirty="0" smtClean="0"/>
                        <a:t>Sad</a:t>
                      </a:r>
                      <a:endParaRPr lang="en-US" sz="1200" dirty="0"/>
                    </a:p>
                  </a:txBody>
                  <a:tcPr/>
                </a:tc>
                <a:tc>
                  <a:txBody>
                    <a:bodyPr/>
                    <a:lstStyle/>
                    <a:p>
                      <a:r>
                        <a:rPr lang="en-US" sz="1200" dirty="0" smtClean="0"/>
                        <a:t>Worried</a:t>
                      </a:r>
                      <a:endParaRPr lang="en-US" sz="1200" dirty="0"/>
                    </a:p>
                  </a:txBody>
                  <a:tcPr/>
                </a:tc>
                <a:tc>
                  <a:txBody>
                    <a:bodyPr/>
                    <a:lstStyle/>
                    <a:p>
                      <a:r>
                        <a:rPr lang="en-US" sz="1200" dirty="0" smtClean="0"/>
                        <a:t>Calm</a:t>
                      </a:r>
                      <a:endParaRPr lang="en-US" sz="1200" dirty="0"/>
                    </a:p>
                  </a:txBody>
                  <a:tcPr/>
                </a:tc>
                <a:tc>
                  <a:txBody>
                    <a:bodyPr/>
                    <a:lstStyle/>
                    <a:p>
                      <a:r>
                        <a:rPr lang="en-US" sz="1200" dirty="0" smtClean="0"/>
                        <a:t>Irritated</a:t>
                      </a:r>
                      <a:endParaRPr lang="en-US" sz="1200" dirty="0"/>
                    </a:p>
                  </a:txBody>
                  <a:tcPr/>
                </a:tc>
                <a:tc>
                  <a:txBody>
                    <a:bodyPr/>
                    <a:lstStyle/>
                    <a:p>
                      <a:r>
                        <a:rPr lang="en-US" sz="1200" dirty="0" smtClean="0"/>
                        <a:t>Happy</a:t>
                      </a:r>
                      <a:endParaRPr lang="en-US" sz="1200" dirty="0"/>
                    </a:p>
                  </a:txBody>
                  <a:tcPr/>
                </a:tc>
              </a:tr>
              <a:tr h="519069">
                <a:tc>
                  <a:txBody>
                    <a:bodyPr/>
                    <a:lstStyle/>
                    <a:p>
                      <a:r>
                        <a:rPr lang="en-US" sz="1200" dirty="0" smtClean="0"/>
                        <a:t>Aggravated</a:t>
                      </a:r>
                      <a:endParaRPr lang="en-US" sz="1200" dirty="0"/>
                    </a:p>
                  </a:txBody>
                  <a:tcPr/>
                </a:tc>
                <a:tc>
                  <a:txBody>
                    <a:bodyPr/>
                    <a:lstStyle/>
                    <a:p>
                      <a:r>
                        <a:rPr lang="en-US" sz="1200" dirty="0" smtClean="0"/>
                        <a:t>Excited</a:t>
                      </a:r>
                      <a:endParaRPr lang="en-US" sz="1200" dirty="0"/>
                    </a:p>
                  </a:txBody>
                  <a:tcPr/>
                </a:tc>
                <a:tc>
                  <a:txBody>
                    <a:bodyPr/>
                    <a:lstStyle/>
                    <a:p>
                      <a:r>
                        <a:rPr lang="en-US" sz="1200" dirty="0" smtClean="0"/>
                        <a:t>Unsure</a:t>
                      </a:r>
                      <a:endParaRPr lang="en-US" sz="1200" dirty="0"/>
                    </a:p>
                  </a:txBody>
                  <a:tcPr/>
                </a:tc>
                <a:tc>
                  <a:txBody>
                    <a:bodyPr/>
                    <a:lstStyle/>
                    <a:p>
                      <a:r>
                        <a:rPr lang="en-US" sz="1200" dirty="0" smtClean="0"/>
                        <a:t>Afraid</a:t>
                      </a:r>
                      <a:endParaRPr lang="en-US" sz="1200" dirty="0"/>
                    </a:p>
                  </a:txBody>
                  <a:tcPr/>
                </a:tc>
                <a:tc>
                  <a:txBody>
                    <a:bodyPr/>
                    <a:lstStyle/>
                    <a:p>
                      <a:r>
                        <a:rPr lang="en-US" sz="1200" dirty="0" smtClean="0"/>
                        <a:t>Surprised</a:t>
                      </a:r>
                      <a:endParaRPr lang="en-US" sz="1200" dirty="0"/>
                    </a:p>
                  </a:txBody>
                  <a:tcPr/>
                </a:tc>
              </a:tr>
              <a:tr h="421022">
                <a:tc>
                  <a:txBody>
                    <a:bodyPr/>
                    <a:lstStyle/>
                    <a:p>
                      <a:r>
                        <a:rPr lang="en-US" sz="1200" dirty="0" smtClean="0"/>
                        <a:t>Content</a:t>
                      </a:r>
                      <a:endParaRPr lang="en-US" sz="1200" dirty="0"/>
                    </a:p>
                  </a:txBody>
                  <a:tcPr/>
                </a:tc>
                <a:tc>
                  <a:txBody>
                    <a:bodyPr/>
                    <a:lstStyle/>
                    <a:p>
                      <a:r>
                        <a:rPr lang="en-US" sz="1200" dirty="0" smtClean="0"/>
                        <a:t>Silly</a:t>
                      </a:r>
                      <a:endParaRPr lang="en-US" sz="1200" dirty="0"/>
                    </a:p>
                  </a:txBody>
                  <a:tcPr/>
                </a:tc>
                <a:tc>
                  <a:txBody>
                    <a:bodyPr/>
                    <a:lstStyle/>
                    <a:p>
                      <a:r>
                        <a:rPr lang="en-US" sz="1200" dirty="0" smtClean="0"/>
                        <a:t>FREE</a:t>
                      </a:r>
                      <a:endParaRPr lang="en-US" sz="1200" dirty="0"/>
                    </a:p>
                  </a:txBody>
                  <a:tcPr/>
                </a:tc>
                <a:tc>
                  <a:txBody>
                    <a:bodyPr/>
                    <a:lstStyle/>
                    <a:p>
                      <a:r>
                        <a:rPr lang="en-US" sz="1200" dirty="0" smtClean="0"/>
                        <a:t>Relaxed</a:t>
                      </a:r>
                      <a:endParaRPr lang="en-US" sz="1200" dirty="0"/>
                    </a:p>
                  </a:txBody>
                  <a:tcPr/>
                </a:tc>
                <a:tc>
                  <a:txBody>
                    <a:bodyPr/>
                    <a:lstStyle/>
                    <a:p>
                      <a:r>
                        <a:rPr lang="en-US" sz="1200" dirty="0" smtClean="0"/>
                        <a:t>Hurt</a:t>
                      </a:r>
                      <a:endParaRPr lang="en-US" sz="1200" dirty="0"/>
                    </a:p>
                  </a:txBody>
                  <a:tcPr/>
                </a:tc>
              </a:tr>
              <a:tr h="421022">
                <a:tc>
                  <a:txBody>
                    <a:bodyPr/>
                    <a:lstStyle/>
                    <a:p>
                      <a:r>
                        <a:rPr lang="en-US" sz="1200" dirty="0" smtClean="0"/>
                        <a:t>Confused</a:t>
                      </a:r>
                      <a:endParaRPr lang="en-US" sz="1200" dirty="0"/>
                    </a:p>
                  </a:txBody>
                  <a:tcPr/>
                </a:tc>
                <a:tc>
                  <a:txBody>
                    <a:bodyPr/>
                    <a:lstStyle/>
                    <a:p>
                      <a:r>
                        <a:rPr lang="en-US" sz="1200" dirty="0" smtClean="0"/>
                        <a:t>Hurt</a:t>
                      </a:r>
                      <a:endParaRPr lang="en-US" sz="1200" dirty="0"/>
                    </a:p>
                  </a:txBody>
                  <a:tcPr/>
                </a:tc>
                <a:tc>
                  <a:txBody>
                    <a:bodyPr/>
                    <a:lstStyle/>
                    <a:p>
                      <a:r>
                        <a:rPr lang="en-US" sz="1200" dirty="0" smtClean="0"/>
                        <a:t>Elated</a:t>
                      </a:r>
                      <a:endParaRPr lang="en-US" sz="1200" dirty="0"/>
                    </a:p>
                  </a:txBody>
                  <a:tcPr/>
                </a:tc>
                <a:tc>
                  <a:txBody>
                    <a:bodyPr/>
                    <a:lstStyle/>
                    <a:p>
                      <a:r>
                        <a:rPr lang="en-US" sz="1200" dirty="0" smtClean="0"/>
                        <a:t>Depressed</a:t>
                      </a:r>
                      <a:endParaRPr lang="en-US" sz="1200" dirty="0"/>
                    </a:p>
                  </a:txBody>
                  <a:tcPr/>
                </a:tc>
                <a:tc>
                  <a:txBody>
                    <a:bodyPr/>
                    <a:lstStyle/>
                    <a:p>
                      <a:r>
                        <a:rPr lang="en-US" sz="1200" dirty="0" smtClean="0"/>
                        <a:t>Jolly</a:t>
                      </a:r>
                      <a:endParaRPr lang="en-US" sz="1200" dirty="0"/>
                    </a:p>
                  </a:txBody>
                  <a:tcPr/>
                </a:tc>
              </a:tr>
              <a:tr h="421022">
                <a:tc>
                  <a:txBody>
                    <a:bodyPr/>
                    <a:lstStyle/>
                    <a:p>
                      <a:r>
                        <a:rPr lang="en-US" sz="1200" dirty="0" smtClean="0"/>
                        <a:t>Nervous</a:t>
                      </a:r>
                      <a:endParaRPr lang="en-US" sz="1200" dirty="0"/>
                    </a:p>
                  </a:txBody>
                  <a:tcPr/>
                </a:tc>
                <a:tc>
                  <a:txBody>
                    <a:bodyPr/>
                    <a:lstStyle/>
                    <a:p>
                      <a:r>
                        <a:rPr lang="en-US" sz="1200" dirty="0" smtClean="0"/>
                        <a:t>Bitter</a:t>
                      </a:r>
                      <a:endParaRPr lang="en-US" sz="1200" dirty="0"/>
                    </a:p>
                  </a:txBody>
                  <a:tcPr/>
                </a:tc>
                <a:tc>
                  <a:txBody>
                    <a:bodyPr/>
                    <a:lstStyle/>
                    <a:p>
                      <a:r>
                        <a:rPr lang="en-US" sz="1200" dirty="0" smtClean="0"/>
                        <a:t>Satisfied</a:t>
                      </a:r>
                      <a:endParaRPr lang="en-US" sz="1200" dirty="0"/>
                    </a:p>
                  </a:txBody>
                  <a:tcPr/>
                </a:tc>
                <a:tc>
                  <a:txBody>
                    <a:bodyPr/>
                    <a:lstStyle/>
                    <a:p>
                      <a:r>
                        <a:rPr lang="en-US" sz="1200" dirty="0" smtClean="0"/>
                        <a:t>Distraught</a:t>
                      </a:r>
                      <a:endParaRPr lang="en-US" sz="1200" dirty="0"/>
                    </a:p>
                  </a:txBody>
                  <a:tcPr/>
                </a:tc>
                <a:tc>
                  <a:txBody>
                    <a:bodyPr/>
                    <a:lstStyle/>
                    <a:p>
                      <a:r>
                        <a:rPr lang="en-US" sz="1200" dirty="0" smtClean="0"/>
                        <a:t>Loving</a:t>
                      </a:r>
                      <a:endParaRPr lang="en-US" sz="1200" dirty="0"/>
                    </a:p>
                  </a:txBody>
                  <a:tcPr/>
                </a:tc>
              </a:tr>
            </a:tbl>
          </a:graphicData>
        </a:graphic>
      </p:graphicFrame>
      <p:sp>
        <p:nvSpPr>
          <p:cNvPr id="6" name="TextBox 4"/>
          <p:cNvSpPr txBox="1"/>
          <p:nvPr/>
        </p:nvSpPr>
        <p:spPr>
          <a:xfrm>
            <a:off x="3733800" y="6271343"/>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12009164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7817" y="609600"/>
            <a:ext cx="1662113" cy="12808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3800" y="604620"/>
            <a:ext cx="1981200" cy="2571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8815" y="3176370"/>
            <a:ext cx="2240115" cy="27029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62800" y="2523907"/>
            <a:ext cx="1304925" cy="1304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2"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24399" y="3710183"/>
            <a:ext cx="1963151" cy="25291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4"/>
          <p:cNvSpPr txBox="1"/>
          <p:nvPr/>
        </p:nvSpPr>
        <p:spPr>
          <a:xfrm>
            <a:off x="2209799" y="64008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37274944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Set an Example</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a:buSzPct val="100000"/>
              <a:buFont typeface="Arial" panose="020B0604020202020204" pitchFamily="34" charset="0"/>
              <a:buChar char="•"/>
            </a:pPr>
            <a:r>
              <a:rPr lang="en-US" sz="3600" dirty="0" smtClean="0"/>
              <a:t>Express the full range of emotions</a:t>
            </a:r>
          </a:p>
          <a:p>
            <a:pPr marL="777240" lvl="1" indent="-457200">
              <a:buSzPct val="100000"/>
              <a:buFont typeface="Wingdings" panose="05000000000000000000" pitchFamily="2" charset="2"/>
              <a:buChar char="§"/>
            </a:pPr>
            <a:r>
              <a:rPr lang="en-US" sz="2800" dirty="0"/>
              <a:t> </a:t>
            </a:r>
            <a:r>
              <a:rPr lang="en-US" sz="2800" dirty="0" smtClean="0"/>
              <a:t>Stay clear, calm and consistent</a:t>
            </a:r>
          </a:p>
          <a:p>
            <a:pPr marL="777240" lvl="1" indent="-457200">
              <a:buSzPct val="100000"/>
              <a:buFont typeface="Wingdings" panose="05000000000000000000" pitchFamily="2" charset="2"/>
              <a:buChar char="§"/>
            </a:pPr>
            <a:r>
              <a:rPr lang="en-US" sz="2800" dirty="0"/>
              <a:t> </a:t>
            </a:r>
            <a:r>
              <a:rPr lang="en-US" sz="2800" dirty="0" smtClean="0"/>
              <a:t>Be honest and genuine</a:t>
            </a:r>
          </a:p>
          <a:p>
            <a:pPr marL="777240" lvl="1" indent="-457200">
              <a:buSzPct val="100000"/>
              <a:buFont typeface="Wingdings" panose="05000000000000000000" pitchFamily="2" charset="2"/>
              <a:buChar char="§"/>
            </a:pPr>
            <a:r>
              <a:rPr lang="en-US" sz="2800" dirty="0"/>
              <a:t> </a:t>
            </a:r>
            <a:r>
              <a:rPr lang="en-US" sz="2800" dirty="0" smtClean="0"/>
              <a:t>Let your child know that it is normal to feel different (or mixed) emotions at the same time</a:t>
            </a:r>
          </a:p>
          <a:p>
            <a:pPr marL="777240" lvl="1" indent="-457200">
              <a:buSzPct val="100000"/>
              <a:buFont typeface="Wingdings" panose="05000000000000000000" pitchFamily="2" charset="2"/>
              <a:buChar char="§"/>
            </a:pPr>
            <a:r>
              <a:rPr lang="en-US" sz="2800" dirty="0"/>
              <a:t> </a:t>
            </a:r>
            <a:r>
              <a:rPr lang="en-US" sz="2800" dirty="0" smtClean="0"/>
              <a:t>If you mess up – OWN IT</a:t>
            </a:r>
            <a:endParaRPr lang="en-US" sz="2800" dirty="0"/>
          </a:p>
        </p:txBody>
      </p:sp>
      <p:sp>
        <p:nvSpPr>
          <p:cNvPr id="5" name="TextBox 4"/>
          <p:cNvSpPr txBox="1"/>
          <p:nvPr/>
        </p:nvSpPr>
        <p:spPr>
          <a:xfrm>
            <a:off x="2057400" y="64008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38870147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Encourage</a:t>
            </a:r>
            <a:endParaRPr lang="en-US" dirty="0">
              <a:solidFill>
                <a:schemeClr val="accent4">
                  <a:lumMod val="50000"/>
                </a:schemeClr>
              </a:solidFill>
            </a:endParaRPr>
          </a:p>
        </p:txBody>
      </p:sp>
      <p:sp>
        <p:nvSpPr>
          <p:cNvPr id="2" name="Content Placeholder 1"/>
          <p:cNvSpPr>
            <a:spLocks noGrp="1"/>
          </p:cNvSpPr>
          <p:nvPr>
            <p:ph idx="1"/>
          </p:nvPr>
        </p:nvSpPr>
        <p:spPr>
          <a:xfrm>
            <a:off x="352426" y="1463040"/>
            <a:ext cx="8410574" cy="4724400"/>
          </a:xfrm>
        </p:spPr>
        <p:txBody>
          <a:bodyPr>
            <a:normAutofit/>
          </a:bodyPr>
          <a:lstStyle/>
          <a:p>
            <a:pPr>
              <a:buSzPct val="100000"/>
              <a:buFont typeface="Arial" panose="020B0604020202020204" pitchFamily="34" charset="0"/>
              <a:buChar char="•"/>
            </a:pPr>
            <a:r>
              <a:rPr lang="en-US" sz="3200" dirty="0" smtClean="0"/>
              <a:t>Encourage positive behaviors</a:t>
            </a:r>
          </a:p>
          <a:p>
            <a:pPr marL="777240" lvl="1" indent="-457200">
              <a:buSzPct val="100000"/>
              <a:buFont typeface="Wingdings" panose="05000000000000000000" pitchFamily="2" charset="2"/>
              <a:buChar char="§"/>
            </a:pPr>
            <a:r>
              <a:rPr lang="en-US" sz="2800" dirty="0"/>
              <a:t> </a:t>
            </a:r>
            <a:r>
              <a:rPr lang="en-US" sz="2800" dirty="0" smtClean="0"/>
              <a:t>“Catch” your child being good</a:t>
            </a:r>
          </a:p>
          <a:p>
            <a:pPr marL="777240" lvl="1" indent="-457200">
              <a:buSzPct val="100000"/>
              <a:buFont typeface="Wingdings" panose="05000000000000000000" pitchFamily="2" charset="2"/>
              <a:buChar char="§"/>
            </a:pPr>
            <a:r>
              <a:rPr lang="en-US" sz="2800" dirty="0"/>
              <a:t> </a:t>
            </a:r>
            <a:r>
              <a:rPr lang="en-US" sz="2800" dirty="0" smtClean="0"/>
              <a:t>PRAISE, PRAISE, PRAISE</a:t>
            </a:r>
          </a:p>
          <a:p>
            <a:pPr marL="779526" lvl="2" indent="-342900"/>
            <a:r>
              <a:rPr lang="en-US" sz="2800" dirty="0"/>
              <a:t> </a:t>
            </a:r>
            <a:r>
              <a:rPr lang="en-US" sz="2800" dirty="0" smtClean="0"/>
              <a:t>Be specific</a:t>
            </a:r>
          </a:p>
          <a:p>
            <a:pPr marL="779526" lvl="2" indent="-342900"/>
            <a:r>
              <a:rPr lang="en-US" sz="2800" dirty="0"/>
              <a:t> </a:t>
            </a:r>
            <a:r>
              <a:rPr lang="en-US" sz="2800" dirty="0" smtClean="0"/>
              <a:t>Be prompt</a:t>
            </a:r>
          </a:p>
          <a:p>
            <a:pPr marL="779526" lvl="2" indent="-342900"/>
            <a:r>
              <a:rPr lang="en-US" sz="2800" dirty="0"/>
              <a:t> </a:t>
            </a:r>
            <a:r>
              <a:rPr lang="en-US" sz="2800" dirty="0" smtClean="0"/>
              <a:t>Be warm</a:t>
            </a:r>
          </a:p>
          <a:p>
            <a:pPr marL="777240" lvl="1" indent="-457200">
              <a:buSzPct val="100000"/>
              <a:buFont typeface="Wingdings" panose="05000000000000000000" pitchFamily="2" charset="2"/>
              <a:buChar char="§"/>
            </a:pPr>
            <a:r>
              <a:rPr lang="en-US" sz="2800" dirty="0"/>
              <a:t> </a:t>
            </a:r>
            <a:r>
              <a:rPr lang="en-US" sz="2800" dirty="0" smtClean="0"/>
              <a:t>Strive for at least </a:t>
            </a:r>
            <a:r>
              <a:rPr lang="en-US" sz="2800" b="1" u="sng" dirty="0" smtClean="0">
                <a:solidFill>
                  <a:schemeClr val="accent4">
                    <a:lumMod val="50000"/>
                  </a:schemeClr>
                </a:solidFill>
              </a:rPr>
              <a:t>SIX</a:t>
            </a:r>
            <a:r>
              <a:rPr lang="en-US" sz="2800" dirty="0" smtClean="0"/>
              <a:t> praises for every one correction</a:t>
            </a:r>
            <a:endParaRPr lang="en-US" sz="2800" dirty="0"/>
          </a:p>
        </p:txBody>
      </p:sp>
      <p:sp>
        <p:nvSpPr>
          <p:cNvPr id="5" name="TextBox 4"/>
          <p:cNvSpPr txBox="1"/>
          <p:nvPr/>
        </p:nvSpPr>
        <p:spPr>
          <a:xfrm>
            <a:off x="2209800" y="64008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15062437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Encourage</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a:buSzPct val="100000"/>
              <a:buFont typeface="Arial" panose="020B0604020202020204" pitchFamily="34" charset="0"/>
              <a:buChar char="•"/>
            </a:pPr>
            <a:r>
              <a:rPr lang="en-US" sz="3200" dirty="0" smtClean="0"/>
              <a:t>Encourage and support the child’s strengths and interests</a:t>
            </a:r>
          </a:p>
          <a:p>
            <a:pPr marL="662940" lvl="1" indent="-342900">
              <a:buSzPct val="100000"/>
              <a:buFont typeface="Wingdings" panose="05000000000000000000" pitchFamily="2" charset="2"/>
              <a:buChar char="§"/>
            </a:pPr>
            <a:r>
              <a:rPr lang="en-US" dirty="0"/>
              <a:t> </a:t>
            </a:r>
            <a:r>
              <a:rPr lang="en-US" dirty="0" smtClean="0"/>
              <a:t>Offer choices whenever possible</a:t>
            </a:r>
          </a:p>
          <a:p>
            <a:pPr marL="662940" lvl="1" indent="-342900">
              <a:buSzPct val="100000"/>
              <a:buFont typeface="Wingdings" panose="05000000000000000000" pitchFamily="2" charset="2"/>
              <a:buChar char="§"/>
            </a:pPr>
            <a:r>
              <a:rPr lang="en-US" dirty="0"/>
              <a:t> </a:t>
            </a:r>
            <a:r>
              <a:rPr lang="en-US" dirty="0" smtClean="0"/>
              <a:t>Let children “do it themselves” when possible</a:t>
            </a:r>
          </a:p>
          <a:p>
            <a:pPr marL="662940" lvl="1" indent="-342900">
              <a:buSzPct val="100000"/>
              <a:buFont typeface="Wingdings" panose="05000000000000000000" pitchFamily="2" charset="2"/>
              <a:buChar char="§"/>
            </a:pPr>
            <a:r>
              <a:rPr lang="en-US" dirty="0"/>
              <a:t> </a:t>
            </a:r>
            <a:r>
              <a:rPr lang="en-US" dirty="0" smtClean="0"/>
              <a:t>Recognize and encourage the child’s unique interests and talents</a:t>
            </a:r>
          </a:p>
          <a:p>
            <a:pPr marL="662940" lvl="1" indent="-342900">
              <a:buSzPct val="100000"/>
              <a:buFont typeface="Wingdings" panose="05000000000000000000" pitchFamily="2" charset="2"/>
              <a:buChar char="§"/>
            </a:pPr>
            <a:r>
              <a:rPr lang="en-US" dirty="0"/>
              <a:t> </a:t>
            </a:r>
            <a:r>
              <a:rPr lang="en-US" dirty="0" smtClean="0"/>
              <a:t>Help children master a skill</a:t>
            </a:r>
            <a:endParaRPr lang="en-US" dirty="0"/>
          </a:p>
        </p:txBody>
      </p:sp>
      <p:sp>
        <p:nvSpPr>
          <p:cNvPr id="5" name="TextBox 4"/>
          <p:cNvSpPr txBox="1"/>
          <p:nvPr/>
        </p:nvSpPr>
        <p:spPr>
          <a:xfrm>
            <a:off x="1905000" y="60198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20708050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Seeing Below the Surface</a:t>
            </a:r>
            <a:endParaRPr lang="en-US" dirty="0">
              <a:solidFill>
                <a:schemeClr val="accent4">
                  <a:lumMod val="50000"/>
                </a:schemeClr>
              </a:solidFill>
            </a:endParaRPr>
          </a:p>
        </p:txBody>
      </p:sp>
      <p:sp>
        <p:nvSpPr>
          <p:cNvPr id="5" name="TextBox 4"/>
          <p:cNvSpPr txBox="1"/>
          <p:nvPr/>
        </p:nvSpPr>
        <p:spPr>
          <a:xfrm>
            <a:off x="6248400" y="2796064"/>
            <a:ext cx="2514600" cy="369332"/>
          </a:xfrm>
          <a:prstGeom prst="rect">
            <a:avLst/>
          </a:prstGeom>
          <a:noFill/>
        </p:spPr>
        <p:txBody>
          <a:bodyPr wrap="square" rtlCol="0">
            <a:spAutoFit/>
          </a:bodyPr>
          <a:lstStyle/>
          <a:p>
            <a:r>
              <a:rPr lang="en-US" dirty="0" smtClean="0"/>
              <a:t>Child’s Behaviors</a:t>
            </a:r>
            <a:endParaRPr lang="en-US" dirty="0"/>
          </a:p>
        </p:txBody>
      </p:sp>
      <p:cxnSp>
        <p:nvCxnSpPr>
          <p:cNvPr id="7" name="Straight Arrow Connector 6"/>
          <p:cNvCxnSpPr>
            <a:stCxn id="5" idx="1"/>
          </p:cNvCxnSpPr>
          <p:nvPr/>
        </p:nvCxnSpPr>
        <p:spPr>
          <a:xfrm flipH="1">
            <a:off x="3124200" y="2980730"/>
            <a:ext cx="3124200" cy="0"/>
          </a:xfrm>
          <a:prstGeom prst="straightConnector1">
            <a:avLst/>
          </a:prstGeom>
          <a:ln w="508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6477000" y="3810000"/>
            <a:ext cx="2438400" cy="923330"/>
          </a:xfrm>
          <a:prstGeom prst="rect">
            <a:avLst/>
          </a:prstGeom>
          <a:noFill/>
        </p:spPr>
        <p:txBody>
          <a:bodyPr wrap="square" rtlCol="0">
            <a:spAutoFit/>
          </a:bodyPr>
          <a:lstStyle/>
          <a:p>
            <a:r>
              <a:rPr lang="en-US" dirty="0" smtClean="0"/>
              <a:t>Child’s  feelings, thoughts, expectations and beliefs</a:t>
            </a:r>
            <a:endParaRPr lang="en-US" dirty="0"/>
          </a:p>
        </p:txBody>
      </p:sp>
      <p:cxnSp>
        <p:nvCxnSpPr>
          <p:cNvPr id="11" name="Straight Arrow Connector 10"/>
          <p:cNvCxnSpPr/>
          <p:nvPr/>
        </p:nvCxnSpPr>
        <p:spPr>
          <a:xfrm flipH="1">
            <a:off x="3156155" y="4271665"/>
            <a:ext cx="3244645" cy="5367"/>
          </a:xfrm>
          <a:prstGeom prst="straightConnector1">
            <a:avLst/>
          </a:prstGeom>
          <a:ln w="5080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67032" y="2057400"/>
            <a:ext cx="2657168" cy="31138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4"/>
          <p:cNvSpPr txBox="1"/>
          <p:nvPr/>
        </p:nvSpPr>
        <p:spPr>
          <a:xfrm>
            <a:off x="2022143" y="60960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24681589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solidFill>
                  <a:schemeClr val="accent4">
                    <a:lumMod val="50000"/>
                  </a:schemeClr>
                </a:solidFill>
              </a:rPr>
              <a:t>Achieving a Balance</a:t>
            </a:r>
            <a:br>
              <a:rPr lang="en-US" dirty="0" smtClean="0">
                <a:solidFill>
                  <a:schemeClr val="accent4">
                    <a:lumMod val="50000"/>
                  </a:schemeClr>
                </a:solidFill>
              </a:rPr>
            </a:br>
            <a:r>
              <a:rPr lang="en-US" dirty="0" smtClean="0">
                <a:solidFill>
                  <a:schemeClr val="accent4">
                    <a:lumMod val="50000"/>
                  </a:schemeClr>
                </a:solidFill>
              </a:rPr>
              <a:t>(At Home Activity)</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marL="342900" indent="-342900">
              <a:buSzPct val="100000"/>
              <a:buFont typeface="Arial" panose="020B0604020202020204" pitchFamily="34" charset="0"/>
              <a:buChar char="•"/>
            </a:pPr>
            <a:r>
              <a:rPr lang="en-US" dirty="0" smtClean="0"/>
              <a:t> What talents/skills/interests can you encourage?</a:t>
            </a:r>
          </a:p>
          <a:p>
            <a:pPr marL="342900" indent="-342900">
              <a:buSzPct val="100000"/>
              <a:buFont typeface="Arial" panose="020B0604020202020204" pitchFamily="34" charset="0"/>
              <a:buChar char="•"/>
            </a:pPr>
            <a:r>
              <a:rPr lang="en-US" dirty="0"/>
              <a:t> </a:t>
            </a:r>
            <a:r>
              <a:rPr lang="en-US" dirty="0" smtClean="0"/>
              <a:t>Where can you give the child some control?</a:t>
            </a:r>
          </a:p>
          <a:p>
            <a:pPr marL="342900" indent="-342900">
              <a:buSzPct val="100000"/>
              <a:buFont typeface="Arial" panose="020B0604020202020204" pitchFamily="34" charset="0"/>
              <a:buChar char="•"/>
            </a:pPr>
            <a:r>
              <a:rPr lang="en-US" dirty="0"/>
              <a:t> </a:t>
            </a:r>
            <a:r>
              <a:rPr lang="en-US" dirty="0" smtClean="0"/>
              <a:t>What fun activities/interests can you share?</a:t>
            </a:r>
          </a:p>
          <a:p>
            <a:pPr marL="342900" indent="-342900">
              <a:buSzPct val="100000"/>
              <a:buFont typeface="Arial" panose="020B0604020202020204" pitchFamily="34" charset="0"/>
              <a:buChar char="•"/>
            </a:pPr>
            <a:r>
              <a:rPr lang="en-US" dirty="0"/>
              <a:t> W</a:t>
            </a:r>
            <a:r>
              <a:rPr lang="en-US" dirty="0" smtClean="0"/>
              <a:t>hat kinds of praise would your child appreciate?</a:t>
            </a:r>
          </a:p>
          <a:p>
            <a:pPr marL="514350" lvl="1" indent="-342900"/>
            <a:r>
              <a:rPr lang="en-US" dirty="0"/>
              <a:t> </a:t>
            </a:r>
            <a:r>
              <a:rPr lang="en-US" sz="2600" dirty="0" smtClean="0"/>
              <a:t>Remember to individualize</a:t>
            </a:r>
          </a:p>
          <a:p>
            <a:pPr marL="457200" indent="-457200">
              <a:buSzPct val="100000"/>
              <a:buFont typeface="Arial" panose="020B0604020202020204" pitchFamily="34" charset="0"/>
              <a:buChar char="•"/>
            </a:pPr>
            <a:r>
              <a:rPr lang="en-US" dirty="0"/>
              <a:t> </a:t>
            </a:r>
            <a:r>
              <a:rPr lang="en-US" dirty="0" smtClean="0"/>
              <a:t>What kind of rewards would be the most meaningful?</a:t>
            </a:r>
            <a:endParaRPr lang="en-US" dirty="0"/>
          </a:p>
        </p:txBody>
      </p:sp>
      <p:sp>
        <p:nvSpPr>
          <p:cNvPr id="5" name="TextBox 4"/>
          <p:cNvSpPr txBox="1"/>
          <p:nvPr/>
        </p:nvSpPr>
        <p:spPr>
          <a:xfrm>
            <a:off x="1905000" y="61722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409596883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Correct and Build</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a:buSzPct val="100000"/>
              <a:buFont typeface="Arial" panose="020B0604020202020204" pitchFamily="34" charset="0"/>
              <a:buChar char="•"/>
            </a:pPr>
            <a:r>
              <a:rPr lang="en-US" dirty="0" smtClean="0"/>
              <a:t>When correcting negative or inappropriate behavior and setting consequences:</a:t>
            </a:r>
          </a:p>
          <a:p>
            <a:pPr marL="662940" lvl="1" indent="-342900">
              <a:buSzPct val="100000"/>
              <a:buFont typeface="Wingdings" panose="05000000000000000000" pitchFamily="2" charset="2"/>
              <a:buChar char="§"/>
            </a:pPr>
            <a:r>
              <a:rPr lang="en-US" sz="2600" dirty="0"/>
              <a:t> </a:t>
            </a:r>
            <a:r>
              <a:rPr lang="en-US" sz="2600" dirty="0" smtClean="0"/>
              <a:t>Be clear, calm and consistent</a:t>
            </a:r>
          </a:p>
          <a:p>
            <a:pPr marL="662940" lvl="1" indent="-342900">
              <a:buSzPct val="100000"/>
              <a:buFont typeface="Wingdings" panose="05000000000000000000" pitchFamily="2" charset="2"/>
              <a:buChar char="§"/>
            </a:pPr>
            <a:r>
              <a:rPr lang="en-US" sz="2600" dirty="0"/>
              <a:t> </a:t>
            </a:r>
            <a:r>
              <a:rPr lang="en-US" sz="2600" dirty="0" smtClean="0"/>
              <a:t>Target one behavior at a time</a:t>
            </a:r>
          </a:p>
          <a:p>
            <a:pPr marL="662940" lvl="1" indent="-342900">
              <a:buSzPct val="100000"/>
              <a:buFont typeface="Wingdings" panose="05000000000000000000" pitchFamily="2" charset="2"/>
              <a:buChar char="§"/>
            </a:pPr>
            <a:r>
              <a:rPr lang="en-US" sz="2600" dirty="0"/>
              <a:t> </a:t>
            </a:r>
            <a:r>
              <a:rPr lang="en-US" sz="2600" dirty="0" smtClean="0"/>
              <a:t>Avoid shaming or threatening</a:t>
            </a:r>
          </a:p>
          <a:p>
            <a:pPr marL="662940" lvl="1" indent="-342900">
              <a:buSzPct val="100000"/>
              <a:buFont typeface="Wingdings" panose="05000000000000000000" pitchFamily="2" charset="2"/>
              <a:buChar char="§"/>
            </a:pPr>
            <a:r>
              <a:rPr lang="en-US" sz="2600" dirty="0"/>
              <a:t> </a:t>
            </a:r>
            <a:r>
              <a:rPr lang="en-US" sz="2600" dirty="0" smtClean="0"/>
              <a:t>Keep the child’s age (and emotional age) in mind</a:t>
            </a:r>
          </a:p>
          <a:p>
            <a:pPr marL="662940" lvl="1" indent="-342900">
              <a:buSzPct val="100000"/>
              <a:buFont typeface="Wingdings" panose="05000000000000000000" pitchFamily="2" charset="2"/>
              <a:buChar char="§"/>
            </a:pPr>
            <a:r>
              <a:rPr lang="en-US" sz="2600" dirty="0"/>
              <a:t> </a:t>
            </a:r>
            <a:r>
              <a:rPr lang="en-US" sz="2600" dirty="0" smtClean="0"/>
              <a:t>Be prepared to “pick your battles”</a:t>
            </a:r>
          </a:p>
        </p:txBody>
      </p:sp>
      <p:sp>
        <p:nvSpPr>
          <p:cNvPr id="5" name="TextBox 4"/>
          <p:cNvSpPr txBox="1"/>
          <p:nvPr/>
        </p:nvSpPr>
        <p:spPr>
          <a:xfrm>
            <a:off x="2286000" y="62484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232326176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Correct and Build</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a:buSzPct val="100000"/>
              <a:buFont typeface="Arial" panose="020B0604020202020204" pitchFamily="34" charset="0"/>
              <a:buChar char="•"/>
            </a:pPr>
            <a:r>
              <a:rPr lang="en-US" dirty="0" smtClean="0"/>
              <a:t>Focus on helping your child:</a:t>
            </a:r>
          </a:p>
          <a:p>
            <a:pPr marL="662940" lvl="1" indent="-342900">
              <a:buSzPct val="100000"/>
              <a:buFont typeface="Wingdings" panose="05000000000000000000" pitchFamily="2" charset="2"/>
              <a:buChar char="§"/>
            </a:pPr>
            <a:r>
              <a:rPr lang="en-US" dirty="0"/>
              <a:t> </a:t>
            </a:r>
            <a:r>
              <a:rPr lang="en-US" dirty="0" smtClean="0"/>
              <a:t>Understand the links between thoughts, feelings and behavior</a:t>
            </a:r>
          </a:p>
          <a:p>
            <a:pPr marL="662940" lvl="1" indent="-342900">
              <a:buSzPct val="100000"/>
              <a:buFont typeface="Wingdings" panose="05000000000000000000" pitchFamily="2" charset="2"/>
              <a:buChar char="§"/>
            </a:pPr>
            <a:r>
              <a:rPr lang="en-US" dirty="0"/>
              <a:t> </a:t>
            </a:r>
            <a:r>
              <a:rPr lang="en-US" dirty="0" smtClean="0"/>
              <a:t>Understand the negative  impact of his or her behavior</a:t>
            </a:r>
          </a:p>
          <a:p>
            <a:pPr marL="662940" lvl="1" indent="-342900">
              <a:buSzPct val="100000"/>
              <a:buFont typeface="Wingdings" panose="05000000000000000000" pitchFamily="2" charset="2"/>
              <a:buChar char="§"/>
            </a:pPr>
            <a:r>
              <a:rPr lang="en-US" dirty="0"/>
              <a:t> </a:t>
            </a:r>
            <a:r>
              <a:rPr lang="en-US" dirty="0" smtClean="0"/>
              <a:t>Identify alternatives to problem/negative behaviors</a:t>
            </a:r>
          </a:p>
          <a:p>
            <a:pPr marL="662940" lvl="1" indent="-342900">
              <a:buSzPct val="100000"/>
              <a:buFont typeface="Wingdings" panose="05000000000000000000" pitchFamily="2" charset="2"/>
              <a:buChar char="§"/>
            </a:pPr>
            <a:r>
              <a:rPr lang="en-US" dirty="0"/>
              <a:t> </a:t>
            </a:r>
            <a:r>
              <a:rPr lang="en-US" dirty="0" smtClean="0"/>
              <a:t>Practice techniques for changing negative thoughts and calming runaway emotions</a:t>
            </a:r>
            <a:endParaRPr lang="en-US" dirty="0"/>
          </a:p>
        </p:txBody>
      </p:sp>
      <p:sp>
        <p:nvSpPr>
          <p:cNvPr id="5" name="TextBox 4"/>
          <p:cNvSpPr txBox="1"/>
          <p:nvPr/>
        </p:nvSpPr>
        <p:spPr>
          <a:xfrm>
            <a:off x="2044890" y="61722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163270737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solidFill>
                  <a:schemeClr val="accent4">
                    <a:lumMod val="50000"/>
                  </a:schemeClr>
                </a:solidFill>
              </a:rPr>
              <a:t>Dealing with Problem Behaviors</a:t>
            </a:r>
            <a:br>
              <a:rPr lang="en-US" dirty="0" smtClean="0">
                <a:solidFill>
                  <a:schemeClr val="accent4">
                    <a:lumMod val="50000"/>
                  </a:schemeClr>
                </a:solidFill>
              </a:rPr>
            </a:br>
            <a:r>
              <a:rPr lang="en-US" dirty="0" smtClean="0">
                <a:solidFill>
                  <a:schemeClr val="accent4">
                    <a:lumMod val="50000"/>
                  </a:schemeClr>
                </a:solidFill>
              </a:rPr>
              <a:t>(At Home Activity)</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marL="457200" indent="-457200">
              <a:buFont typeface="Arial" panose="020B0604020202020204" pitchFamily="34" charset="0"/>
              <a:buChar char="•"/>
            </a:pPr>
            <a:r>
              <a:rPr lang="en-US" dirty="0" smtClean="0"/>
              <a:t> What are the negative effects of this behavior on your child’s life?</a:t>
            </a:r>
          </a:p>
          <a:p>
            <a:pPr marL="457200" indent="-457200">
              <a:buFont typeface="Arial" panose="020B0604020202020204" pitchFamily="34" charset="0"/>
              <a:buChar char="•"/>
            </a:pPr>
            <a:r>
              <a:rPr lang="en-US" dirty="0"/>
              <a:t> </a:t>
            </a:r>
            <a:r>
              <a:rPr lang="en-US" dirty="0" smtClean="0"/>
              <a:t>How can you help your child to understand these effects?</a:t>
            </a:r>
          </a:p>
          <a:p>
            <a:pPr marL="457200" indent="-457200">
              <a:buFont typeface="Arial" panose="020B0604020202020204" pitchFamily="34" charset="0"/>
              <a:buChar char="•"/>
            </a:pPr>
            <a:r>
              <a:rPr lang="en-US" dirty="0"/>
              <a:t> </a:t>
            </a:r>
            <a:r>
              <a:rPr lang="en-US" dirty="0" smtClean="0"/>
              <a:t>What alternatives can you suggest for this behavior?</a:t>
            </a:r>
          </a:p>
          <a:p>
            <a:pPr marL="628650" lvl="1" indent="-457200">
              <a:buSzPct val="100000"/>
              <a:buFont typeface="Wingdings" panose="05000000000000000000" pitchFamily="2" charset="2"/>
              <a:buChar char="§"/>
            </a:pPr>
            <a:r>
              <a:rPr lang="en-US" sz="2600" dirty="0"/>
              <a:t> </a:t>
            </a:r>
            <a:r>
              <a:rPr lang="en-US" sz="2600" dirty="0" smtClean="0"/>
              <a:t>Remember….don’t just tell them what not to do – give alternatives for what to do</a:t>
            </a:r>
          </a:p>
          <a:p>
            <a:pPr marL="457200" indent="-457200">
              <a:buFont typeface="Arial" panose="020B0604020202020204" pitchFamily="34" charset="0"/>
              <a:buChar char="•"/>
            </a:pPr>
            <a:r>
              <a:rPr lang="en-US" dirty="0"/>
              <a:t> </a:t>
            </a:r>
            <a:r>
              <a:rPr lang="en-US" dirty="0" smtClean="0"/>
              <a:t>What consequences can you set if the behavior continues?</a:t>
            </a:r>
            <a:endParaRPr lang="en-US" dirty="0"/>
          </a:p>
        </p:txBody>
      </p:sp>
      <p:sp>
        <p:nvSpPr>
          <p:cNvPr id="5" name="TextBox 4"/>
          <p:cNvSpPr txBox="1"/>
          <p:nvPr/>
        </p:nvSpPr>
        <p:spPr>
          <a:xfrm>
            <a:off x="2085833" y="62484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178413633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52426" y="228600"/>
            <a:ext cx="8486774" cy="5958840"/>
          </a:xfrm>
        </p:spPr>
        <p:txBody>
          <a:bodyPr>
            <a:normAutofit/>
          </a:bodyPr>
          <a:lstStyle/>
          <a:p>
            <a:pPr marL="137160" indent="0">
              <a:buNone/>
            </a:pPr>
            <a:r>
              <a:rPr lang="en-US" sz="4000" dirty="0" smtClean="0">
                <a:solidFill>
                  <a:schemeClr val="accent4">
                    <a:lumMod val="50000"/>
                  </a:schemeClr>
                </a:solidFill>
              </a:rPr>
              <a:t>Questions????</a:t>
            </a:r>
          </a:p>
          <a:p>
            <a:pPr marL="137160" indent="0">
              <a:buNone/>
            </a:pPr>
            <a:r>
              <a:rPr lang="en-US" sz="4000" dirty="0" smtClean="0">
                <a:solidFill>
                  <a:schemeClr val="accent4">
                    <a:lumMod val="50000"/>
                  </a:schemeClr>
                </a:solidFill>
              </a:rPr>
              <a:t>Supplemental Handouts</a:t>
            </a:r>
          </a:p>
          <a:p>
            <a:endParaRPr lang="en-US" sz="4000" dirty="0">
              <a:solidFill>
                <a:srgbClr val="FF0066"/>
              </a:solidFill>
            </a:endParaRPr>
          </a:p>
          <a:p>
            <a:endParaRPr lang="en-US" sz="4000" dirty="0">
              <a:solidFill>
                <a:srgbClr val="FF0066"/>
              </a:solidFill>
            </a:endParaRPr>
          </a:p>
        </p:txBody>
      </p:sp>
      <p:sp>
        <p:nvSpPr>
          <p:cNvPr id="4" name="TextBox 4"/>
          <p:cNvSpPr txBox="1"/>
          <p:nvPr/>
        </p:nvSpPr>
        <p:spPr>
          <a:xfrm>
            <a:off x="2057400" y="62484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288059327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600200" y="609600"/>
            <a:ext cx="7086600" cy="2743200"/>
          </a:xfrm>
        </p:spPr>
        <p:txBody>
          <a:bodyPr/>
          <a:lstStyle/>
          <a:p>
            <a:r>
              <a:rPr lang="en-US" dirty="0" smtClean="0">
                <a:solidFill>
                  <a:schemeClr val="accent4">
                    <a:lumMod val="50000"/>
                  </a:schemeClr>
                </a:solidFill>
              </a:rPr>
              <a:t>Module 6</a:t>
            </a:r>
            <a:br>
              <a:rPr lang="en-US" dirty="0" smtClean="0">
                <a:solidFill>
                  <a:schemeClr val="accent4">
                    <a:lumMod val="50000"/>
                  </a:schemeClr>
                </a:solidFill>
              </a:rPr>
            </a:br>
            <a:r>
              <a:rPr lang="en-US" dirty="0" smtClean="0">
                <a:solidFill>
                  <a:schemeClr val="accent4">
                    <a:lumMod val="50000"/>
                  </a:schemeClr>
                </a:solidFill>
              </a:rPr>
              <a:t>Connections and Healing</a:t>
            </a:r>
            <a:endParaRPr lang="en-US" dirty="0">
              <a:solidFill>
                <a:schemeClr val="accent4">
                  <a:lumMod val="50000"/>
                </a:schemeClr>
              </a:solidFill>
            </a:endParaRPr>
          </a:p>
        </p:txBody>
      </p:sp>
      <p:sp>
        <p:nvSpPr>
          <p:cNvPr id="5" name="TextBox 4"/>
          <p:cNvSpPr txBox="1"/>
          <p:nvPr/>
        </p:nvSpPr>
        <p:spPr>
          <a:xfrm>
            <a:off x="2066499" y="61722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184207149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ctr"/>
            <a:endParaRPr lang="en-US" sz="3200" dirty="0" smtClean="0">
              <a:solidFill>
                <a:schemeClr val="accent5">
                  <a:lumMod val="60000"/>
                  <a:lumOff val="40000"/>
                </a:schemeClr>
              </a:solidFill>
            </a:endParaRPr>
          </a:p>
          <a:p>
            <a:pPr marL="137160" indent="0" algn="ctr">
              <a:buNone/>
            </a:pPr>
            <a:r>
              <a:rPr lang="en-US" sz="3200" dirty="0" smtClean="0"/>
              <a:t>When you feel connected to something that connection immediately gives you a purpose for living</a:t>
            </a:r>
          </a:p>
          <a:p>
            <a:pPr marL="137160" indent="0" algn="ctr">
              <a:buNone/>
            </a:pPr>
            <a:endParaRPr lang="en-US" sz="3200" dirty="0"/>
          </a:p>
          <a:p>
            <a:pPr marL="137160" indent="0" algn="ctr">
              <a:buNone/>
            </a:pPr>
            <a:endParaRPr lang="en-US" sz="3200" dirty="0" smtClean="0"/>
          </a:p>
          <a:p>
            <a:pPr marL="137160" indent="0" algn="r">
              <a:buNone/>
            </a:pPr>
            <a:r>
              <a:rPr lang="en-US" sz="2400" dirty="0" smtClean="0"/>
              <a:t>-- Jon Kabat-Zinn, PhD</a:t>
            </a:r>
            <a:endParaRPr lang="en-US" sz="2400" dirty="0"/>
          </a:p>
        </p:txBody>
      </p:sp>
      <p:sp>
        <p:nvSpPr>
          <p:cNvPr id="4" name="TextBox 4"/>
          <p:cNvSpPr txBox="1"/>
          <p:nvPr/>
        </p:nvSpPr>
        <p:spPr>
          <a:xfrm>
            <a:off x="2044890" y="61722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185564358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What keeps you connected?</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a:buSzPct val="100000"/>
              <a:buFont typeface="Arial" panose="020B0604020202020204" pitchFamily="34" charset="0"/>
              <a:buChar char="•"/>
            </a:pPr>
            <a:r>
              <a:rPr lang="en-US" sz="2600" dirty="0" smtClean="0"/>
              <a:t>Relationships</a:t>
            </a:r>
          </a:p>
          <a:p>
            <a:pPr marL="662940" lvl="1" indent="-342900">
              <a:buSzPct val="100000"/>
              <a:buFont typeface="Wingdings" panose="05000000000000000000" pitchFamily="2" charset="2"/>
              <a:buChar char="§"/>
            </a:pPr>
            <a:r>
              <a:rPr lang="en-US" dirty="0"/>
              <a:t> </a:t>
            </a:r>
            <a:r>
              <a:rPr lang="en-US" dirty="0" smtClean="0"/>
              <a:t>Family</a:t>
            </a:r>
          </a:p>
          <a:p>
            <a:pPr marL="662940" lvl="1" indent="-342900">
              <a:buSzPct val="100000"/>
              <a:buFont typeface="Wingdings" panose="05000000000000000000" pitchFamily="2" charset="2"/>
              <a:buChar char="§"/>
            </a:pPr>
            <a:r>
              <a:rPr lang="en-US" dirty="0"/>
              <a:t> </a:t>
            </a:r>
            <a:r>
              <a:rPr lang="en-US" dirty="0" smtClean="0"/>
              <a:t>Friends</a:t>
            </a:r>
          </a:p>
          <a:p>
            <a:pPr marL="662940" lvl="1" indent="-342900">
              <a:buSzPct val="100000"/>
              <a:buFont typeface="Wingdings" panose="05000000000000000000" pitchFamily="2" charset="2"/>
              <a:buChar char="§"/>
            </a:pPr>
            <a:r>
              <a:rPr lang="en-US" dirty="0"/>
              <a:t> </a:t>
            </a:r>
            <a:r>
              <a:rPr lang="en-US" dirty="0" smtClean="0"/>
              <a:t>Co-workers</a:t>
            </a:r>
          </a:p>
          <a:p>
            <a:pPr>
              <a:buSzPct val="100000"/>
              <a:buFont typeface="Arial" panose="020B0604020202020204" pitchFamily="34" charset="0"/>
              <a:buChar char="•"/>
            </a:pPr>
            <a:r>
              <a:rPr lang="en-US" sz="2600" dirty="0" smtClean="0"/>
              <a:t>Life Stories – Past, Present and Future</a:t>
            </a:r>
          </a:p>
          <a:p>
            <a:pPr marL="662940" lvl="1" indent="-342900">
              <a:buSzPct val="100000"/>
              <a:buFont typeface="Wingdings" panose="05000000000000000000" pitchFamily="2" charset="2"/>
              <a:buChar char="§"/>
            </a:pPr>
            <a:r>
              <a:rPr lang="en-US" dirty="0"/>
              <a:t> </a:t>
            </a:r>
            <a:r>
              <a:rPr lang="en-US" dirty="0" smtClean="0"/>
              <a:t>Personal</a:t>
            </a:r>
          </a:p>
          <a:p>
            <a:pPr marL="662940" lvl="1" indent="-342900">
              <a:buSzPct val="100000"/>
              <a:buFont typeface="Wingdings" panose="05000000000000000000" pitchFamily="2" charset="2"/>
              <a:buChar char="§"/>
            </a:pPr>
            <a:r>
              <a:rPr lang="en-US" dirty="0"/>
              <a:t> </a:t>
            </a:r>
            <a:r>
              <a:rPr lang="en-US" dirty="0" smtClean="0"/>
              <a:t>Family</a:t>
            </a:r>
          </a:p>
          <a:p>
            <a:pPr marL="662940" lvl="1" indent="-342900">
              <a:buSzPct val="100000"/>
              <a:buFont typeface="Wingdings" panose="05000000000000000000" pitchFamily="2" charset="2"/>
              <a:buChar char="§"/>
            </a:pPr>
            <a:r>
              <a:rPr lang="en-US" dirty="0"/>
              <a:t> </a:t>
            </a:r>
            <a:r>
              <a:rPr lang="en-US" dirty="0" smtClean="0"/>
              <a:t>Cultural</a:t>
            </a:r>
          </a:p>
          <a:p>
            <a:pPr>
              <a:buSzPct val="100000"/>
              <a:buFont typeface="Arial" panose="020B0604020202020204" pitchFamily="34" charset="0"/>
              <a:buChar char="•"/>
            </a:pPr>
            <a:r>
              <a:rPr lang="en-US" sz="2600" dirty="0" smtClean="0"/>
              <a:t>Places, Things, Rituals, Traditions and Practices</a:t>
            </a:r>
            <a:endParaRPr lang="en-US" sz="2600" dirty="0"/>
          </a:p>
        </p:txBody>
      </p:sp>
      <p:sp>
        <p:nvSpPr>
          <p:cNvPr id="5" name="TextBox 4"/>
          <p:cNvSpPr txBox="1"/>
          <p:nvPr/>
        </p:nvSpPr>
        <p:spPr>
          <a:xfrm>
            <a:off x="1676400" y="62484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329319131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solidFill>
                  <a:schemeClr val="accent4">
                    <a:lumMod val="50000"/>
                  </a:schemeClr>
                </a:solidFill>
              </a:rPr>
              <a:t>Children Define Themselves Through Their Connections</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marL="342900" indent="-342900">
              <a:buSzPct val="100000"/>
              <a:buFont typeface="Arial" panose="020B0604020202020204" pitchFamily="34" charset="0"/>
              <a:buChar char="•"/>
            </a:pPr>
            <a:r>
              <a:rPr lang="en-US" dirty="0" smtClean="0"/>
              <a:t> Who am I?</a:t>
            </a:r>
          </a:p>
          <a:p>
            <a:pPr marL="342900" indent="-342900">
              <a:buSzPct val="100000"/>
              <a:buFont typeface="Arial" panose="020B0604020202020204" pitchFamily="34" charset="0"/>
              <a:buChar char="•"/>
            </a:pPr>
            <a:r>
              <a:rPr lang="en-US" dirty="0"/>
              <a:t> </a:t>
            </a:r>
            <a:r>
              <a:rPr lang="en-US" dirty="0" smtClean="0"/>
              <a:t>What is loveable about me?</a:t>
            </a:r>
          </a:p>
          <a:p>
            <a:pPr marL="342900" indent="-342900">
              <a:buSzPct val="100000"/>
              <a:buFont typeface="Arial" panose="020B0604020202020204" pitchFamily="34" charset="0"/>
              <a:buChar char="•"/>
            </a:pPr>
            <a:r>
              <a:rPr lang="en-US" dirty="0"/>
              <a:t> </a:t>
            </a:r>
            <a:r>
              <a:rPr lang="en-US" dirty="0" smtClean="0"/>
              <a:t>What am I capable of?</a:t>
            </a:r>
          </a:p>
          <a:p>
            <a:pPr marL="342900" indent="-342900">
              <a:buSzPct val="100000"/>
              <a:buFont typeface="Arial" panose="020B0604020202020204" pitchFamily="34" charset="0"/>
              <a:buChar char="•"/>
            </a:pPr>
            <a:r>
              <a:rPr lang="en-US" dirty="0"/>
              <a:t> </a:t>
            </a:r>
            <a:r>
              <a:rPr lang="en-US" dirty="0" smtClean="0"/>
              <a:t>How can I survive and make sense out of what’s happened to me?</a:t>
            </a:r>
          </a:p>
          <a:p>
            <a:pPr marL="342900" indent="-342900">
              <a:buSzPct val="100000"/>
              <a:buFont typeface="Arial" panose="020B0604020202020204" pitchFamily="34" charset="0"/>
              <a:buChar char="•"/>
            </a:pPr>
            <a:r>
              <a:rPr lang="en-US" dirty="0"/>
              <a:t> </a:t>
            </a:r>
            <a:r>
              <a:rPr lang="en-US" dirty="0" smtClean="0"/>
              <a:t>Who will I be in the future?</a:t>
            </a:r>
            <a:endParaRPr lang="en-US" dirty="0"/>
          </a:p>
        </p:txBody>
      </p:sp>
      <p:sp>
        <p:nvSpPr>
          <p:cNvPr id="5" name="TextBox 4"/>
          <p:cNvSpPr txBox="1"/>
          <p:nvPr/>
        </p:nvSpPr>
        <p:spPr>
          <a:xfrm>
            <a:off x="1905000" y="61722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37477018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533400"/>
            <a:ext cx="8382000" cy="5181600"/>
          </a:xfrm>
        </p:spPr>
        <p:txBody>
          <a:bodyPr>
            <a:normAutofit/>
          </a:bodyPr>
          <a:lstStyle/>
          <a:p>
            <a:pPr marL="137160" indent="0">
              <a:buNone/>
            </a:pPr>
            <a:r>
              <a:rPr lang="en-US" sz="2800" dirty="0" smtClean="0"/>
              <a:t>Being taken from my parents didn’t bother me….but being torn away from my brothers and sisters….they were my whole life.</a:t>
            </a:r>
          </a:p>
          <a:p>
            <a:pPr marL="137160" indent="0">
              <a:buNone/>
            </a:pPr>
            <a:endParaRPr lang="en-US" sz="2800" dirty="0"/>
          </a:p>
          <a:p>
            <a:pPr marL="137160" indent="0">
              <a:buNone/>
            </a:pPr>
            <a:r>
              <a:rPr lang="en-US" sz="2800" dirty="0" smtClean="0"/>
              <a:t>It was probably the most painful thing in the world. They told me I would be able to see them a lot, but I was lucky to see them at all.</a:t>
            </a:r>
          </a:p>
          <a:p>
            <a:pPr marL="137160" indent="0" algn="r">
              <a:buNone/>
            </a:pPr>
            <a:r>
              <a:rPr lang="en-US" sz="2800" dirty="0" smtClean="0"/>
              <a:t>--Luis</a:t>
            </a:r>
          </a:p>
          <a:p>
            <a:pPr marL="137160" indent="0" algn="r">
              <a:buNone/>
            </a:pPr>
            <a:endParaRPr lang="en-US" sz="2800" dirty="0" smtClean="0"/>
          </a:p>
          <a:p>
            <a:pPr marL="137160" indent="0" algn="r">
              <a:spcBef>
                <a:spcPts val="0"/>
              </a:spcBef>
              <a:buNone/>
            </a:pPr>
            <a:r>
              <a:rPr lang="en-US" sz="1200" dirty="0" smtClean="0"/>
              <a:t>Hochman, et. Al. (2004) Foster care. Voices from the inside. Washington, DC. Pew Commission on Children in Foster Care</a:t>
            </a:r>
          </a:p>
          <a:p>
            <a:pPr marL="137160" indent="0" algn="r">
              <a:spcBef>
                <a:spcPts val="0"/>
              </a:spcBef>
              <a:buNone/>
            </a:pPr>
            <a:r>
              <a:rPr lang="en-US" sz="1200" dirty="0" smtClean="0"/>
              <a:t>Available at http://pewfostercare.org/research/voices/voices.complete.pdf</a:t>
            </a:r>
            <a:endParaRPr lang="en-US" sz="1200" dirty="0"/>
          </a:p>
        </p:txBody>
      </p:sp>
      <p:sp>
        <p:nvSpPr>
          <p:cNvPr id="4" name="TextBox 4"/>
          <p:cNvSpPr txBox="1"/>
          <p:nvPr/>
        </p:nvSpPr>
        <p:spPr>
          <a:xfrm>
            <a:off x="1828800" y="62484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13085712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Essential Elements 3 and 4</a:t>
            </a:r>
            <a:endParaRPr lang="en-US" dirty="0">
              <a:solidFill>
                <a:schemeClr val="accent4">
                  <a:lumMod val="50000"/>
                </a:schemeClr>
              </a:solidFill>
            </a:endParaRPr>
          </a:p>
        </p:txBody>
      </p:sp>
      <p:sp>
        <p:nvSpPr>
          <p:cNvPr id="2" name="Content Placeholder 1"/>
          <p:cNvSpPr>
            <a:spLocks noGrp="1"/>
          </p:cNvSpPr>
          <p:nvPr>
            <p:ph idx="1"/>
          </p:nvPr>
        </p:nvSpPr>
        <p:spPr>
          <a:xfrm>
            <a:off x="352426" y="1463040"/>
            <a:ext cx="8562974" cy="4724400"/>
          </a:xfrm>
        </p:spPr>
        <p:txBody>
          <a:bodyPr>
            <a:normAutofit/>
          </a:bodyPr>
          <a:lstStyle/>
          <a:p>
            <a:pPr marL="457200" indent="-457200">
              <a:buAutoNum type="arabicPeriod" startAt="3"/>
            </a:pPr>
            <a:r>
              <a:rPr lang="en-US" dirty="0" smtClean="0"/>
              <a:t>Help your child to understand and manage overwhelming emotions</a:t>
            </a:r>
          </a:p>
          <a:p>
            <a:pPr marL="457200" indent="-457200">
              <a:buAutoNum type="arabicPeriod" startAt="3"/>
            </a:pPr>
            <a:r>
              <a:rPr lang="en-US" dirty="0"/>
              <a:t> </a:t>
            </a:r>
            <a:r>
              <a:rPr lang="en-US" dirty="0" smtClean="0"/>
              <a:t>Help your child to understand and modify problem behaviors</a:t>
            </a:r>
            <a:endParaRPr lang="en-US" dirty="0"/>
          </a:p>
        </p:txBody>
      </p:sp>
      <p:sp>
        <p:nvSpPr>
          <p:cNvPr id="5" name="TextBox 4"/>
          <p:cNvSpPr txBox="1"/>
          <p:nvPr/>
        </p:nvSpPr>
        <p:spPr>
          <a:xfrm>
            <a:off x="1752600" y="63246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1701060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Essential Elements 5 &amp; 6</a:t>
            </a:r>
            <a:endParaRPr lang="en-US" dirty="0">
              <a:solidFill>
                <a:schemeClr val="accent4">
                  <a:lumMod val="50000"/>
                </a:schemeClr>
              </a:solidFill>
            </a:endParaRPr>
          </a:p>
        </p:txBody>
      </p:sp>
      <p:sp>
        <p:nvSpPr>
          <p:cNvPr id="2" name="Content Placeholder 1"/>
          <p:cNvSpPr>
            <a:spLocks noGrp="1"/>
          </p:cNvSpPr>
          <p:nvPr>
            <p:ph idx="1"/>
          </p:nvPr>
        </p:nvSpPr>
        <p:spPr>
          <a:xfrm>
            <a:off x="352426" y="1463040"/>
            <a:ext cx="8334374" cy="4724400"/>
          </a:xfrm>
        </p:spPr>
        <p:txBody>
          <a:bodyPr>
            <a:normAutofit/>
          </a:bodyPr>
          <a:lstStyle/>
          <a:p>
            <a:endParaRPr lang="en-US" sz="2400" dirty="0" smtClean="0"/>
          </a:p>
          <a:p>
            <a:pPr marL="457200" indent="-457200">
              <a:buAutoNum type="arabicPeriod" startAt="5"/>
            </a:pPr>
            <a:r>
              <a:rPr lang="en-US" sz="2400" dirty="0" smtClean="0"/>
              <a:t>Respect and support positive, stable and enduring relationships in the life of your child</a:t>
            </a:r>
          </a:p>
          <a:p>
            <a:pPr marL="457200" indent="-457200">
              <a:buAutoNum type="arabicPeriod" startAt="5"/>
            </a:pPr>
            <a:endParaRPr lang="en-US" sz="2400" dirty="0"/>
          </a:p>
          <a:p>
            <a:pPr marL="457200" indent="-457200">
              <a:buAutoNum type="arabicPeriod" startAt="5"/>
            </a:pPr>
            <a:r>
              <a:rPr lang="en-US" sz="2400" dirty="0" smtClean="0"/>
              <a:t> Help your child develop a strength-based understanding of his or her life story</a:t>
            </a:r>
            <a:endParaRPr lang="en-US" sz="2400" dirty="0"/>
          </a:p>
        </p:txBody>
      </p:sp>
      <p:sp>
        <p:nvSpPr>
          <p:cNvPr id="5" name="TextBox 4"/>
          <p:cNvSpPr txBox="1"/>
          <p:nvPr/>
        </p:nvSpPr>
        <p:spPr>
          <a:xfrm>
            <a:off x="1828800" y="61722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366520110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52426" y="609600"/>
            <a:ext cx="8410574" cy="5577840"/>
          </a:xfrm>
        </p:spPr>
        <p:txBody>
          <a:bodyPr>
            <a:normAutofit/>
          </a:bodyPr>
          <a:lstStyle/>
          <a:p>
            <a:pPr marL="137160" indent="0">
              <a:buNone/>
            </a:pPr>
            <a:r>
              <a:rPr lang="en-US" sz="3600" dirty="0" smtClean="0">
                <a:solidFill>
                  <a:schemeClr val="accent4">
                    <a:lumMod val="50000"/>
                  </a:schemeClr>
                </a:solidFill>
              </a:rPr>
              <a:t>Break</a:t>
            </a:r>
          </a:p>
          <a:p>
            <a:endParaRPr lang="en-US" sz="3600" dirty="0">
              <a:solidFill>
                <a:srgbClr val="CC0066"/>
              </a:solidFill>
            </a:endParaRPr>
          </a:p>
          <a:p>
            <a:endParaRPr lang="en-US" sz="3600" dirty="0" smtClean="0">
              <a:solidFill>
                <a:srgbClr val="CC0066"/>
              </a:solidFill>
            </a:endParaRPr>
          </a:p>
          <a:p>
            <a:pPr algn="ctr"/>
            <a:endParaRPr lang="en-US" sz="3600" dirty="0">
              <a:solidFill>
                <a:srgbClr val="CC0066"/>
              </a:solidFill>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79863" y="2624138"/>
            <a:ext cx="1182687" cy="160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4"/>
          <p:cNvSpPr txBox="1"/>
          <p:nvPr/>
        </p:nvSpPr>
        <p:spPr>
          <a:xfrm>
            <a:off x="1828800" y="62484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106730172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A Family Tale</a:t>
            </a:r>
            <a:endParaRPr lang="en-US" dirty="0">
              <a:solidFill>
                <a:schemeClr val="accent4">
                  <a:lumMod val="50000"/>
                </a:schemeClr>
              </a:solidFill>
            </a:endParaRPr>
          </a:p>
        </p:txBody>
      </p:sp>
      <p:sp>
        <p:nvSpPr>
          <p:cNvPr id="2" name="Content Placeholder 1"/>
          <p:cNvSpPr>
            <a:spLocks noGrp="1"/>
          </p:cNvSpPr>
          <p:nvPr>
            <p:ph idx="1"/>
          </p:nvPr>
        </p:nvSpPr>
        <p:spPr>
          <a:xfrm>
            <a:off x="352426" y="1463040"/>
            <a:ext cx="8410574" cy="4724400"/>
          </a:xfrm>
        </p:spPr>
        <p:txBody>
          <a:bodyPr>
            <a:normAutofit/>
          </a:bodyPr>
          <a:lstStyle/>
          <a:p>
            <a:pPr marL="342900" indent="-342900">
              <a:buFont typeface="Arial" panose="020B0604020202020204" pitchFamily="34" charset="0"/>
              <a:buChar char="•"/>
            </a:pPr>
            <a:r>
              <a:rPr lang="en-US" dirty="0"/>
              <a:t> </a:t>
            </a:r>
            <a:r>
              <a:rPr lang="en-US" dirty="0" smtClean="0"/>
              <a:t>Joey (4), Sandy (9) and John (14) have been in foster care for six months</a:t>
            </a:r>
          </a:p>
          <a:p>
            <a:pPr marL="342900" indent="-342900">
              <a:buFont typeface="Arial" panose="020B0604020202020204" pitchFamily="34" charset="0"/>
              <a:buChar char="•"/>
            </a:pPr>
            <a:r>
              <a:rPr lang="en-US" dirty="0"/>
              <a:t> </a:t>
            </a:r>
            <a:r>
              <a:rPr lang="en-US" dirty="0" smtClean="0"/>
              <a:t>The children were taken into care after their mother, Jane, left Joey and Sandy alone for several days while she went on an alcohol and cocaine binge</a:t>
            </a:r>
          </a:p>
          <a:p>
            <a:pPr marL="342900" indent="-342900">
              <a:buFont typeface="Arial" panose="020B0604020202020204" pitchFamily="34" charset="0"/>
              <a:buChar char="•"/>
            </a:pPr>
            <a:r>
              <a:rPr lang="en-US" dirty="0"/>
              <a:t> </a:t>
            </a:r>
            <a:r>
              <a:rPr lang="en-US" dirty="0" smtClean="0"/>
              <a:t>Joey is with Thelma, their maternal grandmother and Sandy and John are with Rana, a foster mom</a:t>
            </a:r>
            <a:endParaRPr lang="en-US" dirty="0"/>
          </a:p>
        </p:txBody>
      </p:sp>
      <p:sp>
        <p:nvSpPr>
          <p:cNvPr id="5" name="TextBox 4"/>
          <p:cNvSpPr txBox="1"/>
          <p:nvPr/>
        </p:nvSpPr>
        <p:spPr>
          <a:xfrm>
            <a:off x="1828800" y="63246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128210677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A Family Tale</a:t>
            </a:r>
            <a:endParaRPr lang="en-US" dirty="0">
              <a:solidFill>
                <a:schemeClr val="accent4">
                  <a:lumMod val="50000"/>
                </a:schemeClr>
              </a:solidFill>
            </a:endParaRPr>
          </a:p>
        </p:txBody>
      </p:sp>
      <p:sp>
        <p:nvSpPr>
          <p:cNvPr id="2" name="Content Placeholder 1"/>
          <p:cNvSpPr>
            <a:spLocks noGrp="1"/>
          </p:cNvSpPr>
          <p:nvPr>
            <p:ph idx="1"/>
          </p:nvPr>
        </p:nvSpPr>
        <p:spPr>
          <a:xfrm>
            <a:off x="352426" y="1463040"/>
            <a:ext cx="8410574" cy="4724400"/>
          </a:xfrm>
        </p:spPr>
        <p:txBody>
          <a:bodyPr>
            <a:normAutofit/>
          </a:bodyPr>
          <a:lstStyle/>
          <a:p>
            <a:pPr marL="342900" indent="-342900">
              <a:buFont typeface="Arial" panose="020B0604020202020204" pitchFamily="34" charset="0"/>
              <a:buChar char="•"/>
            </a:pPr>
            <a:r>
              <a:rPr lang="en-US" dirty="0" smtClean="0"/>
              <a:t> Jane’s father was an alcoholic who was sometimes violent</a:t>
            </a:r>
          </a:p>
          <a:p>
            <a:pPr marL="342900" indent="-342900">
              <a:buFont typeface="Arial" panose="020B0604020202020204" pitchFamily="34" charset="0"/>
              <a:buChar char="•"/>
            </a:pPr>
            <a:r>
              <a:rPr lang="en-US" dirty="0"/>
              <a:t> </a:t>
            </a:r>
            <a:r>
              <a:rPr lang="en-US" dirty="0" smtClean="0"/>
              <a:t>Children often saw Jane passed out on the floor</a:t>
            </a:r>
          </a:p>
          <a:p>
            <a:pPr marL="342900" indent="-342900">
              <a:buFont typeface="Arial" panose="020B0604020202020204" pitchFamily="34" charset="0"/>
              <a:buChar char="•"/>
            </a:pPr>
            <a:r>
              <a:rPr lang="en-US" dirty="0"/>
              <a:t> </a:t>
            </a:r>
            <a:r>
              <a:rPr lang="en-US" dirty="0" smtClean="0"/>
              <a:t>Once when Jane was passed out and bleeding from a head injury, Sandy feared she was dead</a:t>
            </a:r>
          </a:p>
          <a:p>
            <a:pPr marL="342900" indent="-342900">
              <a:buFont typeface="Arial" panose="020B0604020202020204" pitchFamily="34" charset="0"/>
              <a:buChar char="•"/>
            </a:pPr>
            <a:r>
              <a:rPr lang="en-US" dirty="0"/>
              <a:t> </a:t>
            </a:r>
            <a:r>
              <a:rPr lang="en-US" dirty="0" smtClean="0"/>
              <a:t>Children witnessed violent fights between their parents</a:t>
            </a:r>
          </a:p>
          <a:p>
            <a:pPr marL="342900" indent="-342900">
              <a:buFont typeface="Arial" panose="020B0604020202020204" pitchFamily="34" charset="0"/>
              <a:buChar char="•"/>
            </a:pPr>
            <a:r>
              <a:rPr lang="en-US" dirty="0"/>
              <a:t> </a:t>
            </a:r>
            <a:r>
              <a:rPr lang="en-US" dirty="0" smtClean="0"/>
              <a:t>Their father left two years ago without saying goodbye</a:t>
            </a:r>
            <a:endParaRPr lang="en-US" dirty="0"/>
          </a:p>
        </p:txBody>
      </p:sp>
      <p:sp>
        <p:nvSpPr>
          <p:cNvPr id="5" name="TextBox 4"/>
          <p:cNvSpPr txBox="1"/>
          <p:nvPr/>
        </p:nvSpPr>
        <p:spPr>
          <a:xfrm>
            <a:off x="1752600" y="62484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80923334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A Family Tale</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marL="285750" indent="-285750">
              <a:buFont typeface="Arial" panose="020B0604020202020204" pitchFamily="34" charset="0"/>
              <a:buChar char="•"/>
            </a:pPr>
            <a:r>
              <a:rPr lang="en-US" dirty="0" smtClean="0"/>
              <a:t> Jane has periods of sobriety and many relapses</a:t>
            </a:r>
          </a:p>
          <a:p>
            <a:pPr marL="285750" indent="-285750">
              <a:buFont typeface="Arial" panose="020B0604020202020204" pitchFamily="34" charset="0"/>
              <a:buChar char="•"/>
            </a:pPr>
            <a:r>
              <a:rPr lang="en-US" dirty="0"/>
              <a:t> </a:t>
            </a:r>
            <a:r>
              <a:rPr lang="en-US" dirty="0" smtClean="0"/>
              <a:t>Sober for the last five weeks, Jane called the children every Thursday night and visited them every Sunday</a:t>
            </a:r>
          </a:p>
          <a:p>
            <a:pPr marL="285750" indent="-285750">
              <a:buFont typeface="Arial" panose="020B0604020202020204" pitchFamily="34" charset="0"/>
              <a:buChar char="•"/>
            </a:pPr>
            <a:r>
              <a:rPr lang="en-US" dirty="0"/>
              <a:t> </a:t>
            </a:r>
            <a:r>
              <a:rPr lang="en-US" dirty="0" smtClean="0"/>
              <a:t>On each visit, Jane told the children “we will all be together again soon”</a:t>
            </a:r>
            <a:endParaRPr lang="en-US" dirty="0"/>
          </a:p>
        </p:txBody>
      </p:sp>
      <p:sp>
        <p:nvSpPr>
          <p:cNvPr id="5" name="TextBox 4"/>
          <p:cNvSpPr txBox="1"/>
          <p:nvPr/>
        </p:nvSpPr>
        <p:spPr>
          <a:xfrm>
            <a:off x="1828800" y="63246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211939368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A Family Tale</a:t>
            </a:r>
            <a:endParaRPr lang="en-US" dirty="0">
              <a:solidFill>
                <a:schemeClr val="accent4">
                  <a:lumMod val="50000"/>
                </a:schemeClr>
              </a:solidFill>
            </a:endParaRPr>
          </a:p>
        </p:txBody>
      </p:sp>
      <p:sp>
        <p:nvSpPr>
          <p:cNvPr id="2" name="Content Placeholder 1"/>
          <p:cNvSpPr>
            <a:spLocks noGrp="1"/>
          </p:cNvSpPr>
          <p:nvPr>
            <p:ph idx="1"/>
          </p:nvPr>
        </p:nvSpPr>
        <p:spPr>
          <a:xfrm>
            <a:off x="352426" y="1463040"/>
            <a:ext cx="8562974" cy="4724400"/>
          </a:xfrm>
        </p:spPr>
        <p:txBody>
          <a:bodyPr>
            <a:normAutofit/>
          </a:bodyPr>
          <a:lstStyle/>
          <a:p>
            <a:pPr marL="342900" indent="-342900">
              <a:buSzPct val="100000"/>
              <a:buFont typeface="Arial" panose="020B0604020202020204" pitchFamily="34" charset="0"/>
              <a:buChar char="•"/>
            </a:pPr>
            <a:r>
              <a:rPr lang="en-US" sz="2600" dirty="0" smtClean="0"/>
              <a:t> Joey(4) misses and worries about his , is nervous and clingy just before her calls.  Asks when is he going to see “my Sandy” over and over again</a:t>
            </a:r>
          </a:p>
          <a:p>
            <a:pPr marL="342900" indent="-342900">
              <a:buSzPct val="100000"/>
              <a:buFont typeface="Arial" panose="020B0604020202020204" pitchFamily="34" charset="0"/>
              <a:buChar char="•"/>
            </a:pPr>
            <a:r>
              <a:rPr lang="en-US" sz="2600" dirty="0"/>
              <a:t> </a:t>
            </a:r>
            <a:r>
              <a:rPr lang="en-US" sz="2600" dirty="0" smtClean="0"/>
              <a:t>Sandy (9) remembers having fun with her mother when she wasn’t “loaded”. Has nightmares about her mother passed out on the floor. Angry at her father for leaving and wonders if he’s dead</a:t>
            </a:r>
          </a:p>
          <a:p>
            <a:pPr marL="342900" indent="-342900">
              <a:buSzPct val="100000"/>
              <a:buFont typeface="Arial" panose="020B0604020202020204" pitchFamily="34" charset="0"/>
              <a:buChar char="•"/>
            </a:pPr>
            <a:r>
              <a:rPr lang="en-US" sz="2600" dirty="0"/>
              <a:t> </a:t>
            </a:r>
            <a:r>
              <a:rPr lang="en-US" sz="2600" dirty="0" smtClean="0"/>
              <a:t>John (14) was close to his father.  Blames his mother for the split.  Doesn’t trust women.  Feels “old enough” to be on his own</a:t>
            </a:r>
            <a:endParaRPr lang="en-US" sz="2600" dirty="0"/>
          </a:p>
        </p:txBody>
      </p:sp>
      <p:sp>
        <p:nvSpPr>
          <p:cNvPr id="5" name="TextBox 4"/>
          <p:cNvSpPr txBox="1"/>
          <p:nvPr/>
        </p:nvSpPr>
        <p:spPr>
          <a:xfrm>
            <a:off x="1752600" y="63246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132091998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A Family Tale</a:t>
            </a:r>
            <a:endParaRPr lang="en-US" dirty="0">
              <a:solidFill>
                <a:schemeClr val="accent4">
                  <a:lumMod val="50000"/>
                </a:schemeClr>
              </a:solidFill>
            </a:endParaRPr>
          </a:p>
        </p:txBody>
      </p:sp>
      <p:sp>
        <p:nvSpPr>
          <p:cNvPr id="2" name="Content Placeholder 1"/>
          <p:cNvSpPr>
            <a:spLocks noGrp="1"/>
          </p:cNvSpPr>
          <p:nvPr>
            <p:ph idx="1"/>
          </p:nvPr>
        </p:nvSpPr>
        <p:spPr>
          <a:xfrm>
            <a:off x="352426" y="1463040"/>
            <a:ext cx="8410574" cy="4724400"/>
          </a:xfrm>
        </p:spPr>
        <p:txBody>
          <a:bodyPr>
            <a:normAutofit/>
          </a:bodyPr>
          <a:lstStyle/>
          <a:p>
            <a:pPr>
              <a:buSzPct val="100000"/>
              <a:buFont typeface="Arial" panose="020B0604020202020204" pitchFamily="34" charset="0"/>
              <a:buChar char="•"/>
            </a:pPr>
            <a:r>
              <a:rPr lang="en-US" dirty="0" smtClean="0"/>
              <a:t>On Thursday….Jane didn’t call</a:t>
            </a:r>
          </a:p>
          <a:p>
            <a:pPr marL="662940" lvl="1" indent="-342900">
              <a:buSzPct val="100000"/>
              <a:buFont typeface="Wingdings" panose="05000000000000000000" pitchFamily="2" charset="2"/>
              <a:buChar char="§"/>
            </a:pPr>
            <a:r>
              <a:rPr lang="en-US" dirty="0"/>
              <a:t> </a:t>
            </a:r>
            <a:r>
              <a:rPr lang="en-US" dirty="0" smtClean="0"/>
              <a:t> What might each of the family members feel and think?</a:t>
            </a:r>
          </a:p>
          <a:p>
            <a:pPr marL="662940" lvl="1" indent="-342900">
              <a:buSzPct val="100000"/>
              <a:buFont typeface="Wingdings" panose="05000000000000000000" pitchFamily="2" charset="2"/>
              <a:buChar char="§"/>
            </a:pPr>
            <a:r>
              <a:rPr lang="en-US" dirty="0"/>
              <a:t>  </a:t>
            </a:r>
            <a:r>
              <a:rPr lang="en-US" dirty="0" smtClean="0"/>
              <a:t>How might they behave?</a:t>
            </a:r>
          </a:p>
          <a:p>
            <a:pPr marL="662940" lvl="1" indent="-342900">
              <a:buSzPct val="100000"/>
              <a:buFont typeface="Wingdings" panose="05000000000000000000" pitchFamily="2" charset="2"/>
              <a:buChar char="§"/>
            </a:pPr>
            <a:r>
              <a:rPr lang="en-US" dirty="0"/>
              <a:t> </a:t>
            </a:r>
            <a:r>
              <a:rPr lang="en-US" dirty="0" smtClean="0"/>
              <a:t> How might their past trauma and “invisible suitcase” influence their reactions?</a:t>
            </a:r>
            <a:endParaRPr lang="en-US" dirty="0"/>
          </a:p>
        </p:txBody>
      </p:sp>
      <p:sp>
        <p:nvSpPr>
          <p:cNvPr id="5" name="TextBox 4"/>
          <p:cNvSpPr txBox="1"/>
          <p:nvPr/>
        </p:nvSpPr>
        <p:spPr>
          <a:xfrm>
            <a:off x="1752600" y="61722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165434548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A Family Tale</a:t>
            </a:r>
            <a:endParaRPr lang="en-US" dirty="0">
              <a:solidFill>
                <a:schemeClr val="accent4">
                  <a:lumMod val="50000"/>
                </a:schemeClr>
              </a:solidFill>
            </a:endParaRPr>
          </a:p>
        </p:txBody>
      </p:sp>
      <p:sp>
        <p:nvSpPr>
          <p:cNvPr id="2" name="Content Placeholder 1"/>
          <p:cNvSpPr>
            <a:spLocks noGrp="1"/>
          </p:cNvSpPr>
          <p:nvPr>
            <p:ph idx="1"/>
          </p:nvPr>
        </p:nvSpPr>
        <p:spPr>
          <a:xfrm>
            <a:off x="352426" y="1463040"/>
            <a:ext cx="8486774" cy="4724400"/>
          </a:xfrm>
        </p:spPr>
        <p:txBody>
          <a:bodyPr>
            <a:normAutofit/>
          </a:bodyPr>
          <a:lstStyle/>
          <a:p>
            <a:pPr marL="342900" indent="-342900">
              <a:buSzPct val="100000"/>
              <a:buFont typeface="Arial" panose="020B0604020202020204" pitchFamily="34" charset="0"/>
              <a:buChar char="•"/>
            </a:pPr>
            <a:r>
              <a:rPr lang="en-US" sz="2600" dirty="0" smtClean="0"/>
              <a:t> Joey (4): worried and clingy, focused on how he would give Jane a present on Sunday</a:t>
            </a:r>
          </a:p>
          <a:p>
            <a:pPr marL="342900" indent="-342900">
              <a:buSzPct val="100000"/>
              <a:buFont typeface="Arial" panose="020B0604020202020204" pitchFamily="34" charset="0"/>
              <a:buChar char="•"/>
            </a:pPr>
            <a:r>
              <a:rPr lang="en-US" sz="2600" dirty="0"/>
              <a:t> </a:t>
            </a:r>
            <a:r>
              <a:rPr lang="en-US" sz="2600" dirty="0" smtClean="0"/>
              <a:t>Sandy (9): upset and angry, argued with Rana about going to the Sunday visit</a:t>
            </a:r>
          </a:p>
          <a:p>
            <a:pPr marL="342900" indent="-342900">
              <a:buSzPct val="100000"/>
              <a:buFont typeface="Arial" panose="020B0604020202020204" pitchFamily="34" charset="0"/>
              <a:buChar char="•"/>
            </a:pPr>
            <a:r>
              <a:rPr lang="en-US" sz="2600" dirty="0"/>
              <a:t> </a:t>
            </a:r>
            <a:r>
              <a:rPr lang="en-US" sz="2600" dirty="0" smtClean="0"/>
              <a:t>John (14): withdrawn, said he didn’t care about Jane</a:t>
            </a:r>
          </a:p>
          <a:p>
            <a:pPr marL="342900" indent="-342900">
              <a:buSzPct val="100000"/>
              <a:buFont typeface="Arial" panose="020B0604020202020204" pitchFamily="34" charset="0"/>
              <a:buChar char="•"/>
            </a:pPr>
            <a:r>
              <a:rPr lang="en-US" sz="2600" dirty="0"/>
              <a:t> </a:t>
            </a:r>
            <a:r>
              <a:rPr lang="en-US" sz="2600" dirty="0" smtClean="0"/>
              <a:t>Thelma: worried, angry and ashamed. Remembered her husband’s drunken nights</a:t>
            </a:r>
          </a:p>
          <a:p>
            <a:pPr marL="342900" indent="-342900">
              <a:buSzPct val="100000"/>
              <a:buFont typeface="Arial" panose="020B0604020202020204" pitchFamily="34" charset="0"/>
              <a:buChar char="•"/>
            </a:pPr>
            <a:r>
              <a:rPr lang="en-US" sz="2600" dirty="0"/>
              <a:t> </a:t>
            </a:r>
            <a:r>
              <a:rPr lang="en-US" sz="2600" dirty="0" smtClean="0"/>
              <a:t>Rana: worried but not judgmental</a:t>
            </a:r>
            <a:endParaRPr lang="en-US" sz="2600" dirty="0"/>
          </a:p>
        </p:txBody>
      </p:sp>
      <p:sp>
        <p:nvSpPr>
          <p:cNvPr id="5" name="TextBox 4"/>
          <p:cNvSpPr txBox="1"/>
          <p:nvPr/>
        </p:nvSpPr>
        <p:spPr>
          <a:xfrm>
            <a:off x="1371600" y="61722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79341984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A Family Tale</a:t>
            </a:r>
            <a:endParaRPr lang="en-US" dirty="0">
              <a:solidFill>
                <a:schemeClr val="accent4">
                  <a:lumMod val="50000"/>
                </a:schemeClr>
              </a:solidFill>
            </a:endParaRPr>
          </a:p>
        </p:txBody>
      </p:sp>
      <p:sp>
        <p:nvSpPr>
          <p:cNvPr id="2" name="Content Placeholder 1"/>
          <p:cNvSpPr>
            <a:spLocks noGrp="1"/>
          </p:cNvSpPr>
          <p:nvPr>
            <p:ph idx="1"/>
          </p:nvPr>
        </p:nvSpPr>
        <p:spPr>
          <a:xfrm>
            <a:off x="352426" y="1463040"/>
            <a:ext cx="8410574" cy="4724400"/>
          </a:xfrm>
        </p:spPr>
        <p:txBody>
          <a:bodyPr>
            <a:normAutofit/>
          </a:bodyPr>
          <a:lstStyle/>
          <a:p>
            <a:pPr marL="457200" indent="-457200">
              <a:buSzPct val="100000"/>
              <a:buFont typeface="Arial" panose="020B0604020202020204" pitchFamily="34" charset="0"/>
              <a:buChar char="•"/>
            </a:pPr>
            <a:r>
              <a:rPr lang="en-US" sz="2600" dirty="0" smtClean="0"/>
              <a:t> On Sunday, Jane didn’t show up for the visit</a:t>
            </a:r>
          </a:p>
          <a:p>
            <a:pPr marL="457200" indent="-457200">
              <a:buSzPct val="100000"/>
              <a:buFont typeface="Arial" panose="020B0604020202020204" pitchFamily="34" charset="0"/>
              <a:buChar char="•"/>
            </a:pPr>
            <a:r>
              <a:rPr lang="en-US" sz="2600" dirty="0"/>
              <a:t> </a:t>
            </a:r>
            <a:r>
              <a:rPr lang="en-US" sz="2600" dirty="0" smtClean="0"/>
              <a:t>Joey: threw a tantrum, insisting his mother would come</a:t>
            </a:r>
          </a:p>
          <a:p>
            <a:pPr marL="457200" indent="-457200">
              <a:buSzPct val="100000"/>
              <a:buFont typeface="Arial" panose="020B0604020202020204" pitchFamily="34" charset="0"/>
              <a:buChar char="•"/>
            </a:pPr>
            <a:r>
              <a:rPr lang="en-US" sz="2600" dirty="0"/>
              <a:t> </a:t>
            </a:r>
            <a:r>
              <a:rPr lang="en-US" sz="2600" dirty="0" smtClean="0"/>
              <a:t>Sandy: upset and angry, tried to protect Joey and lashed out at Thelma and Rana</a:t>
            </a:r>
          </a:p>
          <a:p>
            <a:pPr marL="457200" indent="-457200">
              <a:buSzPct val="100000"/>
              <a:buFont typeface="Arial" panose="020B0604020202020204" pitchFamily="34" charset="0"/>
              <a:buChar char="•"/>
            </a:pPr>
            <a:r>
              <a:rPr lang="en-US" sz="2600" dirty="0"/>
              <a:t> </a:t>
            </a:r>
            <a:r>
              <a:rPr lang="en-US" sz="2600" dirty="0" smtClean="0"/>
              <a:t>John: acted withdrawn and disinterested, but lashed out at Rana and Sandy in the car on the way home</a:t>
            </a:r>
            <a:endParaRPr lang="en-US" sz="2600" dirty="0"/>
          </a:p>
        </p:txBody>
      </p:sp>
      <p:sp>
        <p:nvSpPr>
          <p:cNvPr id="5" name="TextBox 4"/>
          <p:cNvSpPr txBox="1"/>
          <p:nvPr/>
        </p:nvSpPr>
        <p:spPr>
          <a:xfrm>
            <a:off x="1752600" y="62484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171863172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What Can Be Done?</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marL="342900" indent="-342900">
              <a:buSzPct val="100000"/>
              <a:buFont typeface="Arial" panose="020B0604020202020204" pitchFamily="34" charset="0"/>
              <a:buChar char="•"/>
            </a:pPr>
            <a:r>
              <a:rPr lang="en-US" sz="2600" dirty="0" smtClean="0"/>
              <a:t> How can Rana and Thelma help the children cope with Jane’s behavior and maintain healthy connections?</a:t>
            </a:r>
          </a:p>
          <a:p>
            <a:pPr marL="342900" indent="-342900">
              <a:buSzPct val="100000"/>
              <a:buFont typeface="Arial" panose="020B0604020202020204" pitchFamily="34" charset="0"/>
              <a:buChar char="•"/>
            </a:pPr>
            <a:endParaRPr lang="en-US" sz="2600" dirty="0"/>
          </a:p>
          <a:p>
            <a:pPr marL="342900" indent="-342900">
              <a:buSzPct val="100000"/>
              <a:buFont typeface="Arial" panose="020B0604020202020204" pitchFamily="34" charset="0"/>
              <a:buChar char="•"/>
            </a:pPr>
            <a:r>
              <a:rPr lang="en-US" sz="2600" dirty="0" smtClean="0"/>
              <a:t> How can Rana and Thelma help themselves?</a:t>
            </a:r>
            <a:endParaRPr lang="en-US" sz="2600" dirty="0"/>
          </a:p>
        </p:txBody>
      </p:sp>
      <p:sp>
        <p:nvSpPr>
          <p:cNvPr id="5" name="TextBox 4"/>
          <p:cNvSpPr txBox="1"/>
          <p:nvPr/>
        </p:nvSpPr>
        <p:spPr>
          <a:xfrm>
            <a:off x="1752600" y="60198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9431471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The Cognitive Triangle</a:t>
            </a:r>
            <a:endParaRPr lang="en-US" dirty="0">
              <a:solidFill>
                <a:schemeClr val="accent4">
                  <a:lumMod val="50000"/>
                </a:schemeClr>
              </a:solidFill>
            </a:endParaRPr>
          </a:p>
        </p:txBody>
      </p:sp>
      <p:pic>
        <p:nvPicPr>
          <p:cNvPr id="2050"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585019" y="1447800"/>
            <a:ext cx="1912826" cy="1893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94648" y="3432266"/>
            <a:ext cx="2133600" cy="369332"/>
          </a:xfrm>
          <a:prstGeom prst="rect">
            <a:avLst/>
          </a:prstGeom>
          <a:noFill/>
        </p:spPr>
        <p:txBody>
          <a:bodyPr wrap="square" rtlCol="0">
            <a:spAutoFit/>
          </a:bodyPr>
          <a:lstStyle/>
          <a:p>
            <a:r>
              <a:rPr lang="en-US" dirty="0" smtClean="0"/>
              <a:t>Thoughts / Beliefs</a:t>
            </a:r>
            <a:endParaRPr lang="en-US" dirty="0"/>
          </a:p>
        </p:txBody>
      </p:sp>
      <p:cxnSp>
        <p:nvCxnSpPr>
          <p:cNvPr id="6" name="Straight Arrow Connector 5"/>
          <p:cNvCxnSpPr/>
          <p:nvPr/>
        </p:nvCxnSpPr>
        <p:spPr>
          <a:xfrm>
            <a:off x="2895600" y="2209800"/>
            <a:ext cx="3429000" cy="0"/>
          </a:xfrm>
          <a:prstGeom prst="straightConnector1">
            <a:avLst/>
          </a:prstGeom>
          <a:ln w="508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99903" y="1295400"/>
            <a:ext cx="1905000" cy="21764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p:cNvSpPr txBox="1"/>
          <p:nvPr/>
        </p:nvSpPr>
        <p:spPr>
          <a:xfrm>
            <a:off x="6828503" y="3492517"/>
            <a:ext cx="1676400" cy="369332"/>
          </a:xfrm>
          <a:prstGeom prst="rect">
            <a:avLst/>
          </a:prstGeom>
          <a:noFill/>
        </p:spPr>
        <p:txBody>
          <a:bodyPr wrap="square" rtlCol="0">
            <a:spAutoFit/>
          </a:bodyPr>
          <a:lstStyle/>
          <a:p>
            <a:r>
              <a:rPr lang="en-US" dirty="0" smtClean="0"/>
              <a:t>Behaviors</a:t>
            </a:r>
            <a:endParaRPr lang="en-US" dirty="0"/>
          </a:p>
        </p:txBody>
      </p:sp>
      <p:cxnSp>
        <p:nvCxnSpPr>
          <p:cNvPr id="12" name="Straight Arrow Connector 11"/>
          <p:cNvCxnSpPr/>
          <p:nvPr/>
        </p:nvCxnSpPr>
        <p:spPr>
          <a:xfrm>
            <a:off x="2787445" y="2890464"/>
            <a:ext cx="1822655" cy="1452936"/>
          </a:xfrm>
          <a:prstGeom prst="straightConnector1">
            <a:avLst/>
          </a:prstGeom>
          <a:ln w="508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a:off x="5181600" y="2890464"/>
            <a:ext cx="1317527" cy="1452936"/>
          </a:xfrm>
          <a:prstGeom prst="straightConnector1">
            <a:avLst/>
          </a:prstGeom>
          <a:ln w="508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pic>
        <p:nvPicPr>
          <p:cNvPr id="205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1000" y="4572000"/>
            <a:ext cx="1400175" cy="1428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6" name="TextBox 25"/>
          <p:cNvSpPr txBox="1"/>
          <p:nvPr/>
        </p:nvSpPr>
        <p:spPr>
          <a:xfrm>
            <a:off x="4237132" y="6073566"/>
            <a:ext cx="1676400" cy="369332"/>
          </a:xfrm>
          <a:prstGeom prst="rect">
            <a:avLst/>
          </a:prstGeom>
          <a:noFill/>
        </p:spPr>
        <p:txBody>
          <a:bodyPr wrap="square" rtlCol="0">
            <a:spAutoFit/>
          </a:bodyPr>
          <a:lstStyle/>
          <a:p>
            <a:r>
              <a:rPr lang="en-US" dirty="0" smtClean="0"/>
              <a:t>Feelings</a:t>
            </a:r>
            <a:endParaRPr lang="en-US" dirty="0"/>
          </a:p>
        </p:txBody>
      </p:sp>
      <p:sp>
        <p:nvSpPr>
          <p:cNvPr id="14" name="TextBox 4"/>
          <p:cNvSpPr txBox="1"/>
          <p:nvPr/>
        </p:nvSpPr>
        <p:spPr>
          <a:xfrm>
            <a:off x="2514600" y="6550222"/>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119299581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What About Jane?</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a:buSzPct val="100000"/>
              <a:buFont typeface="Arial" panose="020B0604020202020204" pitchFamily="34" charset="0"/>
              <a:buChar char="•"/>
            </a:pPr>
            <a:r>
              <a:rPr lang="en-US" dirty="0" smtClean="0"/>
              <a:t>Trauma in Intergenerational</a:t>
            </a:r>
          </a:p>
          <a:p>
            <a:pPr marL="662940" lvl="1" indent="-342900">
              <a:buSzPct val="100000"/>
              <a:buFont typeface="Wingdings" panose="05000000000000000000" pitchFamily="2" charset="2"/>
              <a:buChar char="§"/>
            </a:pPr>
            <a:r>
              <a:rPr lang="en-US" dirty="0"/>
              <a:t> </a:t>
            </a:r>
            <a:r>
              <a:rPr lang="en-US" dirty="0" smtClean="0"/>
              <a:t>Grew up with an alcoholic and sometimes violent father</a:t>
            </a:r>
          </a:p>
          <a:p>
            <a:pPr marL="662940" lvl="1" indent="-342900">
              <a:buSzPct val="100000"/>
              <a:buFont typeface="Wingdings" panose="05000000000000000000" pitchFamily="2" charset="2"/>
              <a:buChar char="§"/>
            </a:pPr>
            <a:r>
              <a:rPr lang="en-US" dirty="0"/>
              <a:t> </a:t>
            </a:r>
            <a:r>
              <a:rPr lang="en-US" dirty="0" smtClean="0"/>
              <a:t>History of abusive relationships</a:t>
            </a:r>
          </a:p>
          <a:p>
            <a:pPr marL="662940" lvl="1" indent="-342900">
              <a:buSzPct val="100000"/>
              <a:buFont typeface="Wingdings" panose="05000000000000000000" pitchFamily="2" charset="2"/>
              <a:buChar char="§"/>
            </a:pPr>
            <a:r>
              <a:rPr lang="en-US" dirty="0"/>
              <a:t> </a:t>
            </a:r>
            <a:r>
              <a:rPr lang="en-US" dirty="0" smtClean="0"/>
              <a:t>Repeatedly tried to quit drugs and alcohol</a:t>
            </a:r>
          </a:p>
          <a:p>
            <a:pPr marL="662940" lvl="1" indent="-342900">
              <a:buSzPct val="100000"/>
              <a:buFont typeface="Wingdings" panose="05000000000000000000" pitchFamily="2" charset="2"/>
              <a:buChar char="§"/>
            </a:pPr>
            <a:r>
              <a:rPr lang="en-US" dirty="0"/>
              <a:t> </a:t>
            </a:r>
            <a:r>
              <a:rPr lang="en-US" dirty="0" smtClean="0"/>
              <a:t>Loves her children even as she seems to “fail” them</a:t>
            </a:r>
            <a:endParaRPr lang="en-US" dirty="0"/>
          </a:p>
        </p:txBody>
      </p:sp>
      <p:sp>
        <p:nvSpPr>
          <p:cNvPr id="5" name="TextBox 4"/>
          <p:cNvSpPr txBox="1"/>
          <p:nvPr/>
        </p:nvSpPr>
        <p:spPr>
          <a:xfrm>
            <a:off x="1676400" y="62484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28993693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solidFill>
                  <a:schemeClr val="accent4">
                    <a:lumMod val="50000"/>
                  </a:schemeClr>
                </a:solidFill>
              </a:rPr>
              <a:t>Lessons from Joey, Sandy and John</a:t>
            </a:r>
            <a:endParaRPr lang="en-US" dirty="0">
              <a:solidFill>
                <a:schemeClr val="accent4">
                  <a:lumMod val="50000"/>
                </a:schemeClr>
              </a:solidFill>
            </a:endParaRPr>
          </a:p>
        </p:txBody>
      </p:sp>
      <p:sp>
        <p:nvSpPr>
          <p:cNvPr id="2" name="Content Placeholder 1"/>
          <p:cNvSpPr>
            <a:spLocks noGrp="1"/>
          </p:cNvSpPr>
          <p:nvPr>
            <p:ph idx="1"/>
          </p:nvPr>
        </p:nvSpPr>
        <p:spPr>
          <a:xfrm>
            <a:off x="352426" y="1463040"/>
            <a:ext cx="8334374" cy="4724400"/>
          </a:xfrm>
        </p:spPr>
        <p:txBody>
          <a:bodyPr>
            <a:normAutofit/>
          </a:bodyPr>
          <a:lstStyle/>
          <a:p>
            <a:pPr marL="342900" indent="-342900">
              <a:buSzPct val="100000"/>
              <a:buFont typeface="Arial" panose="020B0604020202020204" pitchFamily="34" charset="0"/>
              <a:buChar char="•"/>
            </a:pPr>
            <a:r>
              <a:rPr lang="en-US" sz="2600" dirty="0" smtClean="0"/>
              <a:t> Every child in a family has a unique relationship with his or her parents and siblings</a:t>
            </a:r>
          </a:p>
          <a:p>
            <a:pPr marL="342900" indent="-342900">
              <a:buSzPct val="100000"/>
              <a:buFont typeface="Arial" panose="020B0604020202020204" pitchFamily="34" charset="0"/>
              <a:buChar char="•"/>
            </a:pPr>
            <a:r>
              <a:rPr lang="en-US" sz="2600" dirty="0"/>
              <a:t> </a:t>
            </a:r>
            <a:r>
              <a:rPr lang="en-US" sz="2600" dirty="0" smtClean="0"/>
              <a:t>Even children with the same trauma history will understand those events differently.  They may have different trauma reminders and react differently to them</a:t>
            </a:r>
          </a:p>
          <a:p>
            <a:pPr marL="342900" indent="-342900">
              <a:buSzPct val="100000"/>
              <a:buFont typeface="Arial" panose="020B0604020202020204" pitchFamily="34" charset="0"/>
              <a:buChar char="•"/>
            </a:pPr>
            <a:r>
              <a:rPr lang="en-US" sz="2600" dirty="0"/>
              <a:t> </a:t>
            </a:r>
            <a:r>
              <a:rPr lang="en-US" sz="2600" dirty="0" smtClean="0"/>
              <a:t>Caregivers must take care not to burden children with their own strong and complicated feelings toward both parents</a:t>
            </a:r>
            <a:endParaRPr lang="en-US" sz="2600" dirty="0"/>
          </a:p>
        </p:txBody>
      </p:sp>
      <p:sp>
        <p:nvSpPr>
          <p:cNvPr id="5" name="TextBox 4"/>
          <p:cNvSpPr txBox="1"/>
          <p:nvPr/>
        </p:nvSpPr>
        <p:spPr>
          <a:xfrm>
            <a:off x="2209800" y="62484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268298431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33400" y="1219200"/>
            <a:ext cx="3139712" cy="42858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343400" y="1676400"/>
            <a:ext cx="4267200" cy="3108543"/>
          </a:xfrm>
          <a:prstGeom prst="rect">
            <a:avLst/>
          </a:prstGeom>
          <a:noFill/>
        </p:spPr>
        <p:txBody>
          <a:bodyPr wrap="square" rtlCol="0">
            <a:spAutoFit/>
          </a:bodyPr>
          <a:lstStyle/>
          <a:p>
            <a:r>
              <a:rPr lang="en-US" sz="2800" dirty="0" smtClean="0"/>
              <a:t>It takes two to speak the truth.  One to speak and another to hear.</a:t>
            </a:r>
          </a:p>
          <a:p>
            <a:endParaRPr lang="en-US" sz="2800" dirty="0"/>
          </a:p>
          <a:p>
            <a:endParaRPr lang="en-US" sz="2800" dirty="0" smtClean="0"/>
          </a:p>
          <a:p>
            <a:endParaRPr lang="en-US" sz="2800" dirty="0"/>
          </a:p>
          <a:p>
            <a:pPr algn="r"/>
            <a:r>
              <a:rPr lang="en-US" sz="2800" dirty="0" smtClean="0"/>
              <a:t>-- Walt Whitman</a:t>
            </a:r>
            <a:endParaRPr lang="en-US" sz="2800" dirty="0"/>
          </a:p>
        </p:txBody>
      </p:sp>
      <p:sp>
        <p:nvSpPr>
          <p:cNvPr id="5" name="TextBox 4"/>
          <p:cNvSpPr txBox="1"/>
          <p:nvPr/>
        </p:nvSpPr>
        <p:spPr>
          <a:xfrm>
            <a:off x="2063087" y="62484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311131459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Making it Safe to Talk</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marL="342900" indent="-342900">
              <a:buSzPct val="100000"/>
              <a:buFont typeface="Arial" panose="020B0604020202020204" pitchFamily="34" charset="0"/>
              <a:buChar char="•"/>
            </a:pPr>
            <a:r>
              <a:rPr lang="en-US" sz="2600" dirty="0" smtClean="0"/>
              <a:t>Makes </a:t>
            </a:r>
            <a:r>
              <a:rPr lang="en-US" sz="2600" dirty="0" smtClean="0"/>
              <a:t>the “unmentionable” </a:t>
            </a:r>
            <a:r>
              <a:rPr lang="en-US" sz="2600" dirty="0" smtClean="0"/>
              <a:t>mentionable</a:t>
            </a:r>
          </a:p>
          <a:p>
            <a:pPr marL="342900" indent="-342900">
              <a:buSzPct val="100000"/>
              <a:buFont typeface="Arial" panose="020B0604020202020204" pitchFamily="34" charset="0"/>
              <a:buChar char="•"/>
            </a:pPr>
            <a:r>
              <a:rPr lang="en-US" sz="2600" dirty="0" smtClean="0"/>
              <a:t>Reinforces </a:t>
            </a:r>
            <a:r>
              <a:rPr lang="en-US" sz="2600" dirty="0" smtClean="0"/>
              <a:t>the message that the child is not responsible for the </a:t>
            </a:r>
            <a:r>
              <a:rPr lang="en-US" sz="2600" dirty="0" smtClean="0"/>
              <a:t>trauma</a:t>
            </a:r>
          </a:p>
          <a:p>
            <a:pPr marL="342900" indent="-342900">
              <a:buSzPct val="100000"/>
              <a:buFont typeface="Arial" panose="020B0604020202020204" pitchFamily="34" charset="0"/>
              <a:buChar char="•"/>
            </a:pPr>
            <a:r>
              <a:rPr lang="en-US" sz="2600" dirty="0" smtClean="0"/>
              <a:t>Provides </a:t>
            </a:r>
            <a:r>
              <a:rPr lang="en-US" sz="2600" dirty="0" smtClean="0"/>
              <a:t>an opportunity to correct mistaken </a:t>
            </a:r>
            <a:r>
              <a:rPr lang="en-US" sz="2600" dirty="0" smtClean="0"/>
              <a:t>beliefs</a:t>
            </a:r>
          </a:p>
          <a:p>
            <a:pPr marL="342900" indent="-342900">
              <a:buSzPct val="100000"/>
              <a:buFont typeface="Arial" panose="020B0604020202020204" pitchFamily="34" charset="0"/>
              <a:buChar char="•"/>
            </a:pPr>
            <a:r>
              <a:rPr lang="en-US" sz="2600" dirty="0" smtClean="0"/>
              <a:t>Teaches </a:t>
            </a:r>
            <a:r>
              <a:rPr lang="en-US" sz="2600" dirty="0" smtClean="0"/>
              <a:t>children that trauma does not have to define their lives</a:t>
            </a:r>
          </a:p>
          <a:p>
            <a:pPr marL="514350" lvl="1" indent="-342900"/>
            <a:r>
              <a:rPr lang="en-US" sz="2400" dirty="0"/>
              <a:t> </a:t>
            </a:r>
            <a:r>
              <a:rPr lang="en-US" sz="2400" dirty="0" smtClean="0"/>
              <a:t>It is something that happened to them</a:t>
            </a:r>
            <a:endParaRPr lang="en-US" sz="2400" dirty="0"/>
          </a:p>
        </p:txBody>
      </p:sp>
      <p:sp>
        <p:nvSpPr>
          <p:cNvPr id="5" name="TextBox 4"/>
          <p:cNvSpPr txBox="1"/>
          <p:nvPr/>
        </p:nvSpPr>
        <p:spPr>
          <a:xfrm>
            <a:off x="2057400" y="61722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166435481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Talking About Trauma</a:t>
            </a:r>
            <a:endParaRPr lang="en-US" dirty="0">
              <a:solidFill>
                <a:schemeClr val="accent4">
                  <a:lumMod val="50000"/>
                </a:schemeClr>
              </a:solidFill>
            </a:endParaRPr>
          </a:p>
        </p:txBody>
      </p:sp>
      <p:sp>
        <p:nvSpPr>
          <p:cNvPr id="2" name="Content Placeholder 1"/>
          <p:cNvSpPr>
            <a:spLocks noGrp="1"/>
          </p:cNvSpPr>
          <p:nvPr>
            <p:ph idx="1"/>
          </p:nvPr>
        </p:nvSpPr>
        <p:spPr>
          <a:xfrm>
            <a:off x="352426" y="1463040"/>
            <a:ext cx="8562974" cy="4724400"/>
          </a:xfrm>
        </p:spPr>
        <p:txBody>
          <a:bodyPr>
            <a:normAutofit/>
          </a:bodyPr>
          <a:lstStyle/>
          <a:p>
            <a:pPr marL="342900" indent="-342900">
              <a:buSzPct val="100000"/>
              <a:buFont typeface="Arial" panose="020B0604020202020204" pitchFamily="34" charset="0"/>
              <a:buChar char="•"/>
            </a:pPr>
            <a:r>
              <a:rPr lang="en-US" sz="2400" dirty="0" smtClean="0"/>
              <a:t> Expect the unexpected</a:t>
            </a:r>
          </a:p>
          <a:p>
            <a:pPr marL="342900" indent="-342900">
              <a:buSzPct val="100000"/>
              <a:buFont typeface="Arial" panose="020B0604020202020204" pitchFamily="34" charset="0"/>
              <a:buChar char="•"/>
            </a:pPr>
            <a:r>
              <a:rPr lang="en-US" sz="2400" dirty="0"/>
              <a:t> </a:t>
            </a:r>
            <a:r>
              <a:rPr lang="en-US" sz="2400" dirty="0" smtClean="0"/>
              <a:t>Be aware of your reactions</a:t>
            </a:r>
          </a:p>
          <a:p>
            <a:pPr marL="342900" indent="-342900">
              <a:buSzPct val="100000"/>
              <a:buFont typeface="Arial" panose="020B0604020202020204" pitchFamily="34" charset="0"/>
              <a:buChar char="•"/>
            </a:pPr>
            <a:r>
              <a:rPr lang="en-US" sz="2400" dirty="0"/>
              <a:t> </a:t>
            </a:r>
            <a:r>
              <a:rPr lang="en-US" sz="2400" dirty="0" smtClean="0"/>
              <a:t>Don’t make assumptions</a:t>
            </a:r>
          </a:p>
          <a:p>
            <a:pPr marL="342900" indent="-342900">
              <a:buSzPct val="100000"/>
              <a:buFont typeface="Arial" panose="020B0604020202020204" pitchFamily="34" charset="0"/>
              <a:buChar char="•"/>
            </a:pPr>
            <a:r>
              <a:rPr lang="en-US" sz="2400" dirty="0"/>
              <a:t> </a:t>
            </a:r>
            <a:r>
              <a:rPr lang="en-US" sz="2400" dirty="0" smtClean="0"/>
              <a:t>Be ready to listen and talk openly with your child rather than avoiding the topic</a:t>
            </a:r>
          </a:p>
          <a:p>
            <a:pPr marL="342900" indent="-342900">
              <a:buSzPct val="100000"/>
              <a:buFont typeface="Arial" panose="020B0604020202020204" pitchFamily="34" charset="0"/>
              <a:buChar char="•"/>
            </a:pPr>
            <a:r>
              <a:rPr lang="en-US" sz="2400" dirty="0"/>
              <a:t> </a:t>
            </a:r>
            <a:r>
              <a:rPr lang="en-US" sz="2400" dirty="0" smtClean="0"/>
              <a:t>Stop what you are doing and make eye contact</a:t>
            </a:r>
          </a:p>
          <a:p>
            <a:pPr marL="342900" indent="-342900">
              <a:buSzPct val="100000"/>
              <a:buFont typeface="Arial" panose="020B0604020202020204" pitchFamily="34" charset="0"/>
              <a:buChar char="•"/>
            </a:pPr>
            <a:r>
              <a:rPr lang="en-US" sz="2400" dirty="0"/>
              <a:t> </a:t>
            </a:r>
            <a:r>
              <a:rPr lang="en-US" sz="2400" dirty="0" smtClean="0"/>
              <a:t>Listen quietly</a:t>
            </a:r>
          </a:p>
          <a:p>
            <a:pPr marL="342900" indent="-342900">
              <a:buSzPct val="100000"/>
              <a:buFont typeface="Arial" panose="020B0604020202020204" pitchFamily="34" charset="0"/>
              <a:buChar char="•"/>
            </a:pPr>
            <a:r>
              <a:rPr lang="en-US" sz="2400" dirty="0"/>
              <a:t> </a:t>
            </a:r>
            <a:r>
              <a:rPr lang="en-US" sz="2400" dirty="0" smtClean="0"/>
              <a:t>Provide simple, encouraging remarks in a calm tone of voice</a:t>
            </a:r>
          </a:p>
          <a:p>
            <a:pPr marL="342900" indent="-342900">
              <a:buSzPct val="100000"/>
              <a:buFont typeface="Arial" panose="020B0604020202020204" pitchFamily="34" charset="0"/>
              <a:buChar char="•"/>
            </a:pPr>
            <a:r>
              <a:rPr lang="en-US" sz="2400" dirty="0"/>
              <a:t> </a:t>
            </a:r>
            <a:r>
              <a:rPr lang="en-US" sz="2400" dirty="0" smtClean="0"/>
              <a:t>Avoid “shutting down” the child</a:t>
            </a:r>
            <a:endParaRPr lang="en-US" sz="2400" dirty="0"/>
          </a:p>
        </p:txBody>
      </p:sp>
      <p:sp>
        <p:nvSpPr>
          <p:cNvPr id="5" name="TextBox 4"/>
          <p:cNvSpPr txBox="1"/>
          <p:nvPr/>
        </p:nvSpPr>
        <p:spPr>
          <a:xfrm>
            <a:off x="1905000" y="62484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32912795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Building New Connections</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a:buSzPct val="100000"/>
              <a:buFont typeface="Arial" panose="020B0604020202020204" pitchFamily="34" charset="0"/>
              <a:buChar char="•"/>
            </a:pPr>
            <a:r>
              <a:rPr lang="en-US" sz="2600" dirty="0" smtClean="0"/>
              <a:t>Build connections across the disruptions in your child’s life</a:t>
            </a:r>
          </a:p>
          <a:p>
            <a:pPr marL="662940" lvl="1" indent="-342900">
              <a:buFont typeface="Wingdings" panose="05000000000000000000" pitchFamily="2" charset="2"/>
              <a:buChar char="§"/>
            </a:pPr>
            <a:r>
              <a:rPr lang="en-US" dirty="0"/>
              <a:t> </a:t>
            </a:r>
            <a:r>
              <a:rPr lang="en-US" dirty="0" smtClean="0"/>
              <a:t>Document positive events and experiences (photos, scrapbooks, journals, etc.)</a:t>
            </a:r>
          </a:p>
          <a:p>
            <a:pPr marL="662940" lvl="1" indent="-342900">
              <a:buFont typeface="Wingdings" panose="05000000000000000000" pitchFamily="2" charset="2"/>
              <a:buChar char="§"/>
            </a:pPr>
            <a:r>
              <a:rPr lang="en-US" dirty="0"/>
              <a:t> </a:t>
            </a:r>
            <a:r>
              <a:rPr lang="en-US" dirty="0" smtClean="0"/>
              <a:t>Help “reconstruct past experiences</a:t>
            </a:r>
          </a:p>
          <a:p>
            <a:pPr marL="779526" lvl="2" indent="-342900">
              <a:buFont typeface="Wingdings" panose="05000000000000000000" pitchFamily="2" charset="2"/>
              <a:buChar char="§"/>
            </a:pPr>
            <a:r>
              <a:rPr lang="en-US" sz="2400" dirty="0"/>
              <a:t> </a:t>
            </a:r>
            <a:r>
              <a:rPr lang="en-US" sz="2400" dirty="0" smtClean="0"/>
              <a:t>Time line</a:t>
            </a:r>
          </a:p>
          <a:p>
            <a:pPr marL="662940" lvl="1" indent="-342900">
              <a:buFont typeface="Wingdings" panose="05000000000000000000" pitchFamily="2" charset="2"/>
              <a:buChar char="§"/>
            </a:pPr>
            <a:r>
              <a:rPr lang="en-US" dirty="0"/>
              <a:t> </a:t>
            </a:r>
            <a:r>
              <a:rPr lang="en-US" dirty="0" smtClean="0"/>
              <a:t>Encourage your child to look forward to future goals and dreams</a:t>
            </a:r>
            <a:endParaRPr lang="en-US" dirty="0"/>
          </a:p>
        </p:txBody>
      </p:sp>
      <p:sp>
        <p:nvSpPr>
          <p:cNvPr id="5" name="TextBox 4"/>
          <p:cNvSpPr txBox="1"/>
          <p:nvPr/>
        </p:nvSpPr>
        <p:spPr>
          <a:xfrm>
            <a:off x="1905000" y="61722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14046312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533400" y="3505200"/>
            <a:ext cx="7696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33400" y="2787446"/>
            <a:ext cx="0" cy="7177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rot="19370457">
            <a:off x="173649" y="1663680"/>
            <a:ext cx="2648602" cy="584775"/>
          </a:xfrm>
          <a:prstGeom prst="rect">
            <a:avLst/>
          </a:prstGeom>
          <a:noFill/>
        </p:spPr>
        <p:txBody>
          <a:bodyPr wrap="square" rtlCol="0">
            <a:spAutoFit/>
          </a:bodyPr>
          <a:lstStyle/>
          <a:p>
            <a:r>
              <a:rPr lang="en-US" sz="1600" dirty="0" smtClean="0"/>
              <a:t>Born 2007  Raleigh General Hospital</a:t>
            </a:r>
            <a:endParaRPr lang="en-US" sz="1600" dirty="0"/>
          </a:p>
        </p:txBody>
      </p:sp>
      <p:cxnSp>
        <p:nvCxnSpPr>
          <p:cNvPr id="9" name="Straight Connector 8"/>
          <p:cNvCxnSpPr/>
          <p:nvPr/>
        </p:nvCxnSpPr>
        <p:spPr>
          <a:xfrm>
            <a:off x="1307690" y="3446207"/>
            <a:ext cx="0" cy="914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rot="18245838">
            <a:off x="-182077" y="4328491"/>
            <a:ext cx="2648602" cy="338554"/>
          </a:xfrm>
          <a:prstGeom prst="rect">
            <a:avLst/>
          </a:prstGeom>
          <a:noFill/>
        </p:spPr>
        <p:txBody>
          <a:bodyPr wrap="square" rtlCol="0">
            <a:spAutoFit/>
          </a:bodyPr>
          <a:lstStyle/>
          <a:p>
            <a:r>
              <a:rPr lang="en-US" sz="1600" dirty="0" smtClean="0"/>
              <a:t>Age 2 parents divorce</a:t>
            </a:r>
            <a:endParaRPr lang="en-US" sz="1600" dirty="0"/>
          </a:p>
        </p:txBody>
      </p:sp>
      <p:cxnSp>
        <p:nvCxnSpPr>
          <p:cNvPr id="11" name="Straight Connector 10"/>
          <p:cNvCxnSpPr/>
          <p:nvPr/>
        </p:nvCxnSpPr>
        <p:spPr>
          <a:xfrm>
            <a:off x="1676400" y="2531807"/>
            <a:ext cx="0" cy="914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rot="19370457">
            <a:off x="1413028" y="1690668"/>
            <a:ext cx="2648602" cy="338554"/>
          </a:xfrm>
          <a:prstGeom prst="rect">
            <a:avLst/>
          </a:prstGeom>
          <a:noFill/>
        </p:spPr>
        <p:txBody>
          <a:bodyPr wrap="square" rtlCol="0">
            <a:spAutoFit/>
          </a:bodyPr>
          <a:lstStyle/>
          <a:p>
            <a:r>
              <a:rPr lang="en-US" sz="1600" dirty="0" smtClean="0"/>
              <a:t>Age 2 ½  sister is born</a:t>
            </a:r>
            <a:endParaRPr lang="en-US" sz="1600" dirty="0"/>
          </a:p>
        </p:txBody>
      </p:sp>
      <p:cxnSp>
        <p:nvCxnSpPr>
          <p:cNvPr id="13" name="Straight Connector 12"/>
          <p:cNvCxnSpPr/>
          <p:nvPr/>
        </p:nvCxnSpPr>
        <p:spPr>
          <a:xfrm>
            <a:off x="2209800" y="3446207"/>
            <a:ext cx="0" cy="914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rot="18245838">
            <a:off x="173649" y="5072892"/>
            <a:ext cx="2648602" cy="584775"/>
          </a:xfrm>
          <a:prstGeom prst="rect">
            <a:avLst/>
          </a:prstGeom>
          <a:noFill/>
        </p:spPr>
        <p:txBody>
          <a:bodyPr wrap="square" rtlCol="0">
            <a:spAutoFit/>
          </a:bodyPr>
          <a:lstStyle/>
          <a:p>
            <a:r>
              <a:rPr lang="en-US" sz="1600" dirty="0" smtClean="0"/>
              <a:t>Age 3  taken into care for the first time</a:t>
            </a:r>
            <a:endParaRPr lang="en-US" sz="1600" dirty="0"/>
          </a:p>
        </p:txBody>
      </p:sp>
      <p:cxnSp>
        <p:nvCxnSpPr>
          <p:cNvPr id="15" name="Straight Connector 14"/>
          <p:cNvCxnSpPr/>
          <p:nvPr/>
        </p:nvCxnSpPr>
        <p:spPr>
          <a:xfrm>
            <a:off x="3490452" y="2590800"/>
            <a:ext cx="0" cy="914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rot="19370457">
            <a:off x="3167574" y="1283832"/>
            <a:ext cx="2648602" cy="338554"/>
          </a:xfrm>
          <a:prstGeom prst="rect">
            <a:avLst/>
          </a:prstGeom>
          <a:noFill/>
        </p:spPr>
        <p:txBody>
          <a:bodyPr wrap="square" rtlCol="0">
            <a:spAutoFit/>
          </a:bodyPr>
          <a:lstStyle/>
          <a:p>
            <a:r>
              <a:rPr lang="en-US" sz="1600" dirty="0" smtClean="0"/>
              <a:t>Age 4  returned to mother</a:t>
            </a:r>
            <a:endParaRPr lang="en-US" sz="1600" dirty="0"/>
          </a:p>
        </p:txBody>
      </p:sp>
      <p:cxnSp>
        <p:nvCxnSpPr>
          <p:cNvPr id="17" name="Straight Connector 16"/>
          <p:cNvCxnSpPr/>
          <p:nvPr/>
        </p:nvCxnSpPr>
        <p:spPr>
          <a:xfrm>
            <a:off x="4114800" y="3446207"/>
            <a:ext cx="0" cy="914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rot="18680825">
            <a:off x="2180899" y="4726169"/>
            <a:ext cx="2648602" cy="584775"/>
          </a:xfrm>
          <a:prstGeom prst="rect">
            <a:avLst/>
          </a:prstGeom>
          <a:noFill/>
        </p:spPr>
        <p:txBody>
          <a:bodyPr wrap="square" rtlCol="0">
            <a:spAutoFit/>
          </a:bodyPr>
          <a:lstStyle/>
          <a:p>
            <a:r>
              <a:rPr lang="en-US" sz="1600" dirty="0" smtClean="0"/>
              <a:t>Age 4 ½  taken into care 2</a:t>
            </a:r>
            <a:r>
              <a:rPr lang="en-US" sz="1600" baseline="30000" dirty="0" smtClean="0"/>
              <a:t>nd</a:t>
            </a:r>
            <a:r>
              <a:rPr lang="en-US" sz="1600" dirty="0" smtClean="0"/>
              <a:t> time</a:t>
            </a:r>
            <a:endParaRPr lang="en-US" sz="1600" dirty="0"/>
          </a:p>
        </p:txBody>
      </p:sp>
      <p:cxnSp>
        <p:nvCxnSpPr>
          <p:cNvPr id="19" name="Straight Connector 18"/>
          <p:cNvCxnSpPr/>
          <p:nvPr/>
        </p:nvCxnSpPr>
        <p:spPr>
          <a:xfrm>
            <a:off x="5630951" y="2531807"/>
            <a:ext cx="0" cy="914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rot="19370457">
            <a:off x="5301175" y="1584762"/>
            <a:ext cx="2648602" cy="584775"/>
          </a:xfrm>
          <a:prstGeom prst="rect">
            <a:avLst/>
          </a:prstGeom>
          <a:noFill/>
        </p:spPr>
        <p:txBody>
          <a:bodyPr wrap="square" rtlCol="0">
            <a:spAutoFit/>
          </a:bodyPr>
          <a:lstStyle/>
          <a:p>
            <a:r>
              <a:rPr lang="en-US" sz="1600" dirty="0" smtClean="0"/>
              <a:t>Age 6  arrival at your home</a:t>
            </a:r>
            <a:endParaRPr lang="en-US" sz="1600" dirty="0"/>
          </a:p>
        </p:txBody>
      </p:sp>
      <p:sp>
        <p:nvSpPr>
          <p:cNvPr id="22" name="TextBox 4"/>
          <p:cNvSpPr txBox="1"/>
          <p:nvPr/>
        </p:nvSpPr>
        <p:spPr>
          <a:xfrm>
            <a:off x="2729979" y="647194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424900332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solidFill>
                  <a:schemeClr val="accent4">
                    <a:lumMod val="50000"/>
                  </a:schemeClr>
                </a:solidFill>
              </a:rPr>
              <a:t>Helping Your Child</a:t>
            </a:r>
            <a:br>
              <a:rPr lang="en-US" dirty="0" smtClean="0">
                <a:solidFill>
                  <a:schemeClr val="accent4">
                    <a:lumMod val="50000"/>
                  </a:schemeClr>
                </a:solidFill>
              </a:rPr>
            </a:br>
            <a:r>
              <a:rPr lang="en-US" dirty="0" smtClean="0">
                <a:solidFill>
                  <a:schemeClr val="accent4">
                    <a:lumMod val="50000"/>
                  </a:schemeClr>
                </a:solidFill>
              </a:rPr>
              <a:t>(At Home Activity)</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a:buSzPct val="100000"/>
              <a:buFont typeface="Arial" panose="020B0604020202020204" pitchFamily="34" charset="0"/>
              <a:buChar char="•"/>
            </a:pPr>
            <a:r>
              <a:rPr lang="en-US" dirty="0" smtClean="0"/>
              <a:t>Think about the child in your My Child Worksheet.  How can you help this child…..</a:t>
            </a:r>
          </a:p>
          <a:p>
            <a:pPr marL="662940" lvl="1" indent="-342900">
              <a:buSzPct val="100000"/>
              <a:buFont typeface="Wingdings" panose="05000000000000000000" pitchFamily="2" charset="2"/>
              <a:buChar char="§"/>
            </a:pPr>
            <a:r>
              <a:rPr lang="en-US" sz="2600" dirty="0"/>
              <a:t> </a:t>
            </a:r>
            <a:r>
              <a:rPr lang="en-US" sz="2600" dirty="0" smtClean="0"/>
              <a:t>Feel safe when talking about the trauma?</a:t>
            </a:r>
          </a:p>
          <a:p>
            <a:pPr marL="662940" lvl="1" indent="-342900">
              <a:buSzPct val="100000"/>
              <a:buFont typeface="Wingdings" panose="05000000000000000000" pitchFamily="2" charset="2"/>
              <a:buChar char="§"/>
            </a:pPr>
            <a:r>
              <a:rPr lang="en-US" sz="2600" dirty="0"/>
              <a:t> </a:t>
            </a:r>
            <a:r>
              <a:rPr lang="en-US" sz="2600" dirty="0" smtClean="0"/>
              <a:t>Build connections across disruptions?</a:t>
            </a:r>
          </a:p>
          <a:p>
            <a:pPr marL="662940" lvl="1" indent="-342900">
              <a:buSzPct val="100000"/>
              <a:buFont typeface="Wingdings" panose="05000000000000000000" pitchFamily="2" charset="2"/>
              <a:buChar char="§"/>
            </a:pPr>
            <a:r>
              <a:rPr lang="en-US" sz="2600" dirty="0"/>
              <a:t> </a:t>
            </a:r>
            <a:r>
              <a:rPr lang="en-US" sz="2600" dirty="0" smtClean="0"/>
              <a:t>Look positively towards the future?</a:t>
            </a:r>
            <a:endParaRPr lang="en-US" sz="2600" dirty="0"/>
          </a:p>
        </p:txBody>
      </p:sp>
      <p:sp>
        <p:nvSpPr>
          <p:cNvPr id="5" name="TextBox 4"/>
          <p:cNvSpPr txBox="1"/>
          <p:nvPr/>
        </p:nvSpPr>
        <p:spPr>
          <a:xfrm>
            <a:off x="2286000" y="63246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308066104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52426" y="228600"/>
            <a:ext cx="8486774" cy="5958840"/>
          </a:xfrm>
        </p:spPr>
        <p:txBody>
          <a:bodyPr>
            <a:normAutofit/>
          </a:bodyPr>
          <a:lstStyle/>
          <a:p>
            <a:pPr marL="137160" indent="0">
              <a:buNone/>
            </a:pPr>
            <a:r>
              <a:rPr lang="en-US" sz="4000" dirty="0" smtClean="0">
                <a:solidFill>
                  <a:schemeClr val="accent4">
                    <a:lumMod val="50000"/>
                  </a:schemeClr>
                </a:solidFill>
              </a:rPr>
              <a:t>Questions????</a:t>
            </a:r>
          </a:p>
          <a:p>
            <a:pPr marL="137160" indent="0">
              <a:buNone/>
            </a:pPr>
            <a:r>
              <a:rPr lang="en-US" sz="4000" dirty="0" smtClean="0">
                <a:solidFill>
                  <a:schemeClr val="accent4">
                    <a:lumMod val="50000"/>
                  </a:schemeClr>
                </a:solidFill>
              </a:rPr>
              <a:t>Supplemental Handouts</a:t>
            </a:r>
          </a:p>
          <a:p>
            <a:endParaRPr lang="en-US" sz="4000" dirty="0">
              <a:solidFill>
                <a:srgbClr val="FF0066"/>
              </a:solidFill>
            </a:endParaRPr>
          </a:p>
          <a:p>
            <a:endParaRPr lang="en-US" sz="4000" dirty="0">
              <a:solidFill>
                <a:srgbClr val="FF0066"/>
              </a:solidFill>
            </a:endParaRPr>
          </a:p>
        </p:txBody>
      </p:sp>
      <p:sp>
        <p:nvSpPr>
          <p:cNvPr id="4" name="TextBox 4"/>
          <p:cNvSpPr txBox="1"/>
          <p:nvPr/>
        </p:nvSpPr>
        <p:spPr>
          <a:xfrm>
            <a:off x="2057400" y="60960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257959982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600200" y="609600"/>
            <a:ext cx="7086600" cy="3429000"/>
          </a:xfrm>
        </p:spPr>
        <p:txBody>
          <a:bodyPr/>
          <a:lstStyle/>
          <a:p>
            <a:r>
              <a:rPr lang="en-US" dirty="0" smtClean="0">
                <a:solidFill>
                  <a:schemeClr val="accent4">
                    <a:lumMod val="50000"/>
                  </a:schemeClr>
                </a:solidFill>
              </a:rPr>
              <a:t>Module 7</a:t>
            </a:r>
            <a:br>
              <a:rPr lang="en-US" dirty="0" smtClean="0">
                <a:solidFill>
                  <a:schemeClr val="accent4">
                    <a:lumMod val="50000"/>
                  </a:schemeClr>
                </a:solidFill>
              </a:rPr>
            </a:br>
            <a:r>
              <a:rPr lang="en-US" dirty="0" smtClean="0">
                <a:solidFill>
                  <a:schemeClr val="accent4">
                    <a:lumMod val="50000"/>
                  </a:schemeClr>
                </a:solidFill>
              </a:rPr>
              <a:t>Becoming An Advocate</a:t>
            </a:r>
            <a:endParaRPr lang="en-US" dirty="0">
              <a:solidFill>
                <a:schemeClr val="accent4">
                  <a:lumMod val="50000"/>
                </a:schemeClr>
              </a:solidFill>
            </a:endParaRPr>
          </a:p>
        </p:txBody>
      </p:sp>
      <p:sp>
        <p:nvSpPr>
          <p:cNvPr id="5" name="TextBox 4"/>
          <p:cNvSpPr txBox="1"/>
          <p:nvPr/>
        </p:nvSpPr>
        <p:spPr>
          <a:xfrm>
            <a:off x="1828800" y="62484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7964834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Trauma and the Triangle</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lnSpcReduction="10000"/>
          </a:bodyPr>
          <a:lstStyle/>
          <a:p>
            <a:pPr>
              <a:buSzPct val="100000"/>
              <a:buFont typeface="Arial" panose="020B0604020202020204" pitchFamily="34" charset="0"/>
              <a:buChar char="•"/>
            </a:pPr>
            <a:r>
              <a:rPr lang="en-US" sz="3200" dirty="0" smtClean="0"/>
              <a:t>Children who have experienced trauma may find it hard to:</a:t>
            </a:r>
          </a:p>
          <a:p>
            <a:pPr marL="893826" lvl="2" indent="-457200">
              <a:buSzPct val="100000"/>
              <a:buFont typeface="Wingdings" panose="05000000000000000000" pitchFamily="2" charset="2"/>
              <a:buChar char="§"/>
            </a:pPr>
            <a:r>
              <a:rPr lang="en-US" sz="2800" dirty="0"/>
              <a:t> </a:t>
            </a:r>
            <a:r>
              <a:rPr lang="en-US" sz="2800" dirty="0" smtClean="0"/>
              <a:t>See the connection between their feelings, thoughts and behaviors</a:t>
            </a:r>
          </a:p>
          <a:p>
            <a:pPr marL="893826" lvl="2" indent="-457200">
              <a:buSzPct val="100000"/>
              <a:buFont typeface="Wingdings" panose="05000000000000000000" pitchFamily="2" charset="2"/>
              <a:buChar char="§"/>
            </a:pPr>
            <a:r>
              <a:rPr lang="en-US" sz="2800" dirty="0"/>
              <a:t> </a:t>
            </a:r>
            <a:r>
              <a:rPr lang="en-US" sz="2800" dirty="0" smtClean="0"/>
              <a:t>Understand and express their own emotional reactions</a:t>
            </a:r>
          </a:p>
          <a:p>
            <a:pPr marL="893826" lvl="2" indent="-457200">
              <a:buSzPct val="100000"/>
              <a:buFont typeface="Wingdings" panose="05000000000000000000" pitchFamily="2" charset="2"/>
              <a:buChar char="§"/>
            </a:pPr>
            <a:r>
              <a:rPr lang="en-US" sz="2800" dirty="0"/>
              <a:t> </a:t>
            </a:r>
            <a:r>
              <a:rPr lang="en-US" sz="2800" dirty="0" smtClean="0"/>
              <a:t>Accurately read other people’s emotional cues</a:t>
            </a:r>
          </a:p>
          <a:p>
            <a:pPr marL="893826" lvl="2" indent="-457200">
              <a:buSzPct val="100000"/>
              <a:buFont typeface="Wingdings" panose="05000000000000000000" pitchFamily="2" charset="2"/>
              <a:buChar char="§"/>
            </a:pPr>
            <a:r>
              <a:rPr lang="en-US" sz="2800" dirty="0"/>
              <a:t> </a:t>
            </a:r>
            <a:r>
              <a:rPr lang="en-US" sz="2800" dirty="0" smtClean="0"/>
              <a:t>Control their reactions to threats or trauma reminders</a:t>
            </a:r>
            <a:endParaRPr lang="en-US" sz="2800" dirty="0"/>
          </a:p>
        </p:txBody>
      </p:sp>
      <p:sp>
        <p:nvSpPr>
          <p:cNvPr id="5" name="TextBox 4"/>
          <p:cNvSpPr txBox="1"/>
          <p:nvPr/>
        </p:nvSpPr>
        <p:spPr>
          <a:xfrm>
            <a:off x="2362200" y="6396334"/>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23410816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Essential Element 7 &amp; 8</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marL="514350" indent="-514350">
              <a:buAutoNum type="arabicPeriod" startAt="6"/>
            </a:pPr>
            <a:r>
              <a:rPr lang="en-US" dirty="0" smtClean="0"/>
              <a:t>Be an advocate for your child</a:t>
            </a:r>
          </a:p>
          <a:p>
            <a:pPr marL="514350" indent="-514350">
              <a:buAutoNum type="arabicPeriod" startAt="6"/>
            </a:pPr>
            <a:endParaRPr lang="en-US" dirty="0"/>
          </a:p>
          <a:p>
            <a:pPr marL="514350" indent="-514350">
              <a:buAutoNum type="arabicPeriod" startAt="6"/>
            </a:pPr>
            <a:r>
              <a:rPr lang="en-US" dirty="0" smtClean="0"/>
              <a:t>Promote and support trauma focused assessment for  your child</a:t>
            </a:r>
            <a:endParaRPr lang="en-US" dirty="0"/>
          </a:p>
        </p:txBody>
      </p:sp>
      <p:sp>
        <p:nvSpPr>
          <p:cNvPr id="5" name="TextBox 4"/>
          <p:cNvSpPr txBox="1"/>
          <p:nvPr/>
        </p:nvSpPr>
        <p:spPr>
          <a:xfrm>
            <a:off x="1600200" y="63246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275977004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solidFill>
                  <a:schemeClr val="accent4">
                    <a:lumMod val="50000"/>
                  </a:schemeClr>
                </a:solidFill>
              </a:rPr>
              <a:t>Know Your Child’s Team…</a:t>
            </a:r>
            <a:br>
              <a:rPr lang="en-US" dirty="0" smtClean="0">
                <a:solidFill>
                  <a:schemeClr val="accent4">
                    <a:lumMod val="50000"/>
                  </a:schemeClr>
                </a:solidFill>
              </a:rPr>
            </a:br>
            <a:r>
              <a:rPr lang="en-US" dirty="0" smtClean="0">
                <a:solidFill>
                  <a:schemeClr val="accent4">
                    <a:lumMod val="50000"/>
                  </a:schemeClr>
                </a:solidFill>
              </a:rPr>
              <a:t>Who’s Involved</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marL="571500" indent="-571500">
              <a:buFont typeface="Arial" panose="020B0604020202020204" pitchFamily="34" charset="0"/>
              <a:buChar char="•"/>
            </a:pPr>
            <a:r>
              <a:rPr lang="en-US" sz="4000" dirty="0" smtClean="0"/>
              <a:t> Child Centered Ecomap</a:t>
            </a:r>
          </a:p>
          <a:p>
            <a:pPr marL="571500" indent="-571500">
              <a:buFont typeface="Arial" panose="020B0604020202020204" pitchFamily="34" charset="0"/>
              <a:buChar char="•"/>
            </a:pPr>
            <a:r>
              <a:rPr lang="en-US" sz="4000" dirty="0"/>
              <a:t> </a:t>
            </a:r>
            <a:r>
              <a:rPr lang="en-US" sz="4000" dirty="0" smtClean="0"/>
              <a:t>Informational Ecomap</a:t>
            </a:r>
            <a:endParaRPr lang="en-US" sz="4000" dirty="0"/>
          </a:p>
        </p:txBody>
      </p:sp>
      <p:sp>
        <p:nvSpPr>
          <p:cNvPr id="5" name="TextBox 4"/>
          <p:cNvSpPr txBox="1"/>
          <p:nvPr/>
        </p:nvSpPr>
        <p:spPr>
          <a:xfrm>
            <a:off x="2057400" y="62484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248361241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52426" y="228600"/>
            <a:ext cx="7680960" cy="838200"/>
          </a:xfrm>
        </p:spPr>
        <p:txBody>
          <a:bodyPr/>
          <a:lstStyle/>
          <a:p>
            <a:r>
              <a:rPr lang="en-US" dirty="0" smtClean="0">
                <a:solidFill>
                  <a:schemeClr val="accent4">
                    <a:lumMod val="50000"/>
                  </a:schemeClr>
                </a:solidFill>
              </a:rPr>
              <a:t>Child Centered Ecomap</a:t>
            </a:r>
            <a:endParaRPr lang="en-US" dirty="0">
              <a:solidFill>
                <a:schemeClr val="accent4">
                  <a:lumMod val="50000"/>
                </a:schemeClr>
              </a:solidFill>
            </a:endParaRPr>
          </a:p>
        </p:txBody>
      </p:sp>
      <p:sp>
        <p:nvSpPr>
          <p:cNvPr id="2" name="Content Placeholder 1"/>
          <p:cNvSpPr>
            <a:spLocks noGrp="1"/>
          </p:cNvSpPr>
          <p:nvPr>
            <p:ph idx="1"/>
          </p:nvPr>
        </p:nvSpPr>
        <p:spPr>
          <a:xfrm>
            <a:off x="352426" y="1143000"/>
            <a:ext cx="8486774" cy="5181600"/>
          </a:xfrm>
        </p:spPr>
        <p:txBody>
          <a:bodyPr/>
          <a:lstStyle/>
          <a:p>
            <a:pPr marL="137160" indent="0" algn="ctr">
              <a:spcBef>
                <a:spcPts val="0"/>
              </a:spcBef>
              <a:buNone/>
            </a:pPr>
            <a:r>
              <a:rPr lang="en-US" dirty="0" smtClean="0"/>
              <a:t>Me: _____________________</a:t>
            </a:r>
          </a:p>
          <a:p>
            <a:pPr marL="137160" indent="0" algn="ctr">
              <a:spcBef>
                <a:spcPts val="0"/>
              </a:spcBef>
              <a:buNone/>
            </a:pPr>
            <a:r>
              <a:rPr lang="en-US" dirty="0" smtClean="0"/>
              <a:t>Today Is: ______</a:t>
            </a:r>
          </a:p>
          <a:p>
            <a:pPr marL="137160" indent="0" algn="ctr">
              <a:spcBef>
                <a:spcPts val="0"/>
              </a:spcBef>
              <a:buNone/>
            </a:pPr>
            <a:r>
              <a:rPr lang="en-US" dirty="0" smtClean="0"/>
              <a:t>I am: ___years old</a:t>
            </a:r>
          </a:p>
          <a:p>
            <a:pPr>
              <a:spcBef>
                <a:spcPts val="0"/>
              </a:spcBef>
            </a:pPr>
            <a:endParaRPr lang="en-US" dirty="0"/>
          </a:p>
        </p:txBody>
      </p:sp>
      <p:pic>
        <p:nvPicPr>
          <p:cNvPr id="1026" name="Picture 2" descr="C:\Program Files (x86)\Microsoft Office\MEDIA\CAGCAT10\j0185604.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48813" y="1635717"/>
            <a:ext cx="922630" cy="92354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864383" y="1064427"/>
            <a:ext cx="1532230" cy="276999"/>
          </a:xfrm>
          <a:prstGeom prst="rect">
            <a:avLst/>
          </a:prstGeom>
          <a:noFill/>
        </p:spPr>
        <p:txBody>
          <a:bodyPr wrap="square" rtlCol="0">
            <a:spAutoFit/>
          </a:bodyPr>
          <a:lstStyle/>
          <a:p>
            <a:r>
              <a:rPr lang="en-US" sz="1200" dirty="0" smtClean="0"/>
              <a:t>My old house</a:t>
            </a:r>
            <a:endParaRPr lang="en-US" sz="1200" dirty="0"/>
          </a:p>
        </p:txBody>
      </p:sp>
      <p:pic>
        <p:nvPicPr>
          <p:cNvPr id="6" name="Picture 2" descr="C:\Program Files (x86)\Microsoft Office\MEDIA\CAGCAT10\j0185604.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19315" y="1732031"/>
            <a:ext cx="922630" cy="92354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7056730" y="1202926"/>
            <a:ext cx="1532230" cy="276999"/>
          </a:xfrm>
          <a:prstGeom prst="rect">
            <a:avLst/>
          </a:prstGeom>
          <a:noFill/>
        </p:spPr>
        <p:txBody>
          <a:bodyPr wrap="square" rtlCol="0">
            <a:spAutoFit/>
          </a:bodyPr>
          <a:lstStyle/>
          <a:p>
            <a:r>
              <a:rPr lang="en-US" sz="1200" dirty="0" smtClean="0"/>
              <a:t>My new house</a:t>
            </a:r>
            <a:endParaRPr lang="en-US" sz="1200" dirty="0"/>
          </a:p>
        </p:txBody>
      </p:sp>
      <p:sp>
        <p:nvSpPr>
          <p:cNvPr id="11" name="Oval 10"/>
          <p:cNvSpPr/>
          <p:nvPr/>
        </p:nvSpPr>
        <p:spPr>
          <a:xfrm>
            <a:off x="3657600" y="3294175"/>
            <a:ext cx="2133600" cy="211602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Oval 11"/>
          <p:cNvSpPr/>
          <p:nvPr/>
        </p:nvSpPr>
        <p:spPr>
          <a:xfrm>
            <a:off x="4572000" y="3958930"/>
            <a:ext cx="304800" cy="28347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4" name="Straight Connector 13"/>
          <p:cNvCxnSpPr>
            <a:stCxn id="12" idx="4"/>
          </p:cNvCxnSpPr>
          <p:nvPr/>
        </p:nvCxnSpPr>
        <p:spPr>
          <a:xfrm>
            <a:off x="4724400" y="4242400"/>
            <a:ext cx="0" cy="558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4724400" y="4242400"/>
            <a:ext cx="304800" cy="27910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flipV="1">
            <a:off x="4343400" y="4242400"/>
            <a:ext cx="381000" cy="26001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V="1">
            <a:off x="4572000" y="4800600"/>
            <a:ext cx="152400" cy="152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flipV="1">
            <a:off x="4724400" y="4800600"/>
            <a:ext cx="152400" cy="152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34" name="TextBox 1033"/>
          <p:cNvSpPr txBox="1"/>
          <p:nvPr/>
        </p:nvSpPr>
        <p:spPr>
          <a:xfrm>
            <a:off x="4114800" y="3649926"/>
            <a:ext cx="1371600" cy="276999"/>
          </a:xfrm>
          <a:prstGeom prst="rect">
            <a:avLst/>
          </a:prstGeom>
          <a:noFill/>
        </p:spPr>
        <p:txBody>
          <a:bodyPr wrap="square" rtlCol="0">
            <a:spAutoFit/>
          </a:bodyPr>
          <a:lstStyle/>
          <a:p>
            <a:r>
              <a:rPr lang="en-US" sz="1200" dirty="0" smtClean="0"/>
              <a:t>Why am I here?</a:t>
            </a:r>
            <a:endParaRPr lang="en-US" sz="1200" dirty="0"/>
          </a:p>
        </p:txBody>
      </p:sp>
      <p:pic>
        <p:nvPicPr>
          <p:cNvPr id="8" name="Picture 2" descr="C:\Users\Robbin\AppData\Local\Microsoft\Windows\Temporary Internet Files\Content.IE5\OQ0KBK7Y\MC900183438[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39265" y="1995123"/>
            <a:ext cx="1369771" cy="1105741"/>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5668297" y="3017176"/>
            <a:ext cx="1193818" cy="276999"/>
          </a:xfrm>
          <a:prstGeom prst="rect">
            <a:avLst/>
          </a:prstGeom>
          <a:noFill/>
        </p:spPr>
        <p:txBody>
          <a:bodyPr wrap="square" rtlCol="0">
            <a:spAutoFit/>
          </a:bodyPr>
          <a:lstStyle/>
          <a:p>
            <a:r>
              <a:rPr lang="en-US" sz="1200" dirty="0" smtClean="0"/>
              <a:t>Courthouse</a:t>
            </a:r>
            <a:endParaRPr lang="en-US" sz="1200" dirty="0"/>
          </a:p>
        </p:txBody>
      </p:sp>
      <p:sp>
        <p:nvSpPr>
          <p:cNvPr id="13" name="Oval 12"/>
          <p:cNvSpPr/>
          <p:nvPr/>
        </p:nvSpPr>
        <p:spPr>
          <a:xfrm>
            <a:off x="2171700" y="2584678"/>
            <a:ext cx="1447800" cy="104975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p:cNvSpPr txBox="1"/>
          <p:nvPr/>
        </p:nvSpPr>
        <p:spPr>
          <a:xfrm>
            <a:off x="2397750" y="2731532"/>
            <a:ext cx="914400" cy="738664"/>
          </a:xfrm>
          <a:prstGeom prst="rect">
            <a:avLst/>
          </a:prstGeom>
          <a:noFill/>
        </p:spPr>
        <p:txBody>
          <a:bodyPr wrap="square" rtlCol="0">
            <a:spAutoFit/>
          </a:bodyPr>
          <a:lstStyle/>
          <a:p>
            <a:r>
              <a:rPr lang="en-US" sz="1400" dirty="0" smtClean="0"/>
              <a:t>Social </a:t>
            </a:r>
          </a:p>
          <a:p>
            <a:r>
              <a:rPr lang="en-US" sz="1400" dirty="0" smtClean="0"/>
              <a:t>Worker</a:t>
            </a:r>
          </a:p>
          <a:p>
            <a:r>
              <a:rPr lang="en-US" sz="1400" dirty="0" smtClean="0"/>
              <a:t>Why?</a:t>
            </a:r>
            <a:endParaRPr lang="en-US" sz="1400" dirty="0"/>
          </a:p>
        </p:txBody>
      </p:sp>
      <p:sp>
        <p:nvSpPr>
          <p:cNvPr id="16" name="Rectangle 15"/>
          <p:cNvSpPr/>
          <p:nvPr/>
        </p:nvSpPr>
        <p:spPr>
          <a:xfrm>
            <a:off x="1066800" y="6277762"/>
            <a:ext cx="7772400" cy="307777"/>
          </a:xfrm>
          <a:prstGeom prst="rect">
            <a:avLst/>
          </a:prstGeom>
        </p:spPr>
        <p:txBody>
          <a:bodyPr wrap="square">
            <a:spAutoFit/>
          </a:bodyPr>
          <a:lstStyle/>
          <a:p>
            <a:r>
              <a:rPr lang="en-US" sz="1400" dirty="0"/>
              <a:t>Adapted from </a:t>
            </a:r>
            <a:r>
              <a:rPr lang="en-US" sz="1400" i="1" dirty="0"/>
              <a:t>HELPING CHILDREN WHEN THEY MUST MOVE</a:t>
            </a:r>
            <a:r>
              <a:rPr lang="en-US" sz="1400" dirty="0"/>
              <a:t>, </a:t>
            </a:r>
            <a:r>
              <a:rPr lang="en-US" sz="1400" i="1" dirty="0"/>
              <a:t>Vera Fahlberg, M.D., p. 32-34</a:t>
            </a:r>
            <a:endParaRPr lang="en-US" sz="1400" dirty="0"/>
          </a:p>
        </p:txBody>
      </p:sp>
      <p:cxnSp>
        <p:nvCxnSpPr>
          <p:cNvPr id="20" name="Straight Arrow Connector 19"/>
          <p:cNvCxnSpPr/>
          <p:nvPr/>
        </p:nvCxnSpPr>
        <p:spPr>
          <a:xfrm>
            <a:off x="1476496" y="2626323"/>
            <a:ext cx="2143004" cy="17258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6" idx="2"/>
          </p:cNvCxnSpPr>
          <p:nvPr/>
        </p:nvCxnSpPr>
        <p:spPr>
          <a:xfrm flipH="1">
            <a:off x="5791200" y="2655575"/>
            <a:ext cx="1989430" cy="147717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3" name="Oval 32"/>
          <p:cNvSpPr/>
          <p:nvPr/>
        </p:nvSpPr>
        <p:spPr>
          <a:xfrm>
            <a:off x="231058" y="3497080"/>
            <a:ext cx="1447800" cy="104975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Oval 33"/>
          <p:cNvSpPr/>
          <p:nvPr/>
        </p:nvSpPr>
        <p:spPr>
          <a:xfrm>
            <a:off x="7155535" y="3053828"/>
            <a:ext cx="1447800" cy="104975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p:cNvSpPr txBox="1"/>
          <p:nvPr/>
        </p:nvSpPr>
        <p:spPr>
          <a:xfrm>
            <a:off x="1367913" y="5320029"/>
            <a:ext cx="914400" cy="307777"/>
          </a:xfrm>
          <a:prstGeom prst="rect">
            <a:avLst/>
          </a:prstGeom>
          <a:noFill/>
        </p:spPr>
        <p:txBody>
          <a:bodyPr wrap="square" rtlCol="0">
            <a:spAutoFit/>
          </a:bodyPr>
          <a:lstStyle/>
          <a:p>
            <a:r>
              <a:rPr lang="en-US" sz="1400" dirty="0" smtClean="0"/>
              <a:t>Friends</a:t>
            </a:r>
          </a:p>
        </p:txBody>
      </p:sp>
      <p:sp>
        <p:nvSpPr>
          <p:cNvPr id="36" name="TextBox 35"/>
          <p:cNvSpPr txBox="1"/>
          <p:nvPr/>
        </p:nvSpPr>
        <p:spPr>
          <a:xfrm>
            <a:off x="7422235" y="3209373"/>
            <a:ext cx="914400" cy="738664"/>
          </a:xfrm>
          <a:prstGeom prst="rect">
            <a:avLst/>
          </a:prstGeom>
          <a:noFill/>
        </p:spPr>
        <p:txBody>
          <a:bodyPr wrap="square" rtlCol="0">
            <a:spAutoFit/>
          </a:bodyPr>
          <a:lstStyle/>
          <a:p>
            <a:r>
              <a:rPr lang="en-US" sz="1400" dirty="0" smtClean="0"/>
              <a:t>Brothers and Sisters</a:t>
            </a:r>
            <a:endParaRPr lang="en-US" sz="1400" dirty="0"/>
          </a:p>
        </p:txBody>
      </p:sp>
      <p:sp>
        <p:nvSpPr>
          <p:cNvPr id="37" name="Oval 36"/>
          <p:cNvSpPr/>
          <p:nvPr/>
        </p:nvSpPr>
        <p:spPr>
          <a:xfrm>
            <a:off x="1101213" y="4953000"/>
            <a:ext cx="1447800" cy="104975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extBox 39"/>
          <p:cNvSpPr txBox="1"/>
          <p:nvPr/>
        </p:nvSpPr>
        <p:spPr>
          <a:xfrm>
            <a:off x="453513" y="3763416"/>
            <a:ext cx="914400" cy="738664"/>
          </a:xfrm>
          <a:prstGeom prst="rect">
            <a:avLst/>
          </a:prstGeom>
          <a:noFill/>
        </p:spPr>
        <p:txBody>
          <a:bodyPr wrap="square" rtlCol="0">
            <a:spAutoFit/>
          </a:bodyPr>
          <a:lstStyle/>
          <a:p>
            <a:r>
              <a:rPr lang="en-US" sz="1400" dirty="0" smtClean="0"/>
              <a:t>I </a:t>
            </a:r>
          </a:p>
          <a:p>
            <a:r>
              <a:rPr lang="en-US" sz="1400" dirty="0" smtClean="0"/>
              <a:t>Worry </a:t>
            </a:r>
          </a:p>
          <a:p>
            <a:r>
              <a:rPr lang="en-US" sz="1400" dirty="0" smtClean="0"/>
              <a:t>About…</a:t>
            </a:r>
          </a:p>
        </p:txBody>
      </p:sp>
      <p:sp>
        <p:nvSpPr>
          <p:cNvPr id="38" name="Heart 37"/>
          <p:cNvSpPr/>
          <p:nvPr/>
        </p:nvSpPr>
        <p:spPr>
          <a:xfrm>
            <a:off x="7319315" y="4953000"/>
            <a:ext cx="1672285" cy="1219200"/>
          </a:xfrm>
          <a:prstGeom prst="hear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extBox 41"/>
          <p:cNvSpPr txBox="1"/>
          <p:nvPr/>
        </p:nvSpPr>
        <p:spPr>
          <a:xfrm>
            <a:off x="7890496" y="5193268"/>
            <a:ext cx="914400" cy="307777"/>
          </a:xfrm>
          <a:prstGeom prst="rect">
            <a:avLst/>
          </a:prstGeom>
          <a:noFill/>
        </p:spPr>
        <p:txBody>
          <a:bodyPr wrap="square" rtlCol="0">
            <a:spAutoFit/>
          </a:bodyPr>
          <a:lstStyle/>
          <a:p>
            <a:r>
              <a:rPr lang="en-US" sz="1400" dirty="0" smtClean="0"/>
              <a:t>I feel ….</a:t>
            </a:r>
          </a:p>
        </p:txBody>
      </p:sp>
      <p:sp>
        <p:nvSpPr>
          <p:cNvPr id="39" name="Rectangle 38"/>
          <p:cNvSpPr/>
          <p:nvPr/>
        </p:nvSpPr>
        <p:spPr>
          <a:xfrm>
            <a:off x="5486400" y="5473917"/>
            <a:ext cx="1669135" cy="69828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TextBox 43"/>
          <p:cNvSpPr txBox="1"/>
          <p:nvPr/>
        </p:nvSpPr>
        <p:spPr>
          <a:xfrm>
            <a:off x="5668406" y="5602706"/>
            <a:ext cx="914400" cy="523220"/>
          </a:xfrm>
          <a:prstGeom prst="rect">
            <a:avLst/>
          </a:prstGeom>
          <a:noFill/>
        </p:spPr>
        <p:txBody>
          <a:bodyPr wrap="square" rtlCol="0">
            <a:spAutoFit/>
          </a:bodyPr>
          <a:lstStyle/>
          <a:p>
            <a:r>
              <a:rPr lang="en-US" sz="1400" dirty="0" smtClean="0"/>
              <a:t>Things I like to do</a:t>
            </a:r>
          </a:p>
        </p:txBody>
      </p:sp>
    </p:spTree>
    <p:extLst>
      <p:ext uri="{BB962C8B-B14F-4D97-AF65-F5344CB8AC3E}">
        <p14:creationId xmlns:p14="http://schemas.microsoft.com/office/powerpoint/2010/main" val="83732290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rgbClr val="CC0066"/>
                </a:solidFill>
              </a:rPr>
              <a:t>Ecomap</a:t>
            </a:r>
            <a:endParaRPr lang="en-US" dirty="0">
              <a:solidFill>
                <a:srgbClr val="CC0066"/>
              </a:solidFill>
            </a:endParaRPr>
          </a:p>
        </p:txBody>
      </p:sp>
      <p:sp>
        <p:nvSpPr>
          <p:cNvPr id="4" name="Oval 3"/>
          <p:cNvSpPr/>
          <p:nvPr/>
        </p:nvSpPr>
        <p:spPr>
          <a:xfrm>
            <a:off x="3647768" y="3003754"/>
            <a:ext cx="1524000" cy="152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p:cNvSpPr txBox="1"/>
          <p:nvPr/>
        </p:nvSpPr>
        <p:spPr>
          <a:xfrm>
            <a:off x="3914468" y="3517179"/>
            <a:ext cx="990600" cy="369332"/>
          </a:xfrm>
          <a:prstGeom prst="rect">
            <a:avLst/>
          </a:prstGeom>
          <a:noFill/>
        </p:spPr>
        <p:txBody>
          <a:bodyPr wrap="square" rtlCol="0">
            <a:spAutoFit/>
          </a:bodyPr>
          <a:lstStyle/>
          <a:p>
            <a:pPr algn="ctr"/>
            <a:r>
              <a:rPr lang="en-US" dirty="0" smtClean="0"/>
              <a:t>Child</a:t>
            </a:r>
            <a:endParaRPr lang="en-US" dirty="0"/>
          </a:p>
        </p:txBody>
      </p:sp>
      <p:sp>
        <p:nvSpPr>
          <p:cNvPr id="7" name="Oval 6"/>
          <p:cNvSpPr/>
          <p:nvPr/>
        </p:nvSpPr>
        <p:spPr>
          <a:xfrm>
            <a:off x="647700" y="1524000"/>
            <a:ext cx="1524000" cy="152400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8" name="Oval 7"/>
          <p:cNvSpPr/>
          <p:nvPr/>
        </p:nvSpPr>
        <p:spPr>
          <a:xfrm>
            <a:off x="6781799" y="197267"/>
            <a:ext cx="1641098" cy="1524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a:p>
        </p:txBody>
      </p:sp>
      <p:sp>
        <p:nvSpPr>
          <p:cNvPr id="9" name="Oval 8"/>
          <p:cNvSpPr/>
          <p:nvPr/>
        </p:nvSpPr>
        <p:spPr>
          <a:xfrm>
            <a:off x="4922128" y="1228811"/>
            <a:ext cx="1524000" cy="1524000"/>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dirty="0"/>
          </a:p>
        </p:txBody>
      </p:sp>
      <p:sp>
        <p:nvSpPr>
          <p:cNvPr id="10" name="Oval 9"/>
          <p:cNvSpPr/>
          <p:nvPr/>
        </p:nvSpPr>
        <p:spPr>
          <a:xfrm>
            <a:off x="196645" y="3441290"/>
            <a:ext cx="1524000" cy="1524000"/>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1" name="Oval 10"/>
          <p:cNvSpPr/>
          <p:nvPr/>
        </p:nvSpPr>
        <p:spPr>
          <a:xfrm>
            <a:off x="6629400" y="4237703"/>
            <a:ext cx="1524000" cy="152400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sp>
        <p:nvSpPr>
          <p:cNvPr id="12" name="TextBox 11"/>
          <p:cNvSpPr txBox="1"/>
          <p:nvPr/>
        </p:nvSpPr>
        <p:spPr>
          <a:xfrm>
            <a:off x="6780571" y="4673425"/>
            <a:ext cx="1257300" cy="369332"/>
          </a:xfrm>
          <a:prstGeom prst="rect">
            <a:avLst/>
          </a:prstGeom>
          <a:noFill/>
        </p:spPr>
        <p:txBody>
          <a:bodyPr wrap="square" rtlCol="0">
            <a:spAutoFit/>
          </a:bodyPr>
          <a:lstStyle/>
          <a:p>
            <a:pPr algn="ctr"/>
            <a:r>
              <a:rPr lang="en-US" dirty="0" smtClean="0"/>
              <a:t>Medical</a:t>
            </a:r>
            <a:endParaRPr lang="en-US" dirty="0"/>
          </a:p>
        </p:txBody>
      </p:sp>
      <p:sp>
        <p:nvSpPr>
          <p:cNvPr id="13" name="TextBox 12"/>
          <p:cNvSpPr txBox="1"/>
          <p:nvPr/>
        </p:nvSpPr>
        <p:spPr>
          <a:xfrm>
            <a:off x="6916547" y="633960"/>
            <a:ext cx="1371601" cy="369332"/>
          </a:xfrm>
          <a:prstGeom prst="rect">
            <a:avLst/>
          </a:prstGeom>
          <a:noFill/>
        </p:spPr>
        <p:txBody>
          <a:bodyPr wrap="square" rtlCol="0">
            <a:spAutoFit/>
          </a:bodyPr>
          <a:lstStyle/>
          <a:p>
            <a:pPr algn="ctr"/>
            <a:r>
              <a:rPr lang="en-US" dirty="0" smtClean="0"/>
              <a:t>Counselor</a:t>
            </a:r>
            <a:endParaRPr lang="en-US" dirty="0"/>
          </a:p>
        </p:txBody>
      </p:sp>
      <p:sp>
        <p:nvSpPr>
          <p:cNvPr id="14" name="TextBox 13"/>
          <p:cNvSpPr txBox="1"/>
          <p:nvPr/>
        </p:nvSpPr>
        <p:spPr>
          <a:xfrm>
            <a:off x="5188828" y="1631805"/>
            <a:ext cx="990600" cy="369332"/>
          </a:xfrm>
          <a:prstGeom prst="rect">
            <a:avLst/>
          </a:prstGeom>
          <a:noFill/>
        </p:spPr>
        <p:txBody>
          <a:bodyPr wrap="square" rtlCol="0">
            <a:spAutoFit/>
          </a:bodyPr>
          <a:lstStyle/>
          <a:p>
            <a:pPr algn="ctr"/>
            <a:r>
              <a:rPr lang="en-US" dirty="0" smtClean="0"/>
              <a:t>School</a:t>
            </a:r>
            <a:endParaRPr lang="en-US" dirty="0"/>
          </a:p>
        </p:txBody>
      </p:sp>
      <p:sp>
        <p:nvSpPr>
          <p:cNvPr id="15" name="TextBox 14"/>
          <p:cNvSpPr txBox="1"/>
          <p:nvPr/>
        </p:nvSpPr>
        <p:spPr>
          <a:xfrm>
            <a:off x="914400" y="2090879"/>
            <a:ext cx="990600" cy="369332"/>
          </a:xfrm>
          <a:prstGeom prst="rect">
            <a:avLst/>
          </a:prstGeom>
          <a:noFill/>
        </p:spPr>
        <p:txBody>
          <a:bodyPr wrap="square" rtlCol="0">
            <a:spAutoFit/>
          </a:bodyPr>
          <a:lstStyle/>
          <a:p>
            <a:pPr algn="ctr"/>
            <a:r>
              <a:rPr lang="en-US" dirty="0" smtClean="0"/>
              <a:t>GAL</a:t>
            </a:r>
            <a:endParaRPr lang="en-US" dirty="0"/>
          </a:p>
        </p:txBody>
      </p:sp>
      <p:sp>
        <p:nvSpPr>
          <p:cNvPr id="16" name="TextBox 15"/>
          <p:cNvSpPr txBox="1"/>
          <p:nvPr/>
        </p:nvSpPr>
        <p:spPr>
          <a:xfrm>
            <a:off x="398206" y="3765754"/>
            <a:ext cx="1079091" cy="646331"/>
          </a:xfrm>
          <a:prstGeom prst="rect">
            <a:avLst/>
          </a:prstGeom>
          <a:noFill/>
        </p:spPr>
        <p:txBody>
          <a:bodyPr wrap="square" rtlCol="0">
            <a:spAutoFit/>
          </a:bodyPr>
          <a:lstStyle/>
          <a:p>
            <a:pPr algn="ctr"/>
            <a:r>
              <a:rPr lang="en-US" dirty="0" smtClean="0"/>
              <a:t>Social</a:t>
            </a:r>
          </a:p>
          <a:p>
            <a:pPr algn="ctr"/>
            <a:r>
              <a:rPr lang="en-US" dirty="0" smtClean="0"/>
              <a:t>Workers</a:t>
            </a:r>
            <a:endParaRPr lang="en-US" dirty="0"/>
          </a:p>
        </p:txBody>
      </p:sp>
      <p:sp>
        <p:nvSpPr>
          <p:cNvPr id="17" name="Oval 16"/>
          <p:cNvSpPr/>
          <p:nvPr/>
        </p:nvSpPr>
        <p:spPr>
          <a:xfrm>
            <a:off x="6629400" y="2460211"/>
            <a:ext cx="1524000" cy="15240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8" name="TextBox 17"/>
          <p:cNvSpPr txBox="1"/>
          <p:nvPr/>
        </p:nvSpPr>
        <p:spPr>
          <a:xfrm>
            <a:off x="6873977" y="3037545"/>
            <a:ext cx="1163894" cy="369332"/>
          </a:xfrm>
          <a:prstGeom prst="rect">
            <a:avLst/>
          </a:prstGeom>
          <a:noFill/>
        </p:spPr>
        <p:txBody>
          <a:bodyPr wrap="square" rtlCol="0">
            <a:spAutoFit/>
          </a:bodyPr>
          <a:lstStyle/>
          <a:p>
            <a:pPr algn="ctr"/>
            <a:r>
              <a:rPr lang="en-US" dirty="0" smtClean="0"/>
              <a:t>Judge</a:t>
            </a:r>
            <a:endParaRPr lang="en-US" dirty="0"/>
          </a:p>
        </p:txBody>
      </p:sp>
      <p:sp>
        <p:nvSpPr>
          <p:cNvPr id="19" name="Oval 18"/>
          <p:cNvSpPr/>
          <p:nvPr/>
        </p:nvSpPr>
        <p:spPr>
          <a:xfrm>
            <a:off x="2416461" y="1468052"/>
            <a:ext cx="1524000" cy="15240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20" name="TextBox 19"/>
          <p:cNvSpPr txBox="1"/>
          <p:nvPr/>
        </p:nvSpPr>
        <p:spPr>
          <a:xfrm>
            <a:off x="2809568" y="1906886"/>
            <a:ext cx="990600" cy="646331"/>
          </a:xfrm>
          <a:prstGeom prst="rect">
            <a:avLst/>
          </a:prstGeom>
          <a:noFill/>
        </p:spPr>
        <p:txBody>
          <a:bodyPr wrap="square" rtlCol="0">
            <a:spAutoFit/>
          </a:bodyPr>
          <a:lstStyle/>
          <a:p>
            <a:pPr algn="ctr"/>
            <a:r>
              <a:rPr lang="en-US" dirty="0" smtClean="0"/>
              <a:t>Birth </a:t>
            </a:r>
          </a:p>
          <a:p>
            <a:pPr algn="ctr"/>
            <a:r>
              <a:rPr lang="en-US" dirty="0" smtClean="0"/>
              <a:t>Parents</a:t>
            </a:r>
            <a:endParaRPr lang="en-US" dirty="0"/>
          </a:p>
        </p:txBody>
      </p:sp>
      <p:sp>
        <p:nvSpPr>
          <p:cNvPr id="21" name="TextBox 20"/>
          <p:cNvSpPr txBox="1"/>
          <p:nvPr/>
        </p:nvSpPr>
        <p:spPr>
          <a:xfrm>
            <a:off x="398206" y="5761703"/>
            <a:ext cx="8517194" cy="369332"/>
          </a:xfrm>
          <a:prstGeom prst="rect">
            <a:avLst/>
          </a:prstGeom>
          <a:noFill/>
        </p:spPr>
        <p:txBody>
          <a:bodyPr wrap="square" rtlCol="0">
            <a:spAutoFit/>
          </a:bodyPr>
          <a:lstStyle/>
          <a:p>
            <a:r>
              <a:rPr lang="en-US" dirty="0" smtClean="0"/>
              <a:t>                  Strong connection  -----Weak connection   ………Stressful connection</a:t>
            </a:r>
            <a:endParaRPr lang="en-US" dirty="0"/>
          </a:p>
        </p:txBody>
      </p:sp>
      <p:cxnSp>
        <p:nvCxnSpPr>
          <p:cNvPr id="23" name="Straight Connector 22"/>
          <p:cNvCxnSpPr/>
          <p:nvPr/>
        </p:nvCxnSpPr>
        <p:spPr>
          <a:xfrm>
            <a:off x="666750" y="5946369"/>
            <a:ext cx="4953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Oval 24"/>
          <p:cNvSpPr/>
          <p:nvPr/>
        </p:nvSpPr>
        <p:spPr>
          <a:xfrm>
            <a:off x="2276168" y="4237703"/>
            <a:ext cx="1524000" cy="152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TextBox 25"/>
          <p:cNvSpPr txBox="1"/>
          <p:nvPr/>
        </p:nvSpPr>
        <p:spPr>
          <a:xfrm>
            <a:off x="2542868" y="4642350"/>
            <a:ext cx="990600" cy="646331"/>
          </a:xfrm>
          <a:prstGeom prst="rect">
            <a:avLst/>
          </a:prstGeom>
          <a:noFill/>
        </p:spPr>
        <p:txBody>
          <a:bodyPr wrap="square" rtlCol="0">
            <a:spAutoFit/>
          </a:bodyPr>
          <a:lstStyle/>
          <a:p>
            <a:pPr algn="ctr"/>
            <a:r>
              <a:rPr lang="en-US" dirty="0" smtClean="0"/>
              <a:t>Other</a:t>
            </a:r>
          </a:p>
          <a:p>
            <a:pPr algn="ctr"/>
            <a:r>
              <a:rPr lang="en-US" dirty="0" smtClean="0"/>
              <a:t>Family</a:t>
            </a:r>
            <a:endParaRPr lang="en-US" dirty="0"/>
          </a:p>
        </p:txBody>
      </p:sp>
      <p:sp>
        <p:nvSpPr>
          <p:cNvPr id="27" name="TextBox 4"/>
          <p:cNvSpPr txBox="1"/>
          <p:nvPr/>
        </p:nvSpPr>
        <p:spPr>
          <a:xfrm>
            <a:off x="1964544" y="64008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64698334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Trauma Informed Advocacy</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marL="457200" indent="-457200">
              <a:spcBef>
                <a:spcPts val="0"/>
              </a:spcBef>
              <a:buClr>
                <a:schemeClr val="tx1"/>
              </a:buClr>
              <a:buSzPct val="100000"/>
              <a:buFont typeface="Arial" panose="020B0604020202020204" pitchFamily="34" charset="0"/>
              <a:buChar char="•"/>
            </a:pPr>
            <a:r>
              <a:rPr lang="en-US" sz="2600" dirty="0" smtClean="0"/>
              <a:t>  Helps others to understand </a:t>
            </a:r>
            <a:r>
              <a:rPr lang="en-US" sz="2000" dirty="0" smtClean="0"/>
              <a:t>the impact that trauma has </a:t>
            </a:r>
            <a:r>
              <a:rPr lang="en-US" sz="2400" dirty="0" smtClean="0"/>
              <a:t> on your child</a:t>
            </a:r>
          </a:p>
          <a:p>
            <a:pPr>
              <a:spcBef>
                <a:spcPts val="0"/>
              </a:spcBef>
              <a:buClr>
                <a:schemeClr val="tx1"/>
              </a:buClr>
              <a:buFont typeface="Arial" panose="020B0604020202020204" pitchFamily="34" charset="0"/>
              <a:buChar char="•"/>
            </a:pPr>
            <a:endParaRPr lang="en-US" sz="2400" dirty="0" smtClean="0"/>
          </a:p>
          <a:p>
            <a:pPr>
              <a:spcBef>
                <a:spcPts val="0"/>
              </a:spcBef>
              <a:buClr>
                <a:schemeClr val="tx1"/>
              </a:buClr>
              <a:buFont typeface="Arial" panose="020B0604020202020204" pitchFamily="34" charset="0"/>
              <a:buChar char="•"/>
            </a:pPr>
            <a:endParaRPr lang="en-US" sz="2400" dirty="0" smtClean="0"/>
          </a:p>
          <a:p>
            <a:pPr marL="342900" indent="-342900">
              <a:spcBef>
                <a:spcPts val="0"/>
              </a:spcBef>
              <a:buClr>
                <a:schemeClr val="tx1"/>
              </a:buClr>
              <a:buFont typeface="Arial" panose="020B0604020202020204" pitchFamily="34" charset="0"/>
              <a:buChar char="•"/>
            </a:pPr>
            <a:r>
              <a:rPr lang="en-US" sz="2400" dirty="0" smtClean="0"/>
              <a:t> Promote the importance of</a:t>
            </a:r>
          </a:p>
          <a:p>
            <a:pPr marL="0" indent="0">
              <a:spcBef>
                <a:spcPts val="0"/>
              </a:spcBef>
              <a:buClr>
                <a:schemeClr val="tx1"/>
              </a:buClr>
              <a:buNone/>
            </a:pPr>
            <a:r>
              <a:rPr lang="en-US" sz="2400" dirty="0"/>
              <a:t>	</a:t>
            </a:r>
            <a:r>
              <a:rPr lang="en-US" sz="2400" dirty="0" smtClean="0"/>
              <a:t>psychological safety </a:t>
            </a:r>
          </a:p>
          <a:p>
            <a:pPr>
              <a:spcBef>
                <a:spcPts val="0"/>
              </a:spcBef>
              <a:buClr>
                <a:schemeClr val="tx1"/>
              </a:buClr>
              <a:buFont typeface="Arial" panose="020B0604020202020204" pitchFamily="34" charset="0"/>
              <a:buChar char="•"/>
            </a:pPr>
            <a:endParaRPr lang="en-US" sz="2400" dirty="0" smtClean="0"/>
          </a:p>
          <a:p>
            <a:pPr>
              <a:spcBef>
                <a:spcPts val="0"/>
              </a:spcBef>
              <a:buClr>
                <a:schemeClr val="tx1"/>
              </a:buClr>
              <a:buFont typeface="Arial" panose="020B0604020202020204" pitchFamily="34" charset="0"/>
              <a:buChar char="•"/>
            </a:pPr>
            <a:endParaRPr lang="en-US" sz="2400" dirty="0" smtClean="0"/>
          </a:p>
          <a:p>
            <a:pPr marL="342900" indent="-342900">
              <a:spcBef>
                <a:spcPts val="0"/>
              </a:spcBef>
              <a:buClr>
                <a:schemeClr val="tx1"/>
              </a:buClr>
              <a:buFont typeface="Arial" panose="020B0604020202020204" pitchFamily="34" charset="0"/>
              <a:buChar char="•"/>
            </a:pPr>
            <a:r>
              <a:rPr lang="en-US" sz="2400" dirty="0"/>
              <a:t> </a:t>
            </a:r>
            <a:r>
              <a:rPr lang="en-US" sz="2400" dirty="0" smtClean="0"/>
              <a:t>Share strategies for helping </a:t>
            </a:r>
            <a:r>
              <a:rPr lang="en-US" sz="2000" dirty="0" smtClean="0"/>
              <a:t>your child manage overwhelming</a:t>
            </a:r>
          </a:p>
          <a:p>
            <a:pPr marL="320040" lvl="1" indent="0">
              <a:spcBef>
                <a:spcPts val="0"/>
              </a:spcBef>
              <a:buNone/>
            </a:pPr>
            <a:r>
              <a:rPr lang="en-US" sz="2000" dirty="0"/>
              <a:t>	</a:t>
            </a:r>
            <a:r>
              <a:rPr lang="en-US" sz="2400" dirty="0" smtClean="0"/>
              <a:t>emotions and problem behaviors</a:t>
            </a:r>
          </a:p>
          <a:p>
            <a:pPr>
              <a:spcBef>
                <a:spcPts val="0"/>
              </a:spcBef>
            </a:pPr>
            <a:endParaRPr lang="en-US" sz="2400" dirty="0"/>
          </a:p>
        </p:txBody>
      </p:sp>
      <p:pic>
        <p:nvPicPr>
          <p:cNvPr id="2051" name="Picture 3" descr="C:\Users\Robbin\AppData\Local\Microsoft\Windows\Temporary Internet Files\Content.IE5\I1KQ7OIO\MC900297817[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19800" y="2743200"/>
            <a:ext cx="1748333" cy="166969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4"/>
          <p:cNvSpPr txBox="1"/>
          <p:nvPr/>
        </p:nvSpPr>
        <p:spPr>
          <a:xfrm>
            <a:off x="1864766" y="61722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233894242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The Self-Advocacy Cycle</a:t>
            </a:r>
            <a:endParaRPr lang="en-US" dirty="0">
              <a:solidFill>
                <a:schemeClr val="accent4">
                  <a:lumMod val="50000"/>
                </a:schemeClr>
              </a:solidFill>
            </a:endParaRPr>
          </a:p>
        </p:txBody>
      </p:sp>
      <p:sp>
        <p:nvSpPr>
          <p:cNvPr id="2" name="Content Placeholder 1"/>
          <p:cNvSpPr>
            <a:spLocks noGrp="1"/>
          </p:cNvSpPr>
          <p:nvPr>
            <p:ph idx="1"/>
          </p:nvPr>
        </p:nvSpPr>
        <p:spPr>
          <a:xfrm>
            <a:off x="352426" y="1463040"/>
            <a:ext cx="8486774" cy="4724400"/>
          </a:xfrm>
        </p:spPr>
        <p:txBody>
          <a:bodyPr>
            <a:normAutofit/>
          </a:bodyPr>
          <a:lstStyle/>
          <a:p>
            <a:pPr marL="457200" indent="-457200">
              <a:buFont typeface="+mj-lt"/>
              <a:buAutoNum type="arabicPeriod"/>
            </a:pPr>
            <a:r>
              <a:rPr lang="en-US" sz="2400" dirty="0" smtClean="0"/>
              <a:t> Targeting: Process of identifying needs (yours or your child’s) and the service agencies responsible to address the needs.</a:t>
            </a:r>
          </a:p>
          <a:p>
            <a:pPr marL="457200" indent="-457200">
              <a:buFont typeface="+mj-lt"/>
              <a:buAutoNum type="arabicPeriod"/>
            </a:pPr>
            <a:r>
              <a:rPr lang="en-US" sz="2400" dirty="0"/>
              <a:t> </a:t>
            </a:r>
            <a:r>
              <a:rPr lang="en-US" sz="2400" dirty="0" smtClean="0"/>
              <a:t> Preparing:  Process of getting ready to participate with service professionals in making decisions for your child</a:t>
            </a:r>
          </a:p>
          <a:p>
            <a:pPr marL="457200" indent="-457200">
              <a:buFont typeface="+mj-lt"/>
              <a:buAutoNum type="arabicPeriod"/>
            </a:pPr>
            <a:r>
              <a:rPr lang="en-US" sz="2400" dirty="0"/>
              <a:t> </a:t>
            </a:r>
            <a:r>
              <a:rPr lang="en-US" sz="2400" dirty="0" smtClean="0"/>
              <a:t> Influencing:  Process of influencing decision makers within service agencies to adopt the desired approaches for addressing your child’s needs</a:t>
            </a:r>
          </a:p>
          <a:p>
            <a:pPr marL="457200" indent="-457200">
              <a:buFont typeface="+mj-lt"/>
              <a:buAutoNum type="arabicPeriod"/>
            </a:pPr>
            <a:r>
              <a:rPr lang="en-US" sz="2400" dirty="0"/>
              <a:t> </a:t>
            </a:r>
            <a:r>
              <a:rPr lang="en-US" sz="2400" dirty="0" smtClean="0"/>
              <a:t> Follow Up:  Process of checking to be certain that the agreements with service professionals are carried out</a:t>
            </a:r>
            <a:endParaRPr lang="en-US" sz="2400" dirty="0"/>
          </a:p>
        </p:txBody>
      </p:sp>
      <p:sp>
        <p:nvSpPr>
          <p:cNvPr id="5" name="TextBox 4"/>
          <p:cNvSpPr txBox="1"/>
          <p:nvPr/>
        </p:nvSpPr>
        <p:spPr>
          <a:xfrm>
            <a:off x="1752600" y="62484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262336807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solidFill>
                  <a:schemeClr val="accent4">
                    <a:lumMod val="50000"/>
                  </a:schemeClr>
                </a:solidFill>
              </a:rPr>
              <a:t>Trauma Informed Therapy: The Basics</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a:buSzPct val="100000"/>
              <a:buFont typeface="Arial" panose="020B0604020202020204" pitchFamily="34" charset="0"/>
              <a:buChar char="•"/>
            </a:pPr>
            <a:r>
              <a:rPr lang="en-US" sz="2600" dirty="0" smtClean="0"/>
              <a:t>Common elements of effective treatment</a:t>
            </a:r>
          </a:p>
          <a:p>
            <a:pPr marL="662940" lvl="1" indent="-342900">
              <a:buSzPct val="100000"/>
              <a:buFont typeface="Wingdings" panose="05000000000000000000" pitchFamily="2" charset="2"/>
              <a:buChar char="§"/>
            </a:pPr>
            <a:r>
              <a:rPr lang="en-US" dirty="0"/>
              <a:t> </a:t>
            </a:r>
            <a:r>
              <a:rPr lang="en-US" dirty="0" smtClean="0"/>
              <a:t>Scientifically Based</a:t>
            </a:r>
          </a:p>
          <a:p>
            <a:pPr marL="662940" lvl="1" indent="-342900">
              <a:buSzPct val="100000"/>
              <a:buFont typeface="Wingdings" panose="05000000000000000000" pitchFamily="2" charset="2"/>
              <a:buChar char="§"/>
            </a:pPr>
            <a:r>
              <a:rPr lang="en-US" dirty="0"/>
              <a:t> </a:t>
            </a:r>
            <a:r>
              <a:rPr lang="en-US" dirty="0" smtClean="0"/>
              <a:t>Include comprehensive trauma </a:t>
            </a:r>
            <a:r>
              <a:rPr lang="en-US" dirty="0" smtClean="0"/>
              <a:t>assessment</a:t>
            </a:r>
          </a:p>
          <a:p>
            <a:pPr marL="662940" lvl="1" indent="-342900">
              <a:buSzPct val="100000"/>
              <a:buFont typeface="Wingdings" panose="05000000000000000000" pitchFamily="2" charset="2"/>
              <a:buChar char="§"/>
            </a:pPr>
            <a:r>
              <a:rPr lang="en-US" dirty="0" smtClean="0"/>
              <a:t>Based </a:t>
            </a:r>
            <a:r>
              <a:rPr lang="en-US" dirty="0" smtClean="0"/>
              <a:t>on clear plan that involves </a:t>
            </a:r>
            <a:r>
              <a:rPr lang="en-US" dirty="0" smtClean="0"/>
              <a:t>caregivers</a:t>
            </a:r>
          </a:p>
          <a:p>
            <a:pPr marL="662940" lvl="1" indent="-342900">
              <a:buSzPct val="100000"/>
              <a:buFont typeface="Wingdings" panose="05000000000000000000" pitchFamily="2" charset="2"/>
              <a:buChar char="§"/>
            </a:pPr>
            <a:r>
              <a:rPr lang="en-US" dirty="0" smtClean="0"/>
              <a:t>Trauma </a:t>
            </a:r>
            <a:r>
              <a:rPr lang="en-US" dirty="0" smtClean="0"/>
              <a:t>focused</a:t>
            </a:r>
            <a:endParaRPr lang="en-US" dirty="0"/>
          </a:p>
        </p:txBody>
      </p:sp>
      <p:sp>
        <p:nvSpPr>
          <p:cNvPr id="5" name="TextBox 4"/>
          <p:cNvSpPr txBox="1"/>
          <p:nvPr/>
        </p:nvSpPr>
        <p:spPr>
          <a:xfrm>
            <a:off x="2055125" y="61722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175905486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solidFill>
                  <a:schemeClr val="accent4">
                    <a:lumMod val="50000"/>
                  </a:schemeClr>
                </a:solidFill>
              </a:rPr>
              <a:t>Ineffective or Harmful Treatments</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a:buSzPct val="100000"/>
              <a:buFont typeface="Arial" panose="020B0604020202020204" pitchFamily="34" charset="0"/>
              <a:buChar char="•"/>
            </a:pPr>
            <a:r>
              <a:rPr lang="en-US" dirty="0" smtClean="0"/>
              <a:t>Beware of:</a:t>
            </a:r>
          </a:p>
          <a:p>
            <a:pPr marL="662940" lvl="1" indent="-342900">
              <a:buSzPct val="100000"/>
              <a:buFont typeface="Wingdings" panose="05000000000000000000" pitchFamily="2" charset="2"/>
              <a:buChar char="§"/>
            </a:pPr>
            <a:r>
              <a:rPr lang="en-US" sz="2600" dirty="0" smtClean="0"/>
              <a:t>Treatments </a:t>
            </a:r>
            <a:r>
              <a:rPr lang="en-US" sz="2600" dirty="0" smtClean="0"/>
              <a:t>that promise an instant </a:t>
            </a:r>
            <a:r>
              <a:rPr lang="en-US" sz="2600" dirty="0" smtClean="0"/>
              <a:t>cure</a:t>
            </a:r>
          </a:p>
          <a:p>
            <a:pPr marL="662940" lvl="1" indent="-342900">
              <a:buSzPct val="100000"/>
              <a:buFont typeface="Wingdings" panose="05000000000000000000" pitchFamily="2" charset="2"/>
              <a:buChar char="§"/>
            </a:pPr>
            <a:r>
              <a:rPr lang="en-US" sz="2600" dirty="0" smtClean="0"/>
              <a:t>Treatments </a:t>
            </a:r>
            <a:r>
              <a:rPr lang="en-US" sz="2600" dirty="0" smtClean="0"/>
              <a:t>that use hypnosis or drugs to retrieve repressed </a:t>
            </a:r>
            <a:r>
              <a:rPr lang="en-US" sz="2600" dirty="0" smtClean="0"/>
              <a:t>memories</a:t>
            </a:r>
          </a:p>
          <a:p>
            <a:pPr marL="662940" lvl="1" indent="-342900">
              <a:buSzPct val="100000"/>
              <a:buFont typeface="Wingdings" panose="05000000000000000000" pitchFamily="2" charset="2"/>
              <a:buChar char="§"/>
            </a:pPr>
            <a:r>
              <a:rPr lang="en-US" sz="2600" dirty="0" smtClean="0"/>
              <a:t>Rebirthing </a:t>
            </a:r>
            <a:r>
              <a:rPr lang="en-US" sz="2600" dirty="0" smtClean="0"/>
              <a:t>or Holding </a:t>
            </a:r>
            <a:r>
              <a:rPr lang="en-US" sz="2600" dirty="0" smtClean="0"/>
              <a:t>therapies</a:t>
            </a:r>
          </a:p>
          <a:p>
            <a:pPr marL="662940" lvl="1" indent="-342900">
              <a:buSzPct val="100000"/>
              <a:buFont typeface="Wingdings" panose="05000000000000000000" pitchFamily="2" charset="2"/>
              <a:buChar char="§"/>
            </a:pPr>
            <a:r>
              <a:rPr lang="en-US" sz="2600" dirty="0" smtClean="0"/>
              <a:t>Treatments </a:t>
            </a:r>
            <a:r>
              <a:rPr lang="en-US" sz="2600" dirty="0" smtClean="0"/>
              <a:t>offered by non-licensed providers or are outside the medical mainstream</a:t>
            </a:r>
          </a:p>
          <a:p>
            <a:pPr marL="137160" indent="0">
              <a:buNone/>
            </a:pPr>
            <a:endParaRPr lang="en-US" sz="2400" dirty="0" smtClean="0"/>
          </a:p>
        </p:txBody>
      </p:sp>
      <p:sp>
        <p:nvSpPr>
          <p:cNvPr id="5" name="TextBox 4"/>
          <p:cNvSpPr txBox="1"/>
          <p:nvPr/>
        </p:nvSpPr>
        <p:spPr>
          <a:xfrm>
            <a:off x="1676400" y="64008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206088988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solidFill>
                  <a:schemeClr val="accent4">
                    <a:lumMod val="50000"/>
                  </a:schemeClr>
                </a:solidFill>
              </a:rPr>
              <a:t>Trauma Informed Therapy:</a:t>
            </a:r>
            <a:br>
              <a:rPr lang="en-US" dirty="0" smtClean="0">
                <a:solidFill>
                  <a:schemeClr val="accent4">
                    <a:lumMod val="50000"/>
                  </a:schemeClr>
                </a:solidFill>
              </a:rPr>
            </a:br>
            <a:r>
              <a:rPr lang="en-US" dirty="0" smtClean="0">
                <a:solidFill>
                  <a:schemeClr val="accent4">
                    <a:lumMod val="50000"/>
                  </a:schemeClr>
                </a:solidFill>
              </a:rPr>
              <a:t>The Real World</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marL="342900" indent="-342900">
              <a:buSzPct val="100000"/>
              <a:buFont typeface="Wingdings" panose="05000000000000000000" pitchFamily="2" charset="2"/>
              <a:buChar char="§"/>
            </a:pPr>
            <a:r>
              <a:rPr lang="en-US" sz="2600" dirty="0" smtClean="0"/>
              <a:t>  Effects of trauma are missed or underappreciated</a:t>
            </a:r>
          </a:p>
          <a:p>
            <a:pPr marL="342900" indent="-342900">
              <a:buSzPct val="100000"/>
              <a:buFont typeface="Wingdings" panose="05000000000000000000" pitchFamily="2" charset="2"/>
              <a:buChar char="§"/>
            </a:pPr>
            <a:r>
              <a:rPr lang="en-US" sz="2600" dirty="0"/>
              <a:t> </a:t>
            </a:r>
            <a:r>
              <a:rPr lang="en-US" sz="2600" dirty="0" smtClean="0"/>
              <a:t> Goals of therapy are unclear</a:t>
            </a:r>
          </a:p>
          <a:p>
            <a:pPr marL="342900" indent="-342900">
              <a:buSzPct val="100000"/>
              <a:buFont typeface="Wingdings" panose="05000000000000000000" pitchFamily="2" charset="2"/>
              <a:buChar char="§"/>
            </a:pPr>
            <a:r>
              <a:rPr lang="en-US" sz="2600" dirty="0"/>
              <a:t> </a:t>
            </a:r>
            <a:r>
              <a:rPr lang="en-US" sz="2600" dirty="0" smtClean="0"/>
              <a:t> Inconsistent care</a:t>
            </a:r>
          </a:p>
          <a:p>
            <a:pPr marL="342900" indent="-342900">
              <a:buSzPct val="100000"/>
              <a:buFont typeface="Wingdings" panose="05000000000000000000" pitchFamily="2" charset="2"/>
              <a:buChar char="§"/>
            </a:pPr>
            <a:r>
              <a:rPr lang="en-US" sz="2600" dirty="0"/>
              <a:t> </a:t>
            </a:r>
            <a:r>
              <a:rPr lang="en-US" sz="2600" dirty="0" smtClean="0"/>
              <a:t> Therapy seems to be upsetting the child</a:t>
            </a:r>
          </a:p>
          <a:p>
            <a:pPr marL="342900" indent="-342900">
              <a:buSzPct val="100000"/>
              <a:buFont typeface="Wingdings" panose="05000000000000000000" pitchFamily="2" charset="2"/>
              <a:buChar char="§"/>
            </a:pPr>
            <a:r>
              <a:rPr lang="en-US" sz="2600" dirty="0"/>
              <a:t> </a:t>
            </a:r>
            <a:r>
              <a:rPr lang="en-US" sz="2600" dirty="0" smtClean="0"/>
              <a:t> No trauma informed providers available</a:t>
            </a:r>
            <a:endParaRPr lang="en-US" sz="2600" dirty="0"/>
          </a:p>
        </p:txBody>
      </p:sp>
      <p:sp>
        <p:nvSpPr>
          <p:cNvPr id="5" name="TextBox 4"/>
          <p:cNvSpPr txBox="1"/>
          <p:nvPr/>
        </p:nvSpPr>
        <p:spPr>
          <a:xfrm>
            <a:off x="1752600" y="63246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101248435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Medications and Trauma</a:t>
            </a:r>
            <a:endParaRPr lang="en-US" dirty="0">
              <a:solidFill>
                <a:schemeClr val="accent4">
                  <a:lumMod val="50000"/>
                </a:schemeClr>
              </a:solidFill>
            </a:endParaRPr>
          </a:p>
        </p:txBody>
      </p:sp>
      <p:sp>
        <p:nvSpPr>
          <p:cNvPr id="2" name="Content Placeholder 1"/>
          <p:cNvSpPr>
            <a:spLocks noGrp="1"/>
          </p:cNvSpPr>
          <p:nvPr>
            <p:ph idx="1"/>
          </p:nvPr>
        </p:nvSpPr>
        <p:spPr>
          <a:xfrm>
            <a:off x="352426" y="1463040"/>
            <a:ext cx="8258174" cy="5090160"/>
          </a:xfrm>
        </p:spPr>
        <p:txBody>
          <a:bodyPr>
            <a:normAutofit/>
          </a:bodyPr>
          <a:lstStyle/>
          <a:p>
            <a:pPr marL="342900" indent="-342900">
              <a:buSzPct val="100000"/>
              <a:buFont typeface="Arial" panose="020B0604020202020204" pitchFamily="34" charset="0"/>
              <a:buChar char="•"/>
            </a:pPr>
            <a:r>
              <a:rPr lang="en-US" sz="2400" dirty="0" smtClean="0"/>
              <a:t> Some medications can be safe and effective</a:t>
            </a:r>
          </a:p>
          <a:p>
            <a:pPr marL="342900" indent="-342900">
              <a:buSzPct val="100000"/>
              <a:buFont typeface="Arial" panose="020B0604020202020204" pitchFamily="34" charset="0"/>
              <a:buChar char="•"/>
            </a:pPr>
            <a:r>
              <a:rPr lang="en-US" sz="2400" dirty="0"/>
              <a:t> </a:t>
            </a:r>
            <a:r>
              <a:rPr lang="en-US" sz="2400" dirty="0" smtClean="0"/>
              <a:t> Resource parents should ask questions about:</a:t>
            </a:r>
          </a:p>
          <a:p>
            <a:pPr marL="514350" lvl="1" indent="-342900"/>
            <a:r>
              <a:rPr lang="en-US" sz="2400" dirty="0"/>
              <a:t> </a:t>
            </a:r>
            <a:r>
              <a:rPr lang="en-US" sz="2400" dirty="0" smtClean="0"/>
              <a:t> Use of Medications alone without therapy</a:t>
            </a:r>
          </a:p>
          <a:p>
            <a:pPr marL="514350" lvl="1" indent="-342900"/>
            <a:r>
              <a:rPr lang="en-US" sz="2400" dirty="0"/>
              <a:t> </a:t>
            </a:r>
            <a:r>
              <a:rPr lang="en-US" sz="2400" dirty="0" smtClean="0"/>
              <a:t> Medications prescribed for children under 4</a:t>
            </a:r>
          </a:p>
          <a:p>
            <a:pPr marL="514350" lvl="1" indent="-342900"/>
            <a:r>
              <a:rPr lang="en-US" sz="2400" dirty="0"/>
              <a:t> </a:t>
            </a:r>
            <a:r>
              <a:rPr lang="en-US" sz="2400" dirty="0" smtClean="0"/>
              <a:t> Use of multiple medications</a:t>
            </a:r>
          </a:p>
          <a:p>
            <a:pPr marL="514350" lvl="1" indent="-342900"/>
            <a:r>
              <a:rPr lang="en-US" sz="2400" dirty="0"/>
              <a:t> </a:t>
            </a:r>
            <a:r>
              <a:rPr lang="en-US" sz="2400" dirty="0" smtClean="0"/>
              <a:t> Side effects that concern you or the child</a:t>
            </a:r>
          </a:p>
          <a:p>
            <a:pPr marL="457200" indent="-457200">
              <a:buSzPct val="100000"/>
              <a:buFont typeface="Arial" panose="020B0604020202020204" pitchFamily="34" charset="0"/>
              <a:buChar char="•"/>
            </a:pPr>
            <a:r>
              <a:rPr lang="en-US" sz="2600" dirty="0"/>
              <a:t> </a:t>
            </a:r>
            <a:r>
              <a:rPr lang="en-US" sz="2600" dirty="0" smtClean="0"/>
              <a:t>When in doubt …. Research</a:t>
            </a:r>
          </a:p>
          <a:p>
            <a:pPr marL="628650" lvl="1" indent="-457200"/>
            <a:r>
              <a:rPr lang="en-US" sz="2400" dirty="0"/>
              <a:t> </a:t>
            </a:r>
            <a:r>
              <a:rPr lang="en-US" sz="2400" dirty="0" smtClean="0"/>
              <a:t> Talk to the doctor</a:t>
            </a:r>
          </a:p>
          <a:p>
            <a:pPr marL="628650" lvl="1" indent="-457200"/>
            <a:r>
              <a:rPr lang="en-US" sz="2400" dirty="0"/>
              <a:t> </a:t>
            </a:r>
            <a:r>
              <a:rPr lang="en-US" sz="2400" dirty="0" smtClean="0"/>
              <a:t> Talk to the pharmacist</a:t>
            </a:r>
          </a:p>
          <a:p>
            <a:pPr marL="628650" lvl="1" indent="-457200"/>
            <a:r>
              <a:rPr lang="en-US" sz="2400" dirty="0"/>
              <a:t> </a:t>
            </a:r>
            <a:r>
              <a:rPr lang="en-US" sz="2400" dirty="0" smtClean="0"/>
              <a:t> WebMD</a:t>
            </a:r>
          </a:p>
          <a:p>
            <a:pPr marL="628650" lvl="1" indent="-457200"/>
            <a:r>
              <a:rPr lang="en-US" sz="2400" dirty="0"/>
              <a:t> </a:t>
            </a:r>
            <a:r>
              <a:rPr lang="en-US" sz="2400" dirty="0" smtClean="0"/>
              <a:t> Medline </a:t>
            </a:r>
            <a:r>
              <a:rPr lang="en-US" sz="2400" dirty="0" smtClean="0"/>
              <a:t>Plus</a:t>
            </a:r>
            <a:endParaRPr lang="en-US" sz="2400" dirty="0" smtClean="0"/>
          </a:p>
        </p:txBody>
      </p:sp>
      <p:sp>
        <p:nvSpPr>
          <p:cNvPr id="4" name="TextBox 4"/>
          <p:cNvSpPr txBox="1"/>
          <p:nvPr/>
        </p:nvSpPr>
        <p:spPr>
          <a:xfrm>
            <a:off x="3352800" y="63246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36292153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Trauma and the Triangle</a:t>
            </a:r>
            <a:endParaRPr lang="en-US" dirty="0">
              <a:solidFill>
                <a:schemeClr val="accent4">
                  <a:lumMod val="50000"/>
                </a:schemeClr>
              </a:solidFill>
            </a:endParaRPr>
          </a:p>
        </p:txBody>
      </p:sp>
      <p:sp>
        <p:nvSpPr>
          <p:cNvPr id="2" name="Content Placeholder 1"/>
          <p:cNvSpPr>
            <a:spLocks noGrp="1"/>
          </p:cNvSpPr>
          <p:nvPr>
            <p:ph idx="1"/>
          </p:nvPr>
        </p:nvSpPr>
        <p:spPr>
          <a:xfrm>
            <a:off x="352426" y="1463040"/>
            <a:ext cx="8486774" cy="4724400"/>
          </a:xfrm>
        </p:spPr>
        <p:txBody>
          <a:bodyPr>
            <a:normAutofit/>
          </a:bodyPr>
          <a:lstStyle/>
          <a:p>
            <a:pPr>
              <a:buSzPct val="100000"/>
              <a:buFont typeface="Arial" panose="020B0604020202020204" pitchFamily="34" charset="0"/>
              <a:buChar char="•"/>
            </a:pPr>
            <a:r>
              <a:rPr lang="en-US" dirty="0" smtClean="0"/>
              <a:t>Children may act out as a way of:</a:t>
            </a:r>
          </a:p>
          <a:p>
            <a:pPr marL="893826" lvl="2" indent="-457200">
              <a:buSzPct val="100000"/>
              <a:buFont typeface="Wingdings" panose="05000000000000000000" pitchFamily="2" charset="2"/>
              <a:buChar char="§"/>
            </a:pPr>
            <a:r>
              <a:rPr lang="en-US" sz="2400" dirty="0"/>
              <a:t> </a:t>
            </a:r>
            <a:r>
              <a:rPr lang="en-US" sz="2400" dirty="0" smtClean="0"/>
              <a:t>Reenacting patterns or relationships from the past</a:t>
            </a:r>
          </a:p>
          <a:p>
            <a:pPr marL="893826" lvl="2" indent="-457200">
              <a:buSzPct val="100000"/>
              <a:buFont typeface="Wingdings" panose="05000000000000000000" pitchFamily="2" charset="2"/>
              <a:buChar char="§"/>
            </a:pPr>
            <a:r>
              <a:rPr lang="en-US" sz="2400" dirty="0"/>
              <a:t> </a:t>
            </a:r>
            <a:r>
              <a:rPr lang="en-US" sz="2400" dirty="0" smtClean="0"/>
              <a:t>Increasing interactions, even if the interactions are negative</a:t>
            </a:r>
          </a:p>
          <a:p>
            <a:pPr marL="893826" lvl="2" indent="-457200">
              <a:buSzPct val="100000"/>
              <a:buFont typeface="Wingdings" panose="05000000000000000000" pitchFamily="2" charset="2"/>
              <a:buChar char="§"/>
            </a:pPr>
            <a:r>
              <a:rPr lang="en-US" sz="2400" dirty="0"/>
              <a:t> </a:t>
            </a:r>
            <a:r>
              <a:rPr lang="en-US" sz="2400" dirty="0" smtClean="0"/>
              <a:t>Keeping caregivers at a physical and emotional distance</a:t>
            </a:r>
          </a:p>
          <a:p>
            <a:pPr marL="1021144" lvl="3" indent="-457200"/>
            <a:r>
              <a:rPr lang="en-US" sz="2400" dirty="0"/>
              <a:t> </a:t>
            </a:r>
            <a:r>
              <a:rPr lang="en-US" sz="2400" dirty="0" smtClean="0"/>
              <a:t>Protecting themselves</a:t>
            </a:r>
          </a:p>
          <a:p>
            <a:pPr marL="893826" lvl="2" indent="-457200">
              <a:buSzPct val="100000"/>
              <a:buFont typeface="Wingdings" panose="05000000000000000000" pitchFamily="2" charset="2"/>
              <a:buChar char="§"/>
            </a:pPr>
            <a:r>
              <a:rPr lang="en-US" sz="2400" dirty="0"/>
              <a:t> </a:t>
            </a:r>
            <a:r>
              <a:rPr lang="en-US" sz="2400" dirty="0" smtClean="0"/>
              <a:t>Proving the beliefs in their “Invisible Suitcase”</a:t>
            </a:r>
          </a:p>
          <a:p>
            <a:pPr marL="893826" lvl="2" indent="-457200">
              <a:buSzPct val="100000"/>
              <a:buFont typeface="Wingdings" panose="05000000000000000000" pitchFamily="2" charset="2"/>
              <a:buChar char="§"/>
            </a:pPr>
            <a:r>
              <a:rPr lang="en-US" sz="2400" dirty="0"/>
              <a:t> </a:t>
            </a:r>
            <a:r>
              <a:rPr lang="en-US" sz="2400" dirty="0" smtClean="0"/>
              <a:t>Venting frustration, anger and anxiety</a:t>
            </a:r>
            <a:endParaRPr lang="en-US" sz="2400" dirty="0"/>
          </a:p>
        </p:txBody>
      </p:sp>
      <p:sp>
        <p:nvSpPr>
          <p:cNvPr id="5" name="TextBox 4"/>
          <p:cNvSpPr txBox="1"/>
          <p:nvPr/>
        </p:nvSpPr>
        <p:spPr>
          <a:xfrm>
            <a:off x="1981200" y="59436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371780721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52426" y="228600"/>
            <a:ext cx="8486774" cy="5958840"/>
          </a:xfrm>
        </p:spPr>
        <p:txBody>
          <a:bodyPr>
            <a:normAutofit/>
          </a:bodyPr>
          <a:lstStyle/>
          <a:p>
            <a:pPr marL="137160" indent="0">
              <a:buNone/>
            </a:pPr>
            <a:r>
              <a:rPr lang="en-US" sz="4000" dirty="0" smtClean="0">
                <a:solidFill>
                  <a:schemeClr val="accent4">
                    <a:lumMod val="50000"/>
                  </a:schemeClr>
                </a:solidFill>
              </a:rPr>
              <a:t>Questions????</a:t>
            </a:r>
          </a:p>
          <a:p>
            <a:pPr marL="137160" indent="0">
              <a:buNone/>
            </a:pPr>
            <a:r>
              <a:rPr lang="en-US" sz="4000" dirty="0" smtClean="0">
                <a:solidFill>
                  <a:schemeClr val="accent4">
                    <a:lumMod val="50000"/>
                  </a:schemeClr>
                </a:solidFill>
              </a:rPr>
              <a:t>Supplemental Handouts</a:t>
            </a:r>
          </a:p>
          <a:p>
            <a:endParaRPr lang="en-US" sz="4000" dirty="0">
              <a:solidFill>
                <a:srgbClr val="FF0066"/>
              </a:solidFill>
            </a:endParaRPr>
          </a:p>
          <a:p>
            <a:endParaRPr lang="en-US" sz="4000" dirty="0">
              <a:solidFill>
                <a:srgbClr val="FF0066"/>
              </a:solidFill>
            </a:endParaRPr>
          </a:p>
        </p:txBody>
      </p:sp>
      <p:sp>
        <p:nvSpPr>
          <p:cNvPr id="4" name="TextBox 4"/>
          <p:cNvSpPr txBox="1"/>
          <p:nvPr/>
        </p:nvSpPr>
        <p:spPr>
          <a:xfrm>
            <a:off x="2057400" y="60960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164844511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600200" y="609600"/>
            <a:ext cx="7086600" cy="3733800"/>
          </a:xfrm>
        </p:spPr>
        <p:txBody>
          <a:bodyPr/>
          <a:lstStyle/>
          <a:p>
            <a:r>
              <a:rPr lang="en-US" dirty="0" smtClean="0">
                <a:solidFill>
                  <a:schemeClr val="accent4">
                    <a:lumMod val="50000"/>
                  </a:schemeClr>
                </a:solidFill>
              </a:rPr>
              <a:t>Module 8</a:t>
            </a:r>
            <a:br>
              <a:rPr lang="en-US" dirty="0" smtClean="0">
                <a:solidFill>
                  <a:schemeClr val="accent4">
                    <a:lumMod val="50000"/>
                  </a:schemeClr>
                </a:solidFill>
              </a:rPr>
            </a:br>
            <a:r>
              <a:rPr lang="en-US" dirty="0" smtClean="0">
                <a:solidFill>
                  <a:schemeClr val="accent4">
                    <a:lumMod val="50000"/>
                  </a:schemeClr>
                </a:solidFill>
              </a:rPr>
              <a:t>Taking Care  of Yourself</a:t>
            </a:r>
            <a:endParaRPr lang="en-US" dirty="0">
              <a:solidFill>
                <a:schemeClr val="accent4">
                  <a:lumMod val="50000"/>
                </a:schemeClr>
              </a:solidFill>
            </a:endParaRPr>
          </a:p>
        </p:txBody>
      </p:sp>
      <p:sp>
        <p:nvSpPr>
          <p:cNvPr id="5" name="TextBox 4"/>
          <p:cNvSpPr txBox="1"/>
          <p:nvPr/>
        </p:nvSpPr>
        <p:spPr>
          <a:xfrm>
            <a:off x="2057400" y="60960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318481933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Essential Element 9</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endParaRPr lang="en-US" sz="2400" dirty="0" smtClean="0"/>
          </a:p>
          <a:p>
            <a:pPr marL="137160" indent="0">
              <a:buNone/>
            </a:pPr>
            <a:r>
              <a:rPr lang="en-US" sz="2400" dirty="0" smtClean="0"/>
              <a:t>9.  Take care of yourself</a:t>
            </a:r>
            <a:endParaRPr lang="en-US" sz="2400" dirty="0"/>
          </a:p>
        </p:txBody>
      </p:sp>
      <p:sp>
        <p:nvSpPr>
          <p:cNvPr id="5" name="TextBox 4"/>
          <p:cNvSpPr txBox="1"/>
          <p:nvPr/>
        </p:nvSpPr>
        <p:spPr>
          <a:xfrm>
            <a:off x="2133600" y="61722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27214846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accent4">
                    <a:lumMod val="50000"/>
                  </a:schemeClr>
                </a:solidFill>
              </a:rPr>
              <a:t>Caregivers Also Need Care</a:t>
            </a:r>
            <a:endParaRPr lang="en-US" dirty="0">
              <a:solidFill>
                <a:schemeClr val="accent4">
                  <a:lumMod val="50000"/>
                </a:schemeClr>
              </a:solidFill>
            </a:endParaRPr>
          </a:p>
        </p:txBody>
      </p:sp>
      <p:pic>
        <p:nvPicPr>
          <p:cNvPr id="3074"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762000" y="1543826"/>
            <a:ext cx="2771179" cy="18398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Content Placeholder 1"/>
          <p:cNvSpPr>
            <a:spLocks noGrp="1"/>
          </p:cNvSpPr>
          <p:nvPr>
            <p:ph sz="half" idx="2"/>
          </p:nvPr>
        </p:nvSpPr>
        <p:spPr/>
        <p:txBody>
          <a:bodyPr>
            <a:normAutofit/>
          </a:bodyPr>
          <a:lstStyle/>
          <a:p>
            <a:pPr marL="342900" indent="-342900">
              <a:buFont typeface="Arial" panose="020B0604020202020204" pitchFamily="34" charset="0"/>
              <a:buChar char="•"/>
            </a:pPr>
            <a:r>
              <a:rPr lang="en-US" sz="2400" dirty="0" smtClean="0"/>
              <a:t>  We are all human</a:t>
            </a:r>
          </a:p>
          <a:p>
            <a:pPr marL="342900" indent="-342900">
              <a:buFont typeface="Arial" panose="020B0604020202020204" pitchFamily="34" charset="0"/>
              <a:buChar char="•"/>
            </a:pPr>
            <a:r>
              <a:rPr lang="en-US" sz="2400" dirty="0"/>
              <a:t> </a:t>
            </a:r>
            <a:r>
              <a:rPr lang="en-US" sz="2400" dirty="0" smtClean="0"/>
              <a:t> Caring for our children can be difficult, draining, exhausting and frustrating</a:t>
            </a:r>
          </a:p>
          <a:p>
            <a:pPr marL="342900" indent="-342900">
              <a:buFont typeface="Arial" panose="020B0604020202020204" pitchFamily="34" charset="0"/>
              <a:buChar char="•"/>
            </a:pPr>
            <a:r>
              <a:rPr lang="en-US" sz="2400" dirty="0"/>
              <a:t> </a:t>
            </a:r>
            <a:r>
              <a:rPr lang="en-US" sz="2400" dirty="0" smtClean="0"/>
              <a:t> We all deserve a little TLC</a:t>
            </a:r>
            <a:endParaRPr lang="en-US" sz="2400" dirty="0"/>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3741964"/>
            <a:ext cx="2590800" cy="18968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4"/>
          <p:cNvSpPr txBox="1"/>
          <p:nvPr/>
        </p:nvSpPr>
        <p:spPr>
          <a:xfrm>
            <a:off x="2438400" y="61722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284038087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solidFill>
                  <a:schemeClr val="accent4">
                    <a:lumMod val="50000"/>
                  </a:schemeClr>
                </a:solidFill>
              </a:rPr>
              <a:t>Compassion Fatigue:</a:t>
            </a:r>
            <a:br>
              <a:rPr lang="en-US" dirty="0" smtClean="0">
                <a:solidFill>
                  <a:schemeClr val="accent4">
                    <a:lumMod val="50000"/>
                  </a:schemeClr>
                </a:solidFill>
              </a:rPr>
            </a:br>
            <a:r>
              <a:rPr lang="en-US" dirty="0" smtClean="0">
                <a:solidFill>
                  <a:schemeClr val="accent4">
                    <a:lumMod val="50000"/>
                  </a:schemeClr>
                </a:solidFill>
              </a:rPr>
              <a:t>Warning Signs</a:t>
            </a:r>
            <a:endParaRPr lang="en-US" dirty="0">
              <a:solidFill>
                <a:schemeClr val="accent4">
                  <a:lumMod val="50000"/>
                </a:schemeClr>
              </a:solidFill>
            </a:endParaRPr>
          </a:p>
        </p:txBody>
      </p:sp>
      <p:sp>
        <p:nvSpPr>
          <p:cNvPr id="2" name="Content Placeholder 1"/>
          <p:cNvSpPr>
            <a:spLocks noGrp="1"/>
          </p:cNvSpPr>
          <p:nvPr>
            <p:ph idx="1"/>
          </p:nvPr>
        </p:nvSpPr>
        <p:spPr>
          <a:xfrm>
            <a:off x="352426" y="1463040"/>
            <a:ext cx="8410574" cy="4724400"/>
          </a:xfrm>
        </p:spPr>
        <p:txBody>
          <a:bodyPr>
            <a:normAutofit/>
          </a:bodyPr>
          <a:lstStyle/>
          <a:p>
            <a:pPr marL="342900" indent="-342900">
              <a:buSzPct val="100000"/>
              <a:buFont typeface="Arial" panose="020B0604020202020204" pitchFamily="34" charset="0"/>
              <a:buChar char="•"/>
            </a:pPr>
            <a:r>
              <a:rPr lang="en-US" sz="2600" dirty="0" smtClean="0"/>
              <a:t> Mental and physical exhaustion</a:t>
            </a:r>
          </a:p>
          <a:p>
            <a:pPr marL="342900" indent="-342900">
              <a:buSzPct val="100000"/>
              <a:buFont typeface="Arial" panose="020B0604020202020204" pitchFamily="34" charset="0"/>
              <a:buChar char="•"/>
            </a:pPr>
            <a:r>
              <a:rPr lang="en-US" sz="2600" dirty="0"/>
              <a:t> </a:t>
            </a:r>
            <a:r>
              <a:rPr lang="en-US" sz="2600" dirty="0" smtClean="0"/>
              <a:t> Using alcohol, food or other substances to combat stress and comfort yourself</a:t>
            </a:r>
          </a:p>
          <a:p>
            <a:pPr marL="342900" indent="-342900">
              <a:buSzPct val="100000"/>
              <a:buFont typeface="Arial" panose="020B0604020202020204" pitchFamily="34" charset="0"/>
              <a:buChar char="•"/>
            </a:pPr>
            <a:r>
              <a:rPr lang="en-US" sz="2600" dirty="0"/>
              <a:t> </a:t>
            </a:r>
            <a:r>
              <a:rPr lang="en-US" sz="2600" dirty="0" smtClean="0"/>
              <a:t> Disturbed sleep</a:t>
            </a:r>
          </a:p>
          <a:p>
            <a:pPr marL="342900" indent="-342900">
              <a:buSzPct val="100000"/>
              <a:buFont typeface="Arial" panose="020B0604020202020204" pitchFamily="34" charset="0"/>
              <a:buChar char="•"/>
            </a:pPr>
            <a:r>
              <a:rPr lang="en-US" sz="2600" dirty="0"/>
              <a:t> </a:t>
            </a:r>
            <a:r>
              <a:rPr lang="en-US" sz="2600" dirty="0" smtClean="0"/>
              <a:t> Feeling numb and distanced from life</a:t>
            </a:r>
          </a:p>
          <a:p>
            <a:pPr marL="342900" indent="-342900">
              <a:buSzPct val="100000"/>
              <a:buFont typeface="Arial" panose="020B0604020202020204" pitchFamily="34" charset="0"/>
              <a:buChar char="•"/>
            </a:pPr>
            <a:r>
              <a:rPr lang="en-US" sz="2600" dirty="0"/>
              <a:t> </a:t>
            </a:r>
            <a:r>
              <a:rPr lang="en-US" sz="2600" dirty="0" smtClean="0"/>
              <a:t> Feeling less satisfied by work</a:t>
            </a:r>
          </a:p>
          <a:p>
            <a:pPr marL="342900" indent="-342900">
              <a:buSzPct val="100000"/>
              <a:buFont typeface="Arial" panose="020B0604020202020204" pitchFamily="34" charset="0"/>
              <a:buChar char="•"/>
            </a:pPr>
            <a:r>
              <a:rPr lang="en-US" sz="2600" dirty="0"/>
              <a:t> </a:t>
            </a:r>
            <a:r>
              <a:rPr lang="en-US" sz="2600" dirty="0" smtClean="0"/>
              <a:t> Moodiness, irritability</a:t>
            </a:r>
          </a:p>
          <a:p>
            <a:pPr marL="342900" indent="-342900">
              <a:buSzPct val="100000"/>
              <a:buFont typeface="Arial" panose="020B0604020202020204" pitchFamily="34" charset="0"/>
              <a:buChar char="•"/>
            </a:pPr>
            <a:r>
              <a:rPr lang="en-US" sz="2600" dirty="0"/>
              <a:t> </a:t>
            </a:r>
            <a:r>
              <a:rPr lang="en-US" sz="2600" dirty="0" smtClean="0"/>
              <a:t> Physical complaints – headaches, stomachaches</a:t>
            </a:r>
          </a:p>
        </p:txBody>
      </p:sp>
      <p:sp>
        <p:nvSpPr>
          <p:cNvPr id="5" name="TextBox 4"/>
          <p:cNvSpPr txBox="1"/>
          <p:nvPr/>
        </p:nvSpPr>
        <p:spPr>
          <a:xfrm>
            <a:off x="1828800" y="63246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139454507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362200"/>
            <a:ext cx="7680960" cy="1066800"/>
          </a:xfrm>
        </p:spPr>
        <p:txBody>
          <a:bodyPr/>
          <a:lstStyle/>
          <a:p>
            <a:r>
              <a:rPr lang="en-US" dirty="0" smtClean="0">
                <a:solidFill>
                  <a:schemeClr val="accent4">
                    <a:lumMod val="50000"/>
                  </a:schemeClr>
                </a:solidFill>
              </a:rPr>
              <a:t>Self-Care Checkup</a:t>
            </a:r>
            <a:endParaRPr lang="en-US" dirty="0">
              <a:solidFill>
                <a:schemeClr val="accent4">
                  <a:lumMod val="50000"/>
                </a:schemeClr>
              </a:solidFill>
            </a:endParaRPr>
          </a:p>
        </p:txBody>
      </p:sp>
      <p:sp>
        <p:nvSpPr>
          <p:cNvPr id="4" name="TextBox 4"/>
          <p:cNvSpPr txBox="1"/>
          <p:nvPr/>
        </p:nvSpPr>
        <p:spPr>
          <a:xfrm>
            <a:off x="1905000" y="60198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148433176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solidFill>
                  <a:schemeClr val="accent4">
                    <a:lumMod val="50000"/>
                  </a:schemeClr>
                </a:solidFill>
              </a:rPr>
              <a:t>Self – Care Basics</a:t>
            </a:r>
          </a:p>
        </p:txBody>
      </p:sp>
      <p:sp>
        <p:nvSpPr>
          <p:cNvPr id="2" name="Content Placeholder 1"/>
          <p:cNvSpPr>
            <a:spLocks noGrp="1"/>
          </p:cNvSpPr>
          <p:nvPr>
            <p:ph idx="1"/>
          </p:nvPr>
        </p:nvSpPr>
        <p:spPr/>
        <p:txBody>
          <a:bodyPr>
            <a:normAutofit/>
          </a:bodyPr>
          <a:lstStyle/>
          <a:p>
            <a:pPr marL="342900" indent="-342900">
              <a:buSzPct val="100000"/>
              <a:buFont typeface="Arial" panose="020B0604020202020204" pitchFamily="34" charset="0"/>
              <a:buChar char="•"/>
            </a:pPr>
            <a:r>
              <a:rPr lang="en-US" sz="2600" dirty="0" smtClean="0"/>
              <a:t> Get enough sleep</a:t>
            </a:r>
          </a:p>
          <a:p>
            <a:pPr marL="342900" indent="-342900">
              <a:buSzPct val="100000"/>
              <a:buFont typeface="Arial" panose="020B0604020202020204" pitchFamily="34" charset="0"/>
              <a:buChar char="•"/>
            </a:pPr>
            <a:r>
              <a:rPr lang="en-US" sz="2600" dirty="0"/>
              <a:t> </a:t>
            </a:r>
            <a:r>
              <a:rPr lang="en-US" sz="2600" dirty="0" smtClean="0"/>
              <a:t>Eat well</a:t>
            </a:r>
          </a:p>
          <a:p>
            <a:pPr marL="342900" indent="-342900">
              <a:buSzPct val="100000"/>
              <a:buFont typeface="Arial" panose="020B0604020202020204" pitchFamily="34" charset="0"/>
              <a:buChar char="•"/>
            </a:pPr>
            <a:r>
              <a:rPr lang="en-US" sz="2600" dirty="0"/>
              <a:t> </a:t>
            </a:r>
            <a:r>
              <a:rPr lang="en-US" sz="2600" dirty="0" smtClean="0"/>
              <a:t>Be physically active</a:t>
            </a:r>
          </a:p>
          <a:p>
            <a:pPr marL="342900" indent="-342900">
              <a:buSzPct val="100000"/>
              <a:buFont typeface="Arial" panose="020B0604020202020204" pitchFamily="34" charset="0"/>
              <a:buChar char="•"/>
            </a:pPr>
            <a:r>
              <a:rPr lang="en-US" sz="2600" dirty="0"/>
              <a:t> </a:t>
            </a:r>
            <a:r>
              <a:rPr lang="en-US" sz="2600" dirty="0" smtClean="0"/>
              <a:t>Use alcohol in moderation or not at all</a:t>
            </a:r>
          </a:p>
          <a:p>
            <a:pPr marL="342900" indent="-342900">
              <a:buSzPct val="100000"/>
              <a:buFont typeface="Arial" panose="020B0604020202020204" pitchFamily="34" charset="0"/>
              <a:buChar char="•"/>
            </a:pPr>
            <a:r>
              <a:rPr lang="en-US" sz="2600" dirty="0"/>
              <a:t> </a:t>
            </a:r>
            <a:r>
              <a:rPr lang="en-US" sz="2600" dirty="0" smtClean="0"/>
              <a:t>Take regular breaks from  stressful activities</a:t>
            </a:r>
          </a:p>
          <a:p>
            <a:pPr marL="342900" indent="-342900">
              <a:buSzPct val="100000"/>
              <a:buFont typeface="Arial" panose="020B0604020202020204" pitchFamily="34" charset="0"/>
              <a:buChar char="•"/>
            </a:pPr>
            <a:r>
              <a:rPr lang="en-US" sz="2600" dirty="0"/>
              <a:t>  </a:t>
            </a:r>
            <a:r>
              <a:rPr lang="en-US" sz="2600" dirty="0" smtClean="0"/>
              <a:t>Laugh every day</a:t>
            </a:r>
          </a:p>
          <a:p>
            <a:pPr marL="342900" indent="-342900">
              <a:buSzPct val="100000"/>
              <a:buFont typeface="Arial" panose="020B0604020202020204" pitchFamily="34" charset="0"/>
              <a:buChar char="•"/>
            </a:pPr>
            <a:r>
              <a:rPr lang="en-US" sz="2600" dirty="0"/>
              <a:t> </a:t>
            </a:r>
            <a:r>
              <a:rPr lang="en-US" sz="2600" dirty="0" smtClean="0"/>
              <a:t> Express yourself</a:t>
            </a:r>
          </a:p>
          <a:p>
            <a:pPr marL="342900" indent="-342900">
              <a:buSzPct val="100000"/>
              <a:buFont typeface="Arial" panose="020B0604020202020204" pitchFamily="34" charset="0"/>
              <a:buChar char="•"/>
            </a:pPr>
            <a:r>
              <a:rPr lang="en-US" sz="2600" dirty="0"/>
              <a:t> </a:t>
            </a:r>
            <a:r>
              <a:rPr lang="en-US" sz="2600" dirty="0" smtClean="0"/>
              <a:t> Let someone take care of you</a:t>
            </a:r>
            <a:endParaRPr lang="en-US" sz="2600" dirty="0"/>
          </a:p>
        </p:txBody>
      </p:sp>
      <p:sp>
        <p:nvSpPr>
          <p:cNvPr id="5" name="TextBox 4"/>
          <p:cNvSpPr txBox="1"/>
          <p:nvPr/>
        </p:nvSpPr>
        <p:spPr>
          <a:xfrm>
            <a:off x="2039203" y="60960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238037070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solidFill>
                  <a:schemeClr val="accent4">
                    <a:lumMod val="50000"/>
                  </a:schemeClr>
                </a:solidFill>
              </a:rPr>
              <a:t>Secondary Traumatic Stress (STS)</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algn="ctr"/>
            <a:endParaRPr lang="en-US" sz="2800" dirty="0" smtClean="0">
              <a:solidFill>
                <a:schemeClr val="accent5">
                  <a:lumMod val="60000"/>
                  <a:lumOff val="40000"/>
                </a:schemeClr>
              </a:solidFill>
            </a:endParaRPr>
          </a:p>
          <a:p>
            <a:pPr algn="ctr"/>
            <a:endParaRPr lang="en-US" sz="2800" dirty="0">
              <a:solidFill>
                <a:schemeClr val="accent5">
                  <a:lumMod val="60000"/>
                  <a:lumOff val="40000"/>
                </a:schemeClr>
              </a:solidFill>
            </a:endParaRPr>
          </a:p>
          <a:p>
            <a:pPr marL="137160" indent="0" algn="ctr">
              <a:buNone/>
            </a:pPr>
            <a:r>
              <a:rPr lang="en-US" sz="2800" dirty="0"/>
              <a:t>Charles Figley (1995) defines secondary traumatic stress as "the natural consequent behaviors resulting from knowledge about a traumatizing event experienced by a significant other. It is the stress resulting from wanting to help a traumatized or suffering person." </a:t>
            </a:r>
          </a:p>
        </p:txBody>
      </p:sp>
      <p:sp>
        <p:nvSpPr>
          <p:cNvPr id="5" name="TextBox 4"/>
          <p:cNvSpPr txBox="1"/>
          <p:nvPr/>
        </p:nvSpPr>
        <p:spPr>
          <a:xfrm>
            <a:off x="2057400" y="63246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96925403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STS: At Risk</a:t>
            </a:r>
            <a:endParaRPr lang="en-US" dirty="0">
              <a:solidFill>
                <a:schemeClr val="accent4">
                  <a:lumMod val="50000"/>
                </a:schemeClr>
              </a:solidFill>
            </a:endParaRPr>
          </a:p>
        </p:txBody>
      </p:sp>
      <p:sp>
        <p:nvSpPr>
          <p:cNvPr id="2" name="Content Placeholder 1"/>
          <p:cNvSpPr>
            <a:spLocks noGrp="1"/>
          </p:cNvSpPr>
          <p:nvPr>
            <p:ph idx="1"/>
          </p:nvPr>
        </p:nvSpPr>
        <p:spPr>
          <a:xfrm>
            <a:off x="352426" y="1463040"/>
            <a:ext cx="8639174" cy="4724400"/>
          </a:xfrm>
        </p:spPr>
        <p:txBody>
          <a:bodyPr>
            <a:normAutofit/>
          </a:bodyPr>
          <a:lstStyle/>
          <a:p>
            <a:pPr>
              <a:buSzPct val="100000"/>
              <a:buFont typeface="Arial" panose="020B0604020202020204" pitchFamily="34" charset="0"/>
              <a:buChar char="•"/>
            </a:pPr>
            <a:r>
              <a:rPr lang="en-US" sz="2600" dirty="0"/>
              <a:t>R</a:t>
            </a:r>
            <a:r>
              <a:rPr lang="en-US" sz="2600" dirty="0" smtClean="0"/>
              <a:t>easons </a:t>
            </a:r>
            <a:r>
              <a:rPr lang="en-US" sz="2600" dirty="0"/>
              <a:t>why professionals working with maltreated or traumatized children are at increased risk of developing secondary trauma</a:t>
            </a:r>
            <a:r>
              <a:rPr lang="en-US" sz="2600" dirty="0" smtClean="0"/>
              <a:t>.</a:t>
            </a:r>
          </a:p>
          <a:p>
            <a:pPr marL="662940" lvl="1" indent="-342900">
              <a:buSzPct val="100000"/>
              <a:buFont typeface="Wingdings" panose="05000000000000000000" pitchFamily="2" charset="2"/>
              <a:buChar char="§"/>
            </a:pPr>
            <a:r>
              <a:rPr lang="en-US" dirty="0"/>
              <a:t>Empathy </a:t>
            </a:r>
            <a:endParaRPr lang="en-US" dirty="0" smtClean="0"/>
          </a:p>
          <a:p>
            <a:pPr marL="662940" lvl="1" indent="-342900">
              <a:buSzPct val="100000"/>
              <a:buFont typeface="Wingdings" panose="05000000000000000000" pitchFamily="2" charset="2"/>
              <a:buChar char="§"/>
            </a:pPr>
            <a:r>
              <a:rPr lang="en-US" dirty="0"/>
              <a:t>Insufficient Recovery </a:t>
            </a:r>
            <a:r>
              <a:rPr lang="en-US" dirty="0" smtClean="0"/>
              <a:t>Time</a:t>
            </a:r>
          </a:p>
          <a:p>
            <a:pPr marL="662940" lvl="1" indent="-342900">
              <a:buSzPct val="100000"/>
              <a:buFont typeface="Wingdings" panose="05000000000000000000" pitchFamily="2" charset="2"/>
              <a:buChar char="§"/>
            </a:pPr>
            <a:r>
              <a:rPr lang="en-US" dirty="0"/>
              <a:t>Unresolved Personal </a:t>
            </a:r>
            <a:r>
              <a:rPr lang="en-US" dirty="0" smtClean="0"/>
              <a:t>Trauma</a:t>
            </a:r>
          </a:p>
          <a:p>
            <a:pPr marL="662940" lvl="1" indent="-342900">
              <a:buSzPct val="100000"/>
              <a:buFont typeface="Wingdings" panose="05000000000000000000" pitchFamily="2" charset="2"/>
              <a:buChar char="§"/>
            </a:pPr>
            <a:r>
              <a:rPr lang="en-US" dirty="0"/>
              <a:t>Children are the Most Vulnerable Members of Our Society</a:t>
            </a:r>
            <a:r>
              <a:rPr lang="en-US" dirty="0" smtClean="0"/>
              <a:t> </a:t>
            </a:r>
          </a:p>
          <a:p>
            <a:pPr marL="662940" lvl="1" indent="-342900">
              <a:buSzPct val="100000"/>
              <a:buFont typeface="Wingdings" panose="05000000000000000000" pitchFamily="2" charset="2"/>
              <a:buChar char="§"/>
            </a:pPr>
            <a:r>
              <a:rPr lang="en-US" dirty="0"/>
              <a:t> Isolation and Systemic </a:t>
            </a:r>
            <a:r>
              <a:rPr lang="en-US" dirty="0" smtClean="0"/>
              <a:t>Fragmentation</a:t>
            </a:r>
          </a:p>
          <a:p>
            <a:pPr marL="662940" lvl="1" indent="-342900">
              <a:buSzPct val="100000"/>
              <a:buFont typeface="Wingdings" panose="05000000000000000000" pitchFamily="2" charset="2"/>
              <a:buChar char="§"/>
            </a:pPr>
            <a:r>
              <a:rPr lang="en-US" dirty="0"/>
              <a:t> Lack of Systemic Resources</a:t>
            </a:r>
            <a:endParaRPr lang="en-US" dirty="0" smtClean="0"/>
          </a:p>
          <a:p>
            <a:pPr marL="342900" indent="-342900">
              <a:buFont typeface="Arial" panose="020B0604020202020204" pitchFamily="34" charset="0"/>
              <a:buChar char="•"/>
            </a:pPr>
            <a:endParaRPr lang="en-US" sz="2400" dirty="0"/>
          </a:p>
        </p:txBody>
      </p:sp>
      <p:sp>
        <p:nvSpPr>
          <p:cNvPr id="4" name="Rectangle 3"/>
          <p:cNvSpPr/>
          <p:nvPr/>
        </p:nvSpPr>
        <p:spPr>
          <a:xfrm>
            <a:off x="304800" y="6019800"/>
            <a:ext cx="8534400" cy="338554"/>
          </a:xfrm>
          <a:prstGeom prst="rect">
            <a:avLst/>
          </a:prstGeom>
        </p:spPr>
        <p:txBody>
          <a:bodyPr wrap="square">
            <a:spAutoFit/>
          </a:bodyPr>
          <a:lstStyle/>
          <a:p>
            <a:r>
              <a:rPr lang="en-US" sz="1600" dirty="0" smtClean="0"/>
              <a:t>Available at http</a:t>
            </a:r>
            <a:r>
              <a:rPr lang="en-US" sz="1600" dirty="0"/>
              <a:t>://www.childtraumaacademy.com/cost_of_caring/lesson02/page01.html</a:t>
            </a:r>
          </a:p>
        </p:txBody>
      </p:sp>
      <p:sp>
        <p:nvSpPr>
          <p:cNvPr id="6" name="TextBox 4"/>
          <p:cNvSpPr txBox="1"/>
          <p:nvPr/>
        </p:nvSpPr>
        <p:spPr>
          <a:xfrm>
            <a:off x="2209800" y="6371651"/>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265444376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solidFill>
                  <a:schemeClr val="accent4">
                    <a:lumMod val="50000"/>
                  </a:schemeClr>
                </a:solidFill>
              </a:rPr>
              <a:t>Stress and Exposure to Trauma</a:t>
            </a:r>
            <a:endParaRPr lang="en-US" dirty="0">
              <a:solidFill>
                <a:schemeClr val="accent4">
                  <a:lumMod val="50000"/>
                </a:schemeClr>
              </a:solidFill>
            </a:endParaRPr>
          </a:p>
        </p:txBody>
      </p:sp>
      <p:sp>
        <p:nvSpPr>
          <p:cNvPr id="2" name="Content Placeholder 1"/>
          <p:cNvSpPr>
            <a:spLocks noGrp="1"/>
          </p:cNvSpPr>
          <p:nvPr>
            <p:ph idx="1"/>
          </p:nvPr>
        </p:nvSpPr>
        <p:spPr>
          <a:xfrm>
            <a:off x="352426" y="1463040"/>
            <a:ext cx="8410574" cy="4724400"/>
          </a:xfrm>
        </p:spPr>
        <p:txBody>
          <a:bodyPr>
            <a:normAutofit/>
          </a:bodyPr>
          <a:lstStyle/>
          <a:p>
            <a:pPr>
              <a:buSzPct val="100000"/>
              <a:buFont typeface="Arial" panose="020B0604020202020204" pitchFamily="34" charset="0"/>
              <a:buChar char="•"/>
            </a:pPr>
            <a:r>
              <a:rPr lang="en-US" sz="2600" dirty="0" smtClean="0"/>
              <a:t>Exposure can be through:</a:t>
            </a:r>
          </a:p>
          <a:p>
            <a:pPr marL="662940" lvl="1" indent="-342900">
              <a:buSzPct val="100000"/>
              <a:buFont typeface="Wingdings" panose="05000000000000000000" pitchFamily="2" charset="2"/>
              <a:buChar char="§"/>
            </a:pPr>
            <a:r>
              <a:rPr lang="en-US" dirty="0"/>
              <a:t> </a:t>
            </a:r>
            <a:r>
              <a:rPr lang="en-US" dirty="0" smtClean="0"/>
              <a:t>What a child tells you or says in your presence</a:t>
            </a:r>
          </a:p>
          <a:p>
            <a:pPr marL="662940" lvl="1" indent="-342900">
              <a:buSzPct val="100000"/>
              <a:buFont typeface="Wingdings" panose="05000000000000000000" pitchFamily="2" charset="2"/>
              <a:buChar char="§"/>
            </a:pPr>
            <a:r>
              <a:rPr lang="en-US" dirty="0"/>
              <a:t> </a:t>
            </a:r>
            <a:r>
              <a:rPr lang="en-US" dirty="0" smtClean="0"/>
              <a:t>The child’s play, drawings and written stories</a:t>
            </a:r>
          </a:p>
          <a:p>
            <a:pPr marL="662940" lvl="1" indent="-342900">
              <a:buSzPct val="100000"/>
              <a:buFont typeface="Wingdings" panose="05000000000000000000" pitchFamily="2" charset="2"/>
              <a:buChar char="§"/>
            </a:pPr>
            <a:r>
              <a:rPr lang="en-US" dirty="0"/>
              <a:t> </a:t>
            </a:r>
            <a:r>
              <a:rPr lang="en-US" dirty="0" smtClean="0"/>
              <a:t>The child’s reactions to trauma reminders</a:t>
            </a:r>
          </a:p>
          <a:p>
            <a:pPr marL="662940" lvl="1" indent="-342900">
              <a:buSzPct val="100000"/>
              <a:buFont typeface="Wingdings" panose="05000000000000000000" pitchFamily="2" charset="2"/>
              <a:buChar char="§"/>
            </a:pPr>
            <a:r>
              <a:rPr lang="en-US" dirty="0"/>
              <a:t> M</a:t>
            </a:r>
            <a:r>
              <a:rPr lang="en-US" dirty="0" smtClean="0"/>
              <a:t>edia coverage, case reports, or other documents about the trauma</a:t>
            </a:r>
            <a:endParaRPr lang="en-US" dirty="0"/>
          </a:p>
        </p:txBody>
      </p:sp>
      <p:sp>
        <p:nvSpPr>
          <p:cNvPr id="5" name="TextBox 4"/>
          <p:cNvSpPr txBox="1"/>
          <p:nvPr/>
        </p:nvSpPr>
        <p:spPr>
          <a:xfrm>
            <a:off x="2040340" y="60198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26597556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52426" y="304800"/>
            <a:ext cx="8486774" cy="5882640"/>
          </a:xfrm>
        </p:spPr>
        <p:txBody>
          <a:bodyPr>
            <a:normAutofit/>
          </a:bodyPr>
          <a:lstStyle/>
          <a:p>
            <a:pPr marL="137160" indent="0">
              <a:buNone/>
            </a:pPr>
            <a:r>
              <a:rPr lang="en-US" sz="2400" dirty="0" smtClean="0"/>
              <a:t>Whenever I feel threatened, I get this feeling that I want to hurt anybody who might try to harm me and my sister.</a:t>
            </a:r>
          </a:p>
          <a:p>
            <a:pPr marL="137160" indent="0">
              <a:buNone/>
            </a:pPr>
            <a:r>
              <a:rPr lang="en-US" sz="2400" dirty="0" smtClean="0"/>
              <a:t>I started cursing at the foster mom. I wanted her to lose control. I figured that sooner or later she would say something that would hurt me. I wanted to hurt her first…</a:t>
            </a:r>
          </a:p>
          <a:p>
            <a:pPr marL="137160" indent="0">
              <a:buNone/>
            </a:pPr>
            <a:r>
              <a:rPr lang="en-US" sz="2400" dirty="0" smtClean="0"/>
              <a:t>Later, I felt depressed. I knew I’d acted out of control. When I get angry, I don’t even realize what I do and I hurt the people around me…</a:t>
            </a:r>
          </a:p>
          <a:p>
            <a:pPr marL="137160" indent="0">
              <a:buNone/>
            </a:pPr>
            <a:r>
              <a:rPr lang="en-US" sz="2400" dirty="0" smtClean="0"/>
              <a:t>I feel sad that I’m not good about expressing myself.  I feel like a walking time bomb.   I hope I can find a foster mom who can handle my anger and help me take control of myself.</a:t>
            </a:r>
          </a:p>
          <a:p>
            <a:pPr marL="137160" indent="0" algn="r">
              <a:buNone/>
            </a:pPr>
            <a:r>
              <a:rPr lang="en-US" sz="2400" dirty="0" smtClean="0"/>
              <a:t>-- A.M.</a:t>
            </a:r>
          </a:p>
          <a:p>
            <a:pPr marL="137160" indent="0" algn="r">
              <a:lnSpc>
                <a:spcPct val="110000"/>
              </a:lnSpc>
              <a:spcBef>
                <a:spcPts val="0"/>
              </a:spcBef>
              <a:buNone/>
            </a:pPr>
            <a:r>
              <a:rPr lang="en-US" sz="1200" dirty="0" smtClean="0"/>
              <a:t>Am I too angry to love? Represent.  Nov / Dec 2004</a:t>
            </a:r>
          </a:p>
          <a:p>
            <a:pPr marL="137160" indent="0" algn="r">
              <a:lnSpc>
                <a:spcPct val="110000"/>
              </a:lnSpc>
              <a:spcBef>
                <a:spcPts val="0"/>
              </a:spcBef>
              <a:buNone/>
            </a:pPr>
            <a:r>
              <a:rPr lang="en-US" sz="1200" dirty="0" smtClean="0"/>
              <a:t>Available  at http://www.youthcomm.org/FCYU-Features/ Nov/Dec 2004/FCYU-2004-11-10.htm</a:t>
            </a:r>
            <a:endParaRPr lang="en-US" sz="1200" dirty="0"/>
          </a:p>
        </p:txBody>
      </p:sp>
      <p:sp>
        <p:nvSpPr>
          <p:cNvPr id="5" name="TextBox 4"/>
          <p:cNvSpPr txBox="1"/>
          <p:nvPr/>
        </p:nvSpPr>
        <p:spPr>
          <a:xfrm>
            <a:off x="1828800" y="61722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3495380648"/>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solidFill>
                  <a:schemeClr val="accent4">
                    <a:lumMod val="50000"/>
                  </a:schemeClr>
                </a:solidFill>
              </a:rPr>
              <a:t>When Your Child’s Trauma Becomes</a:t>
            </a:r>
            <a:br>
              <a:rPr lang="en-US" dirty="0" smtClean="0">
                <a:solidFill>
                  <a:schemeClr val="accent4">
                    <a:lumMod val="50000"/>
                  </a:schemeClr>
                </a:solidFill>
              </a:rPr>
            </a:br>
            <a:r>
              <a:rPr lang="en-US" dirty="0" smtClean="0">
                <a:solidFill>
                  <a:schemeClr val="accent4">
                    <a:lumMod val="50000"/>
                  </a:schemeClr>
                </a:solidFill>
              </a:rPr>
              <a:t>Your Own</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a:buSzPct val="100000"/>
              <a:buFont typeface="Arial" panose="020B0604020202020204" pitchFamily="34" charset="0"/>
              <a:buChar char="•"/>
            </a:pPr>
            <a:r>
              <a:rPr lang="en-US" sz="2600" dirty="0" smtClean="0"/>
              <a:t>Exposure may cause:</a:t>
            </a:r>
          </a:p>
          <a:p>
            <a:pPr marL="662940" lvl="1" indent="-342900">
              <a:buSzPct val="100000"/>
              <a:buFont typeface="Wingdings" panose="05000000000000000000" pitchFamily="2" charset="2"/>
              <a:buChar char="§"/>
            </a:pPr>
            <a:r>
              <a:rPr lang="en-US" dirty="0"/>
              <a:t> </a:t>
            </a:r>
            <a:r>
              <a:rPr lang="en-US" dirty="0" smtClean="0"/>
              <a:t>Intrusive images</a:t>
            </a:r>
          </a:p>
          <a:p>
            <a:pPr marL="662940" lvl="1" indent="-342900">
              <a:buSzPct val="100000"/>
              <a:buFont typeface="Wingdings" panose="05000000000000000000" pitchFamily="2" charset="2"/>
              <a:buChar char="§"/>
            </a:pPr>
            <a:r>
              <a:rPr lang="en-US" dirty="0"/>
              <a:t> </a:t>
            </a:r>
            <a:r>
              <a:rPr lang="en-US" dirty="0" smtClean="0"/>
              <a:t>Nervousness or jumpiness</a:t>
            </a:r>
          </a:p>
          <a:p>
            <a:pPr marL="662940" lvl="1" indent="-342900">
              <a:buSzPct val="100000"/>
              <a:buFont typeface="Wingdings" panose="05000000000000000000" pitchFamily="2" charset="2"/>
              <a:buChar char="§"/>
            </a:pPr>
            <a:r>
              <a:rPr lang="en-US" dirty="0"/>
              <a:t> </a:t>
            </a:r>
            <a:r>
              <a:rPr lang="en-US" dirty="0" smtClean="0"/>
              <a:t>Difficulty concentrating or taking in information</a:t>
            </a:r>
          </a:p>
          <a:p>
            <a:pPr marL="662940" lvl="1" indent="-342900">
              <a:buSzPct val="100000"/>
              <a:buFont typeface="Wingdings" panose="05000000000000000000" pitchFamily="2" charset="2"/>
              <a:buChar char="§"/>
            </a:pPr>
            <a:r>
              <a:rPr lang="en-US" dirty="0"/>
              <a:t> </a:t>
            </a:r>
            <a:r>
              <a:rPr lang="en-US" dirty="0" smtClean="0"/>
              <a:t>Nightmares or insomnia</a:t>
            </a:r>
          </a:p>
          <a:p>
            <a:pPr marL="662940" lvl="1" indent="-342900">
              <a:buSzPct val="100000"/>
              <a:buFont typeface="Wingdings" panose="05000000000000000000" pitchFamily="2" charset="2"/>
              <a:buChar char="§"/>
            </a:pPr>
            <a:r>
              <a:rPr lang="en-US" dirty="0"/>
              <a:t> </a:t>
            </a:r>
            <a:r>
              <a:rPr lang="en-US" dirty="0" smtClean="0"/>
              <a:t>Emotional numbing</a:t>
            </a:r>
            <a:endParaRPr lang="en-US" dirty="0"/>
          </a:p>
        </p:txBody>
      </p:sp>
      <p:sp>
        <p:nvSpPr>
          <p:cNvPr id="5" name="TextBox 4"/>
          <p:cNvSpPr txBox="1"/>
          <p:nvPr/>
        </p:nvSpPr>
        <p:spPr>
          <a:xfrm>
            <a:off x="1676400" y="61722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66745310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09600" y="152400"/>
            <a:ext cx="8229600" cy="1447800"/>
          </a:xfrm>
        </p:spPr>
        <p:txBody>
          <a:bodyPr>
            <a:normAutofit fontScale="90000"/>
          </a:bodyPr>
          <a:lstStyle/>
          <a:p>
            <a:r>
              <a:rPr lang="en-US" dirty="0" smtClean="0">
                <a:solidFill>
                  <a:schemeClr val="accent4">
                    <a:lumMod val="50000"/>
                  </a:schemeClr>
                </a:solidFill>
              </a:rPr>
              <a:t>When Your Child’s Trauma Becomes</a:t>
            </a:r>
            <a:br>
              <a:rPr lang="en-US" dirty="0" smtClean="0">
                <a:solidFill>
                  <a:schemeClr val="accent4">
                    <a:lumMod val="50000"/>
                  </a:schemeClr>
                </a:solidFill>
              </a:rPr>
            </a:br>
            <a:r>
              <a:rPr lang="en-US" dirty="0" smtClean="0">
                <a:solidFill>
                  <a:schemeClr val="accent4">
                    <a:lumMod val="50000"/>
                  </a:schemeClr>
                </a:solidFill>
              </a:rPr>
              <a:t>Your Own</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a:buSzPct val="100000"/>
              <a:buFont typeface="Arial" panose="020B0604020202020204" pitchFamily="34" charset="0"/>
              <a:buChar char="•"/>
            </a:pPr>
            <a:r>
              <a:rPr lang="en-US" sz="2600" dirty="0" smtClean="0"/>
              <a:t>Exposure may cause:</a:t>
            </a:r>
          </a:p>
          <a:p>
            <a:pPr marL="662940" lvl="1" indent="-342900">
              <a:buSzPct val="100000"/>
              <a:buFont typeface="Wingdings" panose="05000000000000000000" pitchFamily="2" charset="2"/>
              <a:buChar char="§"/>
            </a:pPr>
            <a:r>
              <a:rPr lang="en-US" dirty="0" smtClean="0"/>
              <a:t>Changes </a:t>
            </a:r>
            <a:r>
              <a:rPr lang="en-US" dirty="0" smtClean="0"/>
              <a:t>in your worldview (how you see and feel about your </a:t>
            </a:r>
            <a:r>
              <a:rPr lang="en-US" dirty="0" smtClean="0"/>
              <a:t>world)</a:t>
            </a:r>
          </a:p>
          <a:p>
            <a:pPr marL="662940" lvl="1" indent="-342900">
              <a:buSzPct val="100000"/>
              <a:buFont typeface="Wingdings" panose="05000000000000000000" pitchFamily="2" charset="2"/>
              <a:buChar char="§"/>
            </a:pPr>
            <a:r>
              <a:rPr lang="en-US" dirty="0" smtClean="0"/>
              <a:t>Feelings </a:t>
            </a:r>
            <a:r>
              <a:rPr lang="en-US" dirty="0" smtClean="0"/>
              <a:t>of hopelessness and / or </a:t>
            </a:r>
            <a:r>
              <a:rPr lang="en-US" dirty="0" smtClean="0"/>
              <a:t>helplessness</a:t>
            </a:r>
          </a:p>
          <a:p>
            <a:pPr marL="662940" lvl="1" indent="-342900">
              <a:buSzPct val="100000"/>
              <a:buFont typeface="Wingdings" panose="05000000000000000000" pitchFamily="2" charset="2"/>
              <a:buChar char="§"/>
            </a:pPr>
            <a:r>
              <a:rPr lang="en-US" dirty="0" smtClean="0"/>
              <a:t>Anger</a:t>
            </a:r>
            <a:endParaRPr lang="en-US" dirty="0"/>
          </a:p>
          <a:p>
            <a:pPr marL="662940" lvl="1" indent="-342900">
              <a:buSzPct val="100000"/>
              <a:buFont typeface="Wingdings" panose="05000000000000000000" pitchFamily="2" charset="2"/>
              <a:buChar char="§"/>
            </a:pPr>
            <a:r>
              <a:rPr lang="en-US" dirty="0" smtClean="0"/>
              <a:t>Feeling </a:t>
            </a:r>
            <a:r>
              <a:rPr lang="en-US" dirty="0" smtClean="0"/>
              <a:t>disconnected from loved ones</a:t>
            </a:r>
            <a:endParaRPr lang="en-US" dirty="0"/>
          </a:p>
        </p:txBody>
      </p:sp>
      <p:sp>
        <p:nvSpPr>
          <p:cNvPr id="5" name="TextBox 4"/>
          <p:cNvSpPr txBox="1"/>
          <p:nvPr/>
        </p:nvSpPr>
        <p:spPr>
          <a:xfrm>
            <a:off x="1752600" y="60960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150456776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solidFill>
                  <a:schemeClr val="accent4">
                    <a:lumMod val="50000"/>
                  </a:schemeClr>
                </a:solidFill>
              </a:rPr>
              <a:t>When Your Child’s Trauma Becomes</a:t>
            </a:r>
            <a:br>
              <a:rPr lang="en-US" dirty="0" smtClean="0">
                <a:solidFill>
                  <a:schemeClr val="accent4">
                    <a:lumMod val="50000"/>
                  </a:schemeClr>
                </a:solidFill>
              </a:rPr>
            </a:br>
            <a:r>
              <a:rPr lang="en-US" dirty="0" smtClean="0">
                <a:solidFill>
                  <a:schemeClr val="accent4">
                    <a:lumMod val="50000"/>
                  </a:schemeClr>
                </a:solidFill>
              </a:rPr>
              <a:t>Your Own</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a:buSzPct val="100000"/>
              <a:buFont typeface="Arial" panose="020B0604020202020204" pitchFamily="34" charset="0"/>
              <a:buChar char="•"/>
            </a:pPr>
            <a:r>
              <a:rPr lang="en-US" sz="2600" dirty="0" smtClean="0"/>
              <a:t>You may:</a:t>
            </a:r>
          </a:p>
          <a:p>
            <a:pPr marL="662940" lvl="1" indent="-342900">
              <a:buSzPct val="100000"/>
              <a:buFont typeface="Wingdings" panose="05000000000000000000" pitchFamily="2" charset="2"/>
              <a:buChar char="§"/>
            </a:pPr>
            <a:r>
              <a:rPr lang="en-US" dirty="0"/>
              <a:t> </a:t>
            </a:r>
            <a:r>
              <a:rPr lang="en-US" dirty="0" smtClean="0"/>
              <a:t>Lose perspective, identifying too closely with your child</a:t>
            </a:r>
          </a:p>
          <a:p>
            <a:pPr marL="662940" lvl="1" indent="-342900">
              <a:buSzPct val="100000"/>
              <a:buFont typeface="Wingdings" panose="05000000000000000000" pitchFamily="2" charset="2"/>
              <a:buChar char="§"/>
            </a:pPr>
            <a:r>
              <a:rPr lang="en-US" dirty="0"/>
              <a:t> </a:t>
            </a:r>
            <a:r>
              <a:rPr lang="en-US" dirty="0" smtClean="0"/>
              <a:t>Respond inappropriately or disproportionately</a:t>
            </a:r>
          </a:p>
          <a:p>
            <a:pPr marL="662940" lvl="1" indent="-342900">
              <a:buSzPct val="100000"/>
              <a:buFont typeface="Wingdings" panose="05000000000000000000" pitchFamily="2" charset="2"/>
              <a:buChar char="§"/>
            </a:pPr>
            <a:r>
              <a:rPr lang="en-US" dirty="0"/>
              <a:t> </a:t>
            </a:r>
            <a:r>
              <a:rPr lang="en-US" dirty="0" smtClean="0"/>
              <a:t>Withdraw from your child</a:t>
            </a:r>
          </a:p>
          <a:p>
            <a:pPr marL="662940" lvl="1" indent="-342900">
              <a:buSzPct val="100000"/>
              <a:buFont typeface="Wingdings" panose="05000000000000000000" pitchFamily="2" charset="2"/>
              <a:buChar char="§"/>
            </a:pPr>
            <a:r>
              <a:rPr lang="en-US" dirty="0"/>
              <a:t> </a:t>
            </a:r>
            <a:r>
              <a:rPr lang="en-US" dirty="0" smtClean="0"/>
              <a:t>Do anything to avoid further exposure</a:t>
            </a:r>
            <a:endParaRPr lang="en-US" dirty="0"/>
          </a:p>
        </p:txBody>
      </p:sp>
      <p:sp>
        <p:nvSpPr>
          <p:cNvPr id="5" name="TextBox 4"/>
          <p:cNvSpPr txBox="1"/>
          <p:nvPr/>
        </p:nvSpPr>
        <p:spPr>
          <a:xfrm>
            <a:off x="1828800" y="60960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95136016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Story of Ralph and Susan</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marL="342900" indent="-342900">
              <a:buSzPct val="100000"/>
              <a:buFont typeface="Arial" panose="020B0604020202020204" pitchFamily="34" charset="0"/>
              <a:buChar char="•"/>
            </a:pPr>
            <a:r>
              <a:rPr lang="en-US" sz="2600" dirty="0"/>
              <a:t> </a:t>
            </a:r>
            <a:r>
              <a:rPr lang="en-US" sz="2600" dirty="0" smtClean="0"/>
              <a:t>Both are in their 30’s</a:t>
            </a:r>
          </a:p>
          <a:p>
            <a:pPr marL="342900" indent="-342900">
              <a:buSzPct val="100000"/>
              <a:buFont typeface="Arial" panose="020B0604020202020204" pitchFamily="34" charset="0"/>
              <a:buChar char="•"/>
            </a:pPr>
            <a:r>
              <a:rPr lang="en-US" sz="2600" dirty="0"/>
              <a:t> </a:t>
            </a:r>
            <a:r>
              <a:rPr lang="en-US" sz="2600" dirty="0" smtClean="0"/>
              <a:t>Both had relatively happy childhoods, with no known trauma history</a:t>
            </a:r>
          </a:p>
          <a:p>
            <a:pPr marL="342900" indent="-342900">
              <a:buSzPct val="100000"/>
              <a:buFont typeface="Arial" panose="020B0604020202020204" pitchFamily="34" charset="0"/>
              <a:buChar char="•"/>
            </a:pPr>
            <a:r>
              <a:rPr lang="en-US" sz="2600" dirty="0"/>
              <a:t> </a:t>
            </a:r>
            <a:r>
              <a:rPr lang="en-US" sz="2600" dirty="0" smtClean="0"/>
              <a:t>Ralph had a brief episode of depression while unemployed</a:t>
            </a:r>
          </a:p>
          <a:p>
            <a:pPr marL="342900" indent="-342900">
              <a:buSzPct val="100000"/>
              <a:buFont typeface="Arial" panose="020B0604020202020204" pitchFamily="34" charset="0"/>
              <a:buChar char="•"/>
            </a:pPr>
            <a:r>
              <a:rPr lang="en-US" sz="2600" dirty="0"/>
              <a:t> </a:t>
            </a:r>
            <a:r>
              <a:rPr lang="en-US" sz="2600" dirty="0" smtClean="0"/>
              <a:t>Susan is a very sensitive person</a:t>
            </a:r>
            <a:endParaRPr lang="en-US" sz="2600" dirty="0"/>
          </a:p>
        </p:txBody>
      </p:sp>
      <p:sp>
        <p:nvSpPr>
          <p:cNvPr id="5" name="TextBox 4"/>
          <p:cNvSpPr txBox="1"/>
          <p:nvPr/>
        </p:nvSpPr>
        <p:spPr>
          <a:xfrm>
            <a:off x="1828800" y="60960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350396933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Story of Ralph and Susan</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endParaRPr lang="en-US" sz="2400" dirty="0" smtClean="0"/>
          </a:p>
          <a:p>
            <a:pPr marL="342900" indent="-342900">
              <a:buSzPct val="100000"/>
              <a:buFont typeface="Arial" panose="020B0604020202020204" pitchFamily="34" charset="0"/>
              <a:buChar char="•"/>
            </a:pPr>
            <a:r>
              <a:rPr lang="en-US" sz="2600" dirty="0" smtClean="0"/>
              <a:t>Four year old Jody and 18 month old brother Jimmy</a:t>
            </a:r>
          </a:p>
          <a:p>
            <a:pPr marL="342900" indent="-342900">
              <a:buSzPct val="100000"/>
              <a:buFont typeface="Arial" panose="020B0604020202020204" pitchFamily="34" charset="0"/>
              <a:buChar char="•"/>
            </a:pPr>
            <a:endParaRPr lang="en-US" sz="2600" dirty="0"/>
          </a:p>
          <a:p>
            <a:pPr marL="342900" indent="-342900">
              <a:buSzPct val="100000"/>
              <a:buFont typeface="Arial" panose="020B0604020202020204" pitchFamily="34" charset="0"/>
              <a:buChar char="•"/>
            </a:pPr>
            <a:r>
              <a:rPr lang="en-US" sz="2600" dirty="0" smtClean="0"/>
              <a:t> Children saw their father fatally shoot their mother and then commit suicide</a:t>
            </a:r>
            <a:endParaRPr lang="en-US" sz="2600" dirty="0"/>
          </a:p>
        </p:txBody>
      </p:sp>
      <p:sp>
        <p:nvSpPr>
          <p:cNvPr id="5" name="TextBox 4"/>
          <p:cNvSpPr txBox="1"/>
          <p:nvPr/>
        </p:nvSpPr>
        <p:spPr>
          <a:xfrm>
            <a:off x="1676400" y="61722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87881668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Story of Ralph and Susan</a:t>
            </a:r>
            <a:endParaRPr lang="en-US" dirty="0">
              <a:solidFill>
                <a:schemeClr val="accent4">
                  <a:lumMod val="50000"/>
                </a:schemeClr>
              </a:solidFill>
            </a:endParaRPr>
          </a:p>
        </p:txBody>
      </p:sp>
      <p:sp>
        <p:nvSpPr>
          <p:cNvPr id="2" name="Content Placeholder 1"/>
          <p:cNvSpPr>
            <a:spLocks noGrp="1"/>
          </p:cNvSpPr>
          <p:nvPr>
            <p:ph idx="1"/>
          </p:nvPr>
        </p:nvSpPr>
        <p:spPr>
          <a:xfrm>
            <a:off x="352426" y="1463040"/>
            <a:ext cx="8486774" cy="4724400"/>
          </a:xfrm>
        </p:spPr>
        <p:txBody>
          <a:bodyPr>
            <a:normAutofit/>
          </a:bodyPr>
          <a:lstStyle/>
          <a:p>
            <a:pPr marL="342900" indent="-342900">
              <a:buFont typeface="Arial" panose="020B0604020202020204" pitchFamily="34" charset="0"/>
              <a:buChar char="•"/>
            </a:pPr>
            <a:endParaRPr lang="en-US" sz="2400" dirty="0" smtClean="0"/>
          </a:p>
          <a:p>
            <a:pPr marL="342900" indent="-342900">
              <a:buSzPct val="100000"/>
              <a:buFont typeface="Arial" panose="020B0604020202020204" pitchFamily="34" charset="0"/>
              <a:buChar char="•"/>
            </a:pPr>
            <a:r>
              <a:rPr lang="en-US" sz="2600" dirty="0" smtClean="0"/>
              <a:t>Children </a:t>
            </a:r>
            <a:r>
              <a:rPr lang="en-US" sz="2600" dirty="0" smtClean="0"/>
              <a:t>stayed in apartment alone with parents’ bodies</a:t>
            </a:r>
          </a:p>
          <a:p>
            <a:pPr marL="342900" indent="-342900">
              <a:buSzPct val="100000"/>
              <a:buFont typeface="Arial" panose="020B0604020202020204" pitchFamily="34" charset="0"/>
              <a:buChar char="•"/>
            </a:pPr>
            <a:r>
              <a:rPr lang="en-US" sz="2600" dirty="0"/>
              <a:t> </a:t>
            </a:r>
            <a:r>
              <a:rPr lang="en-US" sz="2600" dirty="0" smtClean="0"/>
              <a:t>Jody was afraid to open the door and seek </a:t>
            </a:r>
            <a:r>
              <a:rPr lang="en-US" sz="2600" dirty="0" smtClean="0"/>
              <a:t>help</a:t>
            </a:r>
          </a:p>
          <a:p>
            <a:pPr marL="342900" indent="-342900">
              <a:buSzPct val="100000"/>
              <a:buFont typeface="Arial" panose="020B0604020202020204" pitchFamily="34" charset="0"/>
              <a:buChar char="•"/>
            </a:pPr>
            <a:r>
              <a:rPr lang="en-US" sz="2600" dirty="0" smtClean="0"/>
              <a:t>Took </a:t>
            </a:r>
            <a:r>
              <a:rPr lang="en-US" sz="2600" dirty="0" smtClean="0"/>
              <a:t>care of younger </a:t>
            </a:r>
            <a:r>
              <a:rPr lang="en-US" sz="2600" dirty="0" smtClean="0"/>
              <a:t>brother</a:t>
            </a:r>
          </a:p>
          <a:p>
            <a:pPr marL="342900" indent="-342900">
              <a:buSzPct val="100000"/>
              <a:buFont typeface="Arial" panose="020B0604020202020204" pitchFamily="34" charset="0"/>
              <a:buChar char="•"/>
            </a:pPr>
            <a:r>
              <a:rPr lang="en-US" sz="2600" dirty="0" smtClean="0"/>
              <a:t>Tried </a:t>
            </a:r>
            <a:r>
              <a:rPr lang="en-US" sz="2600" dirty="0" smtClean="0"/>
              <a:t>to revive </a:t>
            </a:r>
            <a:r>
              <a:rPr lang="en-US" sz="2600" dirty="0" smtClean="0"/>
              <a:t>parents</a:t>
            </a:r>
          </a:p>
          <a:p>
            <a:pPr marL="342900" indent="-342900">
              <a:buSzPct val="100000"/>
              <a:buFont typeface="Arial" panose="020B0604020202020204" pitchFamily="34" charset="0"/>
              <a:buChar char="•"/>
            </a:pPr>
            <a:r>
              <a:rPr lang="en-US" sz="2600" dirty="0" smtClean="0"/>
              <a:t>Police </a:t>
            </a:r>
            <a:r>
              <a:rPr lang="en-US" sz="2600" dirty="0" smtClean="0"/>
              <a:t>discovered children after two days</a:t>
            </a:r>
            <a:endParaRPr lang="en-US" sz="2600" dirty="0"/>
          </a:p>
        </p:txBody>
      </p:sp>
      <p:sp>
        <p:nvSpPr>
          <p:cNvPr id="5" name="TextBox 4"/>
          <p:cNvSpPr txBox="1"/>
          <p:nvPr/>
        </p:nvSpPr>
        <p:spPr>
          <a:xfrm>
            <a:off x="1524000" y="61722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127456651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Story of Ralph and Susan</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marL="342900" indent="-342900">
              <a:buSzPct val="100000"/>
              <a:buFont typeface="Arial" panose="020B0604020202020204" pitchFamily="34" charset="0"/>
              <a:buChar char="•"/>
            </a:pPr>
            <a:r>
              <a:rPr lang="en-US" sz="2600" dirty="0" smtClean="0"/>
              <a:t> Children’s story covered by TV</a:t>
            </a:r>
          </a:p>
          <a:p>
            <a:pPr marL="342900" indent="-342900">
              <a:buSzPct val="100000"/>
              <a:buFont typeface="Arial" panose="020B0604020202020204" pitchFamily="34" charset="0"/>
              <a:buChar char="•"/>
            </a:pPr>
            <a:r>
              <a:rPr lang="en-US" sz="2600" dirty="0"/>
              <a:t> </a:t>
            </a:r>
            <a:r>
              <a:rPr lang="en-US" sz="2600" dirty="0" smtClean="0"/>
              <a:t>Parts of police report in newspaper</a:t>
            </a:r>
          </a:p>
          <a:p>
            <a:pPr marL="342900" indent="-342900">
              <a:buSzPct val="100000"/>
              <a:buFont typeface="Arial" panose="020B0604020202020204" pitchFamily="34" charset="0"/>
              <a:buChar char="•"/>
            </a:pPr>
            <a:r>
              <a:rPr lang="en-US" sz="2600" dirty="0"/>
              <a:t> </a:t>
            </a:r>
            <a:r>
              <a:rPr lang="en-US" sz="2600" dirty="0" smtClean="0"/>
              <a:t>Images in Susan’s head</a:t>
            </a:r>
          </a:p>
          <a:p>
            <a:pPr marL="514350" lvl="1" indent="-342900"/>
            <a:r>
              <a:rPr lang="en-US" sz="2400" dirty="0"/>
              <a:t> </a:t>
            </a:r>
            <a:r>
              <a:rPr lang="en-US" sz="2400" dirty="0" smtClean="0"/>
              <a:t>Children’s bloody footprints</a:t>
            </a:r>
          </a:p>
          <a:p>
            <a:pPr marL="514350" lvl="1" indent="-342900"/>
            <a:r>
              <a:rPr lang="en-US" sz="2400" dirty="0"/>
              <a:t> </a:t>
            </a:r>
            <a:r>
              <a:rPr lang="en-US" sz="2400" dirty="0" smtClean="0"/>
              <a:t> Splatter of blood and body fluids</a:t>
            </a:r>
          </a:p>
          <a:p>
            <a:pPr marL="514350" lvl="1" indent="-342900"/>
            <a:r>
              <a:rPr lang="en-US" sz="2400" dirty="0"/>
              <a:t> </a:t>
            </a:r>
            <a:r>
              <a:rPr lang="en-US" sz="2400" dirty="0" smtClean="0"/>
              <a:t> Jimmy curled up by his mother’s body</a:t>
            </a:r>
          </a:p>
          <a:p>
            <a:pPr marL="687388" lvl="2" indent="-342900"/>
            <a:r>
              <a:rPr lang="en-US" sz="2400" dirty="0"/>
              <a:t> </a:t>
            </a:r>
            <a:r>
              <a:rPr lang="en-US" sz="2400" dirty="0" smtClean="0"/>
              <a:t> Did this happen??????</a:t>
            </a:r>
            <a:endParaRPr lang="en-US" sz="2400" dirty="0"/>
          </a:p>
        </p:txBody>
      </p:sp>
      <p:sp>
        <p:nvSpPr>
          <p:cNvPr id="5" name="TextBox 4"/>
          <p:cNvSpPr txBox="1"/>
          <p:nvPr/>
        </p:nvSpPr>
        <p:spPr>
          <a:xfrm>
            <a:off x="1524000" y="60960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4091987752"/>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Story of Ralph and Susan</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a:buSzPct val="100000"/>
              <a:buFont typeface="Arial" panose="020B0604020202020204" pitchFamily="34" charset="0"/>
              <a:buChar char="•"/>
            </a:pPr>
            <a:r>
              <a:rPr lang="en-US" sz="2600" dirty="0" smtClean="0"/>
              <a:t>Jimmy (18 months old)</a:t>
            </a:r>
          </a:p>
          <a:p>
            <a:pPr marL="662940" lvl="1" indent="-342900">
              <a:buSzPct val="100000"/>
              <a:buFont typeface="Wingdings" panose="05000000000000000000" pitchFamily="2" charset="2"/>
              <a:buChar char="§"/>
            </a:pPr>
            <a:r>
              <a:rPr lang="en-US" dirty="0"/>
              <a:t> </a:t>
            </a:r>
            <a:r>
              <a:rPr lang="en-US" dirty="0" smtClean="0"/>
              <a:t>Stops walking</a:t>
            </a:r>
          </a:p>
          <a:p>
            <a:pPr marL="662940" lvl="1" indent="-342900">
              <a:buSzPct val="100000"/>
              <a:buFont typeface="Wingdings" panose="05000000000000000000" pitchFamily="2" charset="2"/>
              <a:buChar char="§"/>
            </a:pPr>
            <a:r>
              <a:rPr lang="en-US" dirty="0"/>
              <a:t> </a:t>
            </a:r>
            <a:r>
              <a:rPr lang="en-US" dirty="0" smtClean="0"/>
              <a:t>Freezes in position and falls over flat</a:t>
            </a:r>
          </a:p>
          <a:p>
            <a:pPr marL="662940" lvl="1" indent="-342900">
              <a:buSzPct val="100000"/>
              <a:buFont typeface="Wingdings" panose="05000000000000000000" pitchFamily="2" charset="2"/>
              <a:buChar char="§"/>
            </a:pPr>
            <a:r>
              <a:rPr lang="en-US" dirty="0"/>
              <a:t> </a:t>
            </a:r>
            <a:r>
              <a:rPr lang="en-US" dirty="0" smtClean="0"/>
              <a:t>Has nightmares</a:t>
            </a:r>
          </a:p>
          <a:p>
            <a:pPr marL="342900" indent="-342900">
              <a:buSzPct val="100000"/>
              <a:buFont typeface="Arial" panose="020B0604020202020204" pitchFamily="34" charset="0"/>
              <a:buChar char="•"/>
            </a:pPr>
            <a:endParaRPr lang="en-US" sz="2400" dirty="0"/>
          </a:p>
          <a:p>
            <a:pPr>
              <a:buSzPct val="100000"/>
              <a:buFont typeface="Arial" panose="020B0604020202020204" pitchFamily="34" charset="0"/>
              <a:buChar char="•"/>
            </a:pPr>
            <a:r>
              <a:rPr lang="en-US" sz="2400" dirty="0" smtClean="0"/>
              <a:t>Jody (4 years old)</a:t>
            </a:r>
          </a:p>
          <a:p>
            <a:pPr marL="662940" lvl="1" indent="-342900">
              <a:buSzPct val="100000"/>
              <a:buFont typeface="Wingdings" panose="05000000000000000000" pitchFamily="2" charset="2"/>
              <a:buChar char="§"/>
            </a:pPr>
            <a:r>
              <a:rPr lang="en-US" dirty="0"/>
              <a:t> </a:t>
            </a:r>
            <a:r>
              <a:rPr lang="en-US" dirty="0" smtClean="0"/>
              <a:t>Puts blanket on her doll – completely covering it up</a:t>
            </a:r>
          </a:p>
          <a:p>
            <a:pPr marL="662940" lvl="1" indent="-342900">
              <a:buSzPct val="100000"/>
              <a:buFont typeface="Wingdings" panose="05000000000000000000" pitchFamily="2" charset="2"/>
              <a:buChar char="§"/>
            </a:pPr>
            <a:r>
              <a:rPr lang="en-US" dirty="0"/>
              <a:t> </a:t>
            </a:r>
            <a:r>
              <a:rPr lang="en-US" dirty="0" smtClean="0"/>
              <a:t>Reacts to CheeriosTM and red tablecloth as trauma reminders</a:t>
            </a:r>
            <a:endParaRPr lang="en-US" dirty="0"/>
          </a:p>
        </p:txBody>
      </p:sp>
      <p:sp>
        <p:nvSpPr>
          <p:cNvPr id="5" name="TextBox 4"/>
          <p:cNvSpPr txBox="1"/>
          <p:nvPr/>
        </p:nvSpPr>
        <p:spPr>
          <a:xfrm>
            <a:off x="1828800" y="60960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265022283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Story of Ralph and Susan</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a:buSzPct val="100000"/>
              <a:buFont typeface="Arial" panose="020B0604020202020204" pitchFamily="34" charset="0"/>
              <a:buChar char="•"/>
            </a:pPr>
            <a:r>
              <a:rPr lang="en-US" sz="2600" dirty="0" smtClean="0"/>
              <a:t>Susan’s traumatic stress reactions</a:t>
            </a:r>
          </a:p>
          <a:p>
            <a:pPr marL="662940" lvl="1" indent="-342900">
              <a:buSzPct val="100000"/>
              <a:buFont typeface="Wingdings" panose="05000000000000000000" pitchFamily="2" charset="2"/>
              <a:buChar char="§"/>
            </a:pPr>
            <a:r>
              <a:rPr lang="en-US" dirty="0"/>
              <a:t> </a:t>
            </a:r>
            <a:r>
              <a:rPr lang="en-US" dirty="0" smtClean="0"/>
              <a:t>Intrusive images of the children’s trauma</a:t>
            </a:r>
          </a:p>
          <a:p>
            <a:pPr marL="662940" lvl="1" indent="-342900">
              <a:buSzPct val="100000"/>
              <a:buFont typeface="Wingdings" panose="05000000000000000000" pitchFamily="2" charset="2"/>
              <a:buChar char="§"/>
            </a:pPr>
            <a:r>
              <a:rPr lang="en-US" dirty="0"/>
              <a:t> </a:t>
            </a:r>
            <a:r>
              <a:rPr lang="en-US" dirty="0" smtClean="0"/>
              <a:t>Nervousness and jumpiness, especially when helping Jody in the bathroom</a:t>
            </a:r>
          </a:p>
          <a:p>
            <a:pPr marL="662940" lvl="1" indent="-342900">
              <a:buSzPct val="100000"/>
              <a:buFont typeface="Wingdings" panose="05000000000000000000" pitchFamily="2" charset="2"/>
              <a:buChar char="§"/>
            </a:pPr>
            <a:r>
              <a:rPr lang="en-US" dirty="0"/>
              <a:t> </a:t>
            </a:r>
            <a:r>
              <a:rPr lang="en-US" dirty="0" smtClean="0"/>
              <a:t>Nightmares about the shooting</a:t>
            </a:r>
          </a:p>
          <a:p>
            <a:pPr marL="662940" lvl="1" indent="-342900">
              <a:buSzPct val="100000"/>
              <a:buFont typeface="Wingdings" panose="05000000000000000000" pitchFamily="2" charset="2"/>
              <a:buChar char="§"/>
            </a:pPr>
            <a:r>
              <a:rPr lang="en-US" dirty="0"/>
              <a:t> </a:t>
            </a:r>
            <a:r>
              <a:rPr lang="en-US" dirty="0" smtClean="0"/>
              <a:t>Desire to avoid future exposure to trauma</a:t>
            </a:r>
            <a:endParaRPr lang="en-US" dirty="0"/>
          </a:p>
        </p:txBody>
      </p:sp>
      <p:sp>
        <p:nvSpPr>
          <p:cNvPr id="5" name="TextBox 4"/>
          <p:cNvSpPr txBox="1"/>
          <p:nvPr/>
        </p:nvSpPr>
        <p:spPr>
          <a:xfrm>
            <a:off x="1905000" y="60198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169844610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Story of Ralph and Susan</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a:buSzPct val="100000"/>
              <a:buFont typeface="Arial" panose="020B0604020202020204" pitchFamily="34" charset="0"/>
              <a:buChar char="•"/>
            </a:pPr>
            <a:r>
              <a:rPr lang="en-US" sz="2600" dirty="0" smtClean="0"/>
              <a:t>Ralph’s traumatic stress reactions</a:t>
            </a:r>
          </a:p>
          <a:p>
            <a:pPr marL="662940" lvl="1" indent="-342900">
              <a:buSzPct val="100000"/>
              <a:buFont typeface="Wingdings" panose="05000000000000000000" pitchFamily="2" charset="2"/>
              <a:buChar char="§"/>
            </a:pPr>
            <a:r>
              <a:rPr lang="en-US" dirty="0"/>
              <a:t> </a:t>
            </a:r>
            <a:r>
              <a:rPr lang="en-US" dirty="0" smtClean="0"/>
              <a:t>Lost interest in intimacy with his wife</a:t>
            </a:r>
          </a:p>
          <a:p>
            <a:pPr marL="662940" lvl="1" indent="-342900">
              <a:buSzPct val="100000"/>
              <a:buFont typeface="Wingdings" panose="05000000000000000000" pitchFamily="2" charset="2"/>
              <a:buChar char="§"/>
            </a:pPr>
            <a:r>
              <a:rPr lang="en-US" dirty="0"/>
              <a:t> </a:t>
            </a:r>
            <a:r>
              <a:rPr lang="en-US" dirty="0" smtClean="0"/>
              <a:t>Withdrew and felt disconnected</a:t>
            </a:r>
          </a:p>
          <a:p>
            <a:pPr marL="662940" lvl="1" indent="-342900">
              <a:buSzPct val="100000"/>
              <a:buFont typeface="Wingdings" panose="05000000000000000000" pitchFamily="2" charset="2"/>
              <a:buChar char="§"/>
            </a:pPr>
            <a:r>
              <a:rPr lang="en-US" dirty="0"/>
              <a:t> </a:t>
            </a:r>
            <a:r>
              <a:rPr lang="en-US" dirty="0" smtClean="0"/>
              <a:t>Felt hopeless</a:t>
            </a:r>
          </a:p>
          <a:p>
            <a:pPr marL="662940" lvl="1" indent="-342900">
              <a:buSzPct val="100000"/>
              <a:buFont typeface="Wingdings" panose="05000000000000000000" pitchFamily="2" charset="2"/>
              <a:buChar char="§"/>
            </a:pPr>
            <a:r>
              <a:rPr lang="en-US" dirty="0"/>
              <a:t> </a:t>
            </a:r>
            <a:r>
              <a:rPr lang="en-US" dirty="0" smtClean="0"/>
              <a:t>Questioned his ability to help the children</a:t>
            </a:r>
            <a:endParaRPr lang="en-US" dirty="0"/>
          </a:p>
        </p:txBody>
      </p:sp>
      <p:sp>
        <p:nvSpPr>
          <p:cNvPr id="5" name="TextBox 4"/>
          <p:cNvSpPr txBox="1"/>
          <p:nvPr/>
        </p:nvSpPr>
        <p:spPr>
          <a:xfrm>
            <a:off x="1752600" y="61722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10034450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solidFill>
                  <a:schemeClr val="accent4">
                    <a:lumMod val="50000"/>
                  </a:schemeClr>
                </a:solidFill>
              </a:rPr>
              <a:t>Decoding the Triangle</a:t>
            </a:r>
            <a:br>
              <a:rPr lang="en-US" dirty="0" smtClean="0">
                <a:solidFill>
                  <a:schemeClr val="accent4">
                    <a:lumMod val="50000"/>
                  </a:schemeClr>
                </a:solidFill>
              </a:rPr>
            </a:br>
            <a:r>
              <a:rPr lang="en-US" dirty="0" smtClean="0">
                <a:solidFill>
                  <a:schemeClr val="accent4">
                    <a:lumMod val="50000"/>
                  </a:schemeClr>
                </a:solidFill>
              </a:rPr>
              <a:t>(At Home Activity)</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marL="137160" indent="0">
              <a:buNone/>
            </a:pPr>
            <a:r>
              <a:rPr lang="en-US" sz="2400" dirty="0" smtClean="0"/>
              <a:t>What are your child’s</a:t>
            </a:r>
          </a:p>
          <a:p>
            <a:endParaRPr lang="en-US" sz="2400" dirty="0"/>
          </a:p>
          <a:p>
            <a:pPr marL="137160" indent="0">
              <a:buNone/>
            </a:pPr>
            <a:r>
              <a:rPr lang="en-US" sz="2400" dirty="0" smtClean="0"/>
              <a:t>   </a:t>
            </a:r>
            <a:r>
              <a:rPr lang="en-US" sz="2400" dirty="0" smtClean="0">
                <a:solidFill>
                  <a:schemeClr val="accent4">
                    <a:lumMod val="50000"/>
                  </a:schemeClr>
                </a:solidFill>
              </a:rPr>
              <a:t>Thoughts?</a:t>
            </a:r>
            <a:r>
              <a:rPr lang="en-US" sz="2400" dirty="0" smtClean="0"/>
              <a:t>					</a:t>
            </a:r>
            <a:r>
              <a:rPr lang="en-US" sz="2400" dirty="0" smtClean="0">
                <a:solidFill>
                  <a:srgbClr val="FF0000"/>
                </a:solidFill>
              </a:rPr>
              <a:t>Behaviors?</a:t>
            </a:r>
          </a:p>
          <a:p>
            <a:pPr marL="137160" indent="0">
              <a:buNone/>
            </a:pPr>
            <a:endParaRPr lang="en-US" sz="2400" dirty="0"/>
          </a:p>
          <a:p>
            <a:pPr marL="137160" indent="0">
              <a:buNone/>
            </a:pPr>
            <a:endParaRPr lang="en-US" sz="2400" dirty="0" smtClean="0"/>
          </a:p>
          <a:p>
            <a:pPr marL="137160" indent="0">
              <a:buNone/>
            </a:pPr>
            <a:endParaRPr lang="en-US" sz="2400" dirty="0"/>
          </a:p>
          <a:p>
            <a:pPr marL="137160" indent="0">
              <a:buNone/>
            </a:pPr>
            <a:r>
              <a:rPr lang="en-US" sz="2400" dirty="0" smtClean="0"/>
              <a:t>			    </a:t>
            </a:r>
          </a:p>
          <a:p>
            <a:pPr marL="137160" indent="0">
              <a:buNone/>
            </a:pPr>
            <a:endParaRPr lang="en-US" sz="2400" dirty="0" smtClean="0"/>
          </a:p>
          <a:p>
            <a:pPr marL="137160" indent="0">
              <a:buNone/>
            </a:pPr>
            <a:endParaRPr lang="en-US" sz="2400" dirty="0"/>
          </a:p>
          <a:p>
            <a:pPr marL="137160" indent="0">
              <a:buNone/>
            </a:pPr>
            <a:r>
              <a:rPr lang="en-US" sz="2400" dirty="0" smtClean="0"/>
              <a:t>			  </a:t>
            </a:r>
            <a:r>
              <a:rPr lang="en-US" sz="2400" dirty="0" smtClean="0">
                <a:solidFill>
                  <a:srgbClr val="008000"/>
                </a:solidFill>
              </a:rPr>
              <a:t>   Feelings?</a:t>
            </a:r>
          </a:p>
          <a:p>
            <a:pPr marL="137160" indent="0">
              <a:buNone/>
            </a:pPr>
            <a:endParaRPr lang="en-US" sz="2400" dirty="0">
              <a:solidFill>
                <a:srgbClr val="00B0F0"/>
              </a:solidFill>
            </a:endParaRPr>
          </a:p>
          <a:p>
            <a:pPr marL="137160" indent="0">
              <a:buNone/>
            </a:pPr>
            <a:endParaRPr lang="en-US" sz="2400" dirty="0">
              <a:solidFill>
                <a:srgbClr val="00B0F0"/>
              </a:solidFill>
            </a:endParaRPr>
          </a:p>
        </p:txBody>
      </p:sp>
      <p:cxnSp>
        <p:nvCxnSpPr>
          <p:cNvPr id="5" name="Straight Arrow Connector 4"/>
          <p:cNvCxnSpPr/>
          <p:nvPr/>
        </p:nvCxnSpPr>
        <p:spPr>
          <a:xfrm>
            <a:off x="1600200" y="3048000"/>
            <a:ext cx="2476500" cy="2438400"/>
          </a:xfrm>
          <a:prstGeom prst="straightConnector1">
            <a:avLst/>
          </a:prstGeom>
          <a:ln w="508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2362200" y="2743200"/>
            <a:ext cx="3657600" cy="0"/>
          </a:xfrm>
          <a:prstGeom prst="straightConnector1">
            <a:avLst/>
          </a:prstGeom>
          <a:ln w="508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4495800" y="3048000"/>
            <a:ext cx="2133600" cy="2438400"/>
          </a:xfrm>
          <a:prstGeom prst="straightConnector1">
            <a:avLst/>
          </a:prstGeom>
          <a:ln w="508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9" name="TextBox 4"/>
          <p:cNvSpPr txBox="1"/>
          <p:nvPr/>
        </p:nvSpPr>
        <p:spPr>
          <a:xfrm>
            <a:off x="2353101" y="62484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945086425"/>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Story of Ralph and Susan</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a:buSzPct val="100000"/>
              <a:buFont typeface="Arial" panose="020B0604020202020204" pitchFamily="34" charset="0"/>
              <a:buChar char="•"/>
            </a:pPr>
            <a:r>
              <a:rPr lang="en-US" sz="2600" dirty="0" smtClean="0"/>
              <a:t>What can Susan and Ralph do:</a:t>
            </a:r>
          </a:p>
          <a:p>
            <a:pPr marL="514350" lvl="1" indent="-342900"/>
            <a:r>
              <a:rPr lang="en-US" sz="2400" dirty="0" smtClean="0"/>
              <a:t>To </a:t>
            </a:r>
            <a:r>
              <a:rPr lang="en-US" sz="2400" dirty="0" smtClean="0"/>
              <a:t>help themselves?</a:t>
            </a:r>
          </a:p>
          <a:p>
            <a:pPr marL="514350" lvl="1" indent="-342900"/>
            <a:r>
              <a:rPr lang="en-US" sz="2400" dirty="0" smtClean="0"/>
              <a:t>To </a:t>
            </a:r>
            <a:r>
              <a:rPr lang="en-US" sz="2400" dirty="0" smtClean="0"/>
              <a:t>help the children?</a:t>
            </a:r>
            <a:endParaRPr lang="en-US" sz="2400" dirty="0"/>
          </a:p>
        </p:txBody>
      </p:sp>
      <p:sp>
        <p:nvSpPr>
          <p:cNvPr id="5" name="TextBox 4"/>
          <p:cNvSpPr txBox="1"/>
          <p:nvPr/>
        </p:nvSpPr>
        <p:spPr>
          <a:xfrm>
            <a:off x="1828800" y="61722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289225996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Getting Past STS</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endParaRPr lang="en-US" sz="2400" dirty="0" smtClean="0"/>
          </a:p>
          <a:p>
            <a:pPr marL="342900" indent="-342900">
              <a:buSzPct val="100000"/>
              <a:buFont typeface="Arial" panose="020B0604020202020204" pitchFamily="34" charset="0"/>
              <a:buChar char="•"/>
            </a:pPr>
            <a:r>
              <a:rPr lang="en-US" sz="2600" dirty="0"/>
              <a:t> </a:t>
            </a:r>
            <a:r>
              <a:rPr lang="en-US" sz="2600" dirty="0" smtClean="0"/>
              <a:t>Recognize safety of current situation</a:t>
            </a:r>
          </a:p>
          <a:p>
            <a:pPr marL="342900" indent="-342900">
              <a:buSzPct val="100000"/>
              <a:buFont typeface="Arial" panose="020B0604020202020204" pitchFamily="34" charset="0"/>
              <a:buChar char="•"/>
            </a:pPr>
            <a:r>
              <a:rPr lang="en-US" sz="2600" dirty="0"/>
              <a:t> </a:t>
            </a:r>
            <a:r>
              <a:rPr lang="en-US" sz="2600" dirty="0" smtClean="0"/>
              <a:t>Distinguish adult interpretation from the child’s experience</a:t>
            </a:r>
          </a:p>
          <a:p>
            <a:pPr marL="342900" indent="-342900">
              <a:buSzPct val="100000"/>
              <a:buFont typeface="Arial" panose="020B0604020202020204" pitchFamily="34" charset="0"/>
              <a:buChar char="•"/>
            </a:pPr>
            <a:r>
              <a:rPr lang="en-US" sz="2600" dirty="0"/>
              <a:t> </a:t>
            </a:r>
            <a:r>
              <a:rPr lang="en-US" sz="2600" dirty="0" smtClean="0"/>
              <a:t>Focus on resiliency and building positive experiences</a:t>
            </a:r>
            <a:endParaRPr lang="en-US" sz="2600" dirty="0"/>
          </a:p>
        </p:txBody>
      </p:sp>
      <p:sp>
        <p:nvSpPr>
          <p:cNvPr id="5" name="TextBox 4"/>
          <p:cNvSpPr txBox="1"/>
          <p:nvPr/>
        </p:nvSpPr>
        <p:spPr>
          <a:xfrm>
            <a:off x="1524000" y="62484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1282003107"/>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solidFill>
                  <a:schemeClr val="accent4">
                    <a:lumMod val="50000"/>
                  </a:schemeClr>
                </a:solidFill>
              </a:rPr>
              <a:t>When Your Child’s Trauma is a Reminder</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a:buSzPct val="100000"/>
              <a:buFont typeface="Arial" panose="020B0604020202020204" pitchFamily="34" charset="0"/>
              <a:buChar char="•"/>
            </a:pPr>
            <a:r>
              <a:rPr lang="en-US" sz="2600" dirty="0" smtClean="0"/>
              <a:t>You May:</a:t>
            </a:r>
          </a:p>
          <a:p>
            <a:pPr marL="662940" lvl="1" indent="-342900">
              <a:buSzPct val="100000"/>
              <a:buFont typeface="Wingdings" panose="05000000000000000000" pitchFamily="2" charset="2"/>
              <a:buChar char="§"/>
            </a:pPr>
            <a:r>
              <a:rPr lang="en-US" dirty="0"/>
              <a:t> </a:t>
            </a:r>
            <a:r>
              <a:rPr lang="en-US" dirty="0" smtClean="0"/>
              <a:t>React as you would to any trauma reminder</a:t>
            </a:r>
          </a:p>
          <a:p>
            <a:pPr marL="662940" lvl="1" indent="-342900">
              <a:buSzPct val="100000"/>
              <a:buFont typeface="Wingdings" panose="05000000000000000000" pitchFamily="2" charset="2"/>
              <a:buChar char="§"/>
            </a:pPr>
            <a:r>
              <a:rPr lang="en-US" dirty="0"/>
              <a:t> </a:t>
            </a:r>
            <a:r>
              <a:rPr lang="en-US" dirty="0" smtClean="0"/>
              <a:t>Have trouble differentiating you experience from your child’s</a:t>
            </a:r>
          </a:p>
          <a:p>
            <a:pPr marL="662940" lvl="1" indent="-342900">
              <a:buSzPct val="100000"/>
              <a:buFont typeface="Wingdings" panose="05000000000000000000" pitchFamily="2" charset="2"/>
              <a:buChar char="§"/>
            </a:pPr>
            <a:r>
              <a:rPr lang="en-US" dirty="0"/>
              <a:t> </a:t>
            </a:r>
            <a:r>
              <a:rPr lang="en-US" dirty="0" smtClean="0"/>
              <a:t>Expect your child to cope the same way you did</a:t>
            </a:r>
          </a:p>
          <a:p>
            <a:pPr marL="662940" lvl="1" indent="-342900">
              <a:buSzPct val="100000"/>
              <a:buFont typeface="Wingdings" panose="05000000000000000000" pitchFamily="2" charset="2"/>
              <a:buChar char="§"/>
            </a:pPr>
            <a:r>
              <a:rPr lang="en-US" dirty="0"/>
              <a:t> </a:t>
            </a:r>
            <a:r>
              <a:rPr lang="en-US" dirty="0" smtClean="0"/>
              <a:t>Respond inappropriately or disproportionally</a:t>
            </a:r>
          </a:p>
          <a:p>
            <a:pPr marL="662940" lvl="1" indent="-342900">
              <a:buSzPct val="100000"/>
              <a:buFont typeface="Wingdings" panose="05000000000000000000" pitchFamily="2" charset="2"/>
              <a:buChar char="§"/>
            </a:pPr>
            <a:r>
              <a:rPr lang="en-US" dirty="0"/>
              <a:t> </a:t>
            </a:r>
            <a:r>
              <a:rPr lang="en-US" dirty="0" smtClean="0"/>
              <a:t>Withdraw from your child</a:t>
            </a:r>
            <a:endParaRPr lang="en-US" dirty="0"/>
          </a:p>
        </p:txBody>
      </p:sp>
      <p:sp>
        <p:nvSpPr>
          <p:cNvPr id="5" name="TextBox 4"/>
          <p:cNvSpPr txBox="1"/>
          <p:nvPr/>
        </p:nvSpPr>
        <p:spPr>
          <a:xfrm>
            <a:off x="1371600" y="61722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1892316796"/>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solidFill>
                  <a:schemeClr val="accent4">
                    <a:lumMod val="50000"/>
                  </a:schemeClr>
                </a:solidFill>
              </a:rPr>
              <a:t>Story of Betty and Janis</a:t>
            </a:r>
            <a:br>
              <a:rPr lang="en-US" dirty="0" smtClean="0">
                <a:solidFill>
                  <a:schemeClr val="accent4">
                    <a:lumMod val="50000"/>
                  </a:schemeClr>
                </a:solidFill>
              </a:rPr>
            </a:br>
            <a:r>
              <a:rPr lang="en-US" dirty="0" smtClean="0">
                <a:solidFill>
                  <a:schemeClr val="accent4">
                    <a:lumMod val="50000"/>
                  </a:schemeClr>
                </a:solidFill>
              </a:rPr>
              <a:t>(At Home Activity)</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a:buSzPct val="100000"/>
              <a:buFont typeface="Arial" panose="020B0604020202020204" pitchFamily="34" charset="0"/>
              <a:buChar char="•"/>
            </a:pPr>
            <a:r>
              <a:rPr lang="en-US" sz="2400" dirty="0" smtClean="0"/>
              <a:t>Is an example of a child’s trauma being a reminder for the foster parent</a:t>
            </a:r>
          </a:p>
          <a:p>
            <a:pPr>
              <a:buSzPct val="100000"/>
              <a:buFont typeface="Arial" panose="020B0604020202020204" pitchFamily="34" charset="0"/>
              <a:buChar char="•"/>
            </a:pPr>
            <a:r>
              <a:rPr lang="en-US" sz="2400" dirty="0" smtClean="0"/>
              <a:t>Review  at home </a:t>
            </a:r>
            <a:endParaRPr lang="en-US" sz="2400" dirty="0"/>
          </a:p>
        </p:txBody>
      </p:sp>
      <p:sp>
        <p:nvSpPr>
          <p:cNvPr id="5" name="TextBox 4"/>
          <p:cNvSpPr txBox="1"/>
          <p:nvPr/>
        </p:nvSpPr>
        <p:spPr>
          <a:xfrm>
            <a:off x="1752600" y="60960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1557934120"/>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solidFill>
                  <a:schemeClr val="accent4">
                    <a:lumMod val="50000"/>
                  </a:schemeClr>
                </a:solidFill>
              </a:rPr>
              <a:t>Coping when a Child’s Trauma is a Reminder</a:t>
            </a:r>
            <a:endParaRPr lang="en-US" dirty="0">
              <a:solidFill>
                <a:schemeClr val="accent4">
                  <a:lumMod val="50000"/>
                </a:schemeClr>
              </a:solidFill>
            </a:endParaRPr>
          </a:p>
        </p:txBody>
      </p:sp>
      <p:sp>
        <p:nvSpPr>
          <p:cNvPr id="2" name="Content Placeholder 1"/>
          <p:cNvSpPr>
            <a:spLocks noGrp="1"/>
          </p:cNvSpPr>
          <p:nvPr>
            <p:ph idx="1"/>
          </p:nvPr>
        </p:nvSpPr>
        <p:spPr>
          <a:xfrm>
            <a:off x="352426" y="1463040"/>
            <a:ext cx="8562974" cy="4724400"/>
          </a:xfrm>
        </p:spPr>
        <p:txBody>
          <a:bodyPr>
            <a:normAutofit/>
          </a:bodyPr>
          <a:lstStyle/>
          <a:p>
            <a:pPr marL="342900" indent="-342900">
              <a:buSzPct val="100000"/>
              <a:buFont typeface="Arial" panose="020B0604020202020204" pitchFamily="34" charset="0"/>
              <a:buChar char="•"/>
            </a:pPr>
            <a:r>
              <a:rPr lang="en-US" sz="2400" dirty="0" smtClean="0"/>
              <a:t> Recognize the connection between your child’s trauma and your own history</a:t>
            </a:r>
          </a:p>
          <a:p>
            <a:pPr marL="342900" indent="-342900">
              <a:buSzPct val="100000"/>
              <a:buFont typeface="Arial" panose="020B0604020202020204" pitchFamily="34" charset="0"/>
              <a:buChar char="•"/>
            </a:pPr>
            <a:r>
              <a:rPr lang="en-US" sz="2400" dirty="0"/>
              <a:t> </a:t>
            </a:r>
            <a:r>
              <a:rPr lang="en-US" sz="2400" dirty="0" smtClean="0"/>
              <a:t>Distinguish which feelings belong to the present and which to the past</a:t>
            </a:r>
          </a:p>
          <a:p>
            <a:pPr marL="342900" indent="-342900">
              <a:buSzPct val="100000"/>
              <a:buFont typeface="Arial" panose="020B0604020202020204" pitchFamily="34" charset="0"/>
              <a:buChar char="•"/>
            </a:pPr>
            <a:r>
              <a:rPr lang="en-US" sz="2400" dirty="0"/>
              <a:t> </a:t>
            </a:r>
            <a:r>
              <a:rPr lang="en-US" sz="2400" dirty="0" smtClean="0"/>
              <a:t>Be honest: with yourself, your child and with your caseworker</a:t>
            </a:r>
          </a:p>
          <a:p>
            <a:pPr marL="342900" indent="-342900">
              <a:buSzPct val="100000"/>
              <a:buFont typeface="Arial" panose="020B0604020202020204" pitchFamily="34" charset="0"/>
              <a:buChar char="•"/>
            </a:pPr>
            <a:r>
              <a:rPr lang="en-US" sz="2400" dirty="0"/>
              <a:t> </a:t>
            </a:r>
            <a:r>
              <a:rPr lang="en-US" sz="2400" dirty="0" smtClean="0"/>
              <a:t>Get support, including trauma – focused treatment.  It’s never too late</a:t>
            </a:r>
          </a:p>
          <a:p>
            <a:pPr marL="342900" indent="-342900">
              <a:buSzPct val="100000"/>
              <a:buFont typeface="Arial" panose="020B0604020202020204" pitchFamily="34" charset="0"/>
              <a:buChar char="•"/>
            </a:pPr>
            <a:r>
              <a:rPr lang="en-US" sz="2400" dirty="0"/>
              <a:t> </a:t>
            </a:r>
            <a:r>
              <a:rPr lang="en-US" sz="2400" dirty="0" smtClean="0"/>
              <a:t>Recognize that what worked for you may not work for your child</a:t>
            </a:r>
          </a:p>
        </p:txBody>
      </p:sp>
      <p:sp>
        <p:nvSpPr>
          <p:cNvPr id="5" name="TextBox 4"/>
          <p:cNvSpPr txBox="1"/>
          <p:nvPr/>
        </p:nvSpPr>
        <p:spPr>
          <a:xfrm>
            <a:off x="1676400" y="63246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309877291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solidFill>
                  <a:schemeClr val="accent4">
                    <a:lumMod val="50000"/>
                  </a:schemeClr>
                </a:solidFill>
              </a:rPr>
              <a:t>Committing to Self-Care:</a:t>
            </a:r>
            <a:br>
              <a:rPr lang="en-US" dirty="0" smtClean="0">
                <a:solidFill>
                  <a:schemeClr val="accent4">
                    <a:lumMod val="50000"/>
                  </a:schemeClr>
                </a:solidFill>
              </a:rPr>
            </a:br>
            <a:r>
              <a:rPr lang="en-US" dirty="0" smtClean="0">
                <a:solidFill>
                  <a:schemeClr val="accent4">
                    <a:lumMod val="50000"/>
                  </a:schemeClr>
                </a:solidFill>
              </a:rPr>
              <a:t>Making a Plan</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marL="342900" indent="-342900">
              <a:buSzPct val="100000"/>
              <a:buFont typeface="Arial" panose="020B0604020202020204" pitchFamily="34" charset="0"/>
              <a:buChar char="•"/>
            </a:pPr>
            <a:r>
              <a:rPr lang="en-US" sz="2400" dirty="0" smtClean="0"/>
              <a:t> Maintain a balance between work and relaxation, self and others</a:t>
            </a:r>
          </a:p>
          <a:p>
            <a:pPr marL="342900" indent="-342900">
              <a:buSzPct val="100000"/>
              <a:buFont typeface="Arial" panose="020B0604020202020204" pitchFamily="34" charset="0"/>
              <a:buChar char="•"/>
            </a:pPr>
            <a:r>
              <a:rPr lang="en-US" sz="2400" dirty="0"/>
              <a:t> </a:t>
            </a:r>
            <a:r>
              <a:rPr lang="en-US" sz="2400" dirty="0" smtClean="0"/>
              <a:t>Include activities that are purely for fun</a:t>
            </a:r>
          </a:p>
          <a:p>
            <a:pPr marL="342900" indent="-342900">
              <a:buSzPct val="100000"/>
              <a:buFont typeface="Arial" panose="020B0604020202020204" pitchFamily="34" charset="0"/>
              <a:buChar char="•"/>
            </a:pPr>
            <a:r>
              <a:rPr lang="en-US" sz="2400" dirty="0"/>
              <a:t> </a:t>
            </a:r>
            <a:r>
              <a:rPr lang="en-US" sz="2400" dirty="0" smtClean="0"/>
              <a:t>Include a regular stress management approach – physical activity, meditation, yoga, prayer, act</a:t>
            </a:r>
            <a:endParaRPr lang="en-US" sz="2400" dirty="0"/>
          </a:p>
        </p:txBody>
      </p:sp>
      <p:sp>
        <p:nvSpPr>
          <p:cNvPr id="5" name="TextBox 4"/>
          <p:cNvSpPr txBox="1"/>
          <p:nvPr/>
        </p:nvSpPr>
        <p:spPr>
          <a:xfrm>
            <a:off x="2053988" y="60960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3796999854"/>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solidFill>
                  <a:schemeClr val="accent4">
                    <a:lumMod val="50000"/>
                  </a:schemeClr>
                </a:solidFill>
              </a:rPr>
              <a:t>Committing to Self-Care: Daily</a:t>
            </a:r>
            <a:endParaRPr lang="en-US" dirty="0">
              <a:solidFill>
                <a:schemeClr val="accent4">
                  <a:lumMod val="50000"/>
                </a:schemeClr>
              </a:solidFill>
            </a:endParaRPr>
          </a:p>
        </p:txBody>
      </p:sp>
      <p:sp>
        <p:nvSpPr>
          <p:cNvPr id="3" name="Content Placeholder 2"/>
          <p:cNvSpPr>
            <a:spLocks noGrp="1"/>
          </p:cNvSpPr>
          <p:nvPr>
            <p:ph sz="half" idx="1"/>
          </p:nvPr>
        </p:nvSpPr>
        <p:spPr/>
        <p:txBody>
          <a:bodyPr>
            <a:normAutofit/>
          </a:bodyPr>
          <a:lstStyle/>
          <a:p>
            <a:pPr marL="342900" indent="-342900">
              <a:buSzPct val="100000"/>
              <a:buFont typeface="Arial" panose="020B0604020202020204" pitchFamily="34" charset="0"/>
              <a:buChar char="•"/>
            </a:pPr>
            <a:r>
              <a:rPr lang="en-US" sz="2400" dirty="0" smtClean="0"/>
              <a:t> Walk the dog</a:t>
            </a:r>
          </a:p>
          <a:p>
            <a:pPr marL="342900" indent="-342900">
              <a:buSzPct val="100000"/>
              <a:buFont typeface="Arial" panose="020B0604020202020204" pitchFamily="34" charset="0"/>
              <a:buChar char="•"/>
            </a:pPr>
            <a:r>
              <a:rPr lang="en-US" sz="2400" dirty="0"/>
              <a:t> </a:t>
            </a:r>
            <a:r>
              <a:rPr lang="en-US" sz="2400" dirty="0" smtClean="0"/>
              <a:t>Play with the cat</a:t>
            </a:r>
          </a:p>
          <a:p>
            <a:pPr marL="342900" indent="-342900">
              <a:buSzPct val="100000"/>
              <a:buFont typeface="Arial" panose="020B0604020202020204" pitchFamily="34" charset="0"/>
              <a:buChar char="•"/>
            </a:pPr>
            <a:r>
              <a:rPr lang="en-US" sz="2400" dirty="0"/>
              <a:t> </a:t>
            </a:r>
            <a:r>
              <a:rPr lang="en-US" sz="2400" dirty="0" smtClean="0"/>
              <a:t>Exercise</a:t>
            </a:r>
          </a:p>
          <a:p>
            <a:pPr marL="342900" indent="-342900">
              <a:buSzPct val="100000"/>
              <a:buFont typeface="Arial" panose="020B0604020202020204" pitchFamily="34" charset="0"/>
              <a:buChar char="•"/>
            </a:pPr>
            <a:r>
              <a:rPr lang="en-US" sz="2400" dirty="0"/>
              <a:t> </a:t>
            </a:r>
            <a:r>
              <a:rPr lang="en-US" sz="2400" dirty="0" smtClean="0"/>
              <a:t>Pray</a:t>
            </a:r>
          </a:p>
          <a:p>
            <a:pPr marL="342900" indent="-342900">
              <a:buSzPct val="100000"/>
              <a:buFont typeface="Arial" panose="020B0604020202020204" pitchFamily="34" charset="0"/>
              <a:buChar char="•"/>
            </a:pPr>
            <a:r>
              <a:rPr lang="en-US" sz="2400" dirty="0"/>
              <a:t> </a:t>
            </a:r>
            <a:r>
              <a:rPr lang="en-US" sz="2400" dirty="0" smtClean="0"/>
              <a:t>Meditate</a:t>
            </a:r>
            <a:endParaRPr lang="en-US" sz="2400" dirty="0"/>
          </a:p>
        </p:txBody>
      </p:sp>
      <p:sp>
        <p:nvSpPr>
          <p:cNvPr id="2" name="Content Placeholder 1"/>
          <p:cNvSpPr>
            <a:spLocks noGrp="1"/>
          </p:cNvSpPr>
          <p:nvPr>
            <p:ph sz="half" idx="2"/>
          </p:nvPr>
        </p:nvSpPr>
        <p:spPr/>
        <p:txBody>
          <a:bodyPr>
            <a:normAutofit/>
          </a:bodyPr>
          <a:lstStyle/>
          <a:p>
            <a:pPr marL="342900" indent="-342900">
              <a:buSzPct val="100000"/>
              <a:buFont typeface="Arial" panose="020B0604020202020204" pitchFamily="34" charset="0"/>
              <a:buChar char="•"/>
            </a:pPr>
            <a:r>
              <a:rPr lang="en-US" sz="2400" dirty="0" smtClean="0"/>
              <a:t> Read a romance novel</a:t>
            </a:r>
          </a:p>
          <a:p>
            <a:pPr marL="342900" indent="-342900">
              <a:buSzPct val="100000"/>
              <a:buFont typeface="Arial" panose="020B0604020202020204" pitchFamily="34" charset="0"/>
              <a:buChar char="•"/>
            </a:pPr>
            <a:r>
              <a:rPr lang="en-US" sz="2400" dirty="0"/>
              <a:t> </a:t>
            </a:r>
            <a:r>
              <a:rPr lang="en-US" sz="2400" dirty="0" smtClean="0"/>
              <a:t>Write in a journal</a:t>
            </a:r>
          </a:p>
          <a:p>
            <a:pPr marL="342900" indent="-342900">
              <a:buSzPct val="100000"/>
              <a:buFont typeface="Arial" panose="020B0604020202020204" pitchFamily="34" charset="0"/>
              <a:buChar char="•"/>
            </a:pPr>
            <a:r>
              <a:rPr lang="en-US" sz="2400" dirty="0"/>
              <a:t> </a:t>
            </a:r>
            <a:r>
              <a:rPr lang="en-US" sz="2400" dirty="0" smtClean="0"/>
              <a:t>Chat with neighbors</a:t>
            </a:r>
          </a:p>
          <a:p>
            <a:pPr marL="342900" indent="-342900">
              <a:buSzPct val="100000"/>
              <a:buFont typeface="Arial" panose="020B0604020202020204" pitchFamily="34" charset="0"/>
              <a:buChar char="•"/>
            </a:pPr>
            <a:r>
              <a:rPr lang="en-US" sz="2400" dirty="0"/>
              <a:t> </a:t>
            </a:r>
            <a:r>
              <a:rPr lang="en-US" sz="2400" dirty="0" smtClean="0"/>
              <a:t>Deep breathe</a:t>
            </a:r>
          </a:p>
          <a:p>
            <a:pPr marL="342900" indent="-342900">
              <a:buSzPct val="100000"/>
              <a:buFont typeface="Arial" panose="020B0604020202020204" pitchFamily="34" charset="0"/>
              <a:buChar char="•"/>
            </a:pPr>
            <a:r>
              <a:rPr lang="en-US" sz="2400" dirty="0"/>
              <a:t> </a:t>
            </a:r>
            <a:r>
              <a:rPr lang="en-US" sz="2400" dirty="0" smtClean="0"/>
              <a:t>Listen to music in the car</a:t>
            </a:r>
            <a:endParaRPr lang="en-US" sz="2400" dirty="0"/>
          </a:p>
        </p:txBody>
      </p:sp>
      <p:sp>
        <p:nvSpPr>
          <p:cNvPr id="6" name="TextBox 4"/>
          <p:cNvSpPr txBox="1"/>
          <p:nvPr/>
        </p:nvSpPr>
        <p:spPr>
          <a:xfrm>
            <a:off x="2057400" y="61722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1301087658"/>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solidFill>
                  <a:schemeClr val="accent4">
                    <a:lumMod val="50000"/>
                  </a:schemeClr>
                </a:solidFill>
              </a:rPr>
              <a:t>Committing to Self-Care: Weekly or Monthly</a:t>
            </a:r>
            <a:endParaRPr lang="en-US" dirty="0">
              <a:solidFill>
                <a:schemeClr val="accent4">
                  <a:lumMod val="50000"/>
                </a:schemeClr>
              </a:solidFill>
            </a:endParaRPr>
          </a:p>
        </p:txBody>
      </p:sp>
      <p:sp>
        <p:nvSpPr>
          <p:cNvPr id="2" name="Content Placeholder 1"/>
          <p:cNvSpPr>
            <a:spLocks noGrp="1"/>
          </p:cNvSpPr>
          <p:nvPr>
            <p:ph idx="1"/>
          </p:nvPr>
        </p:nvSpPr>
        <p:spPr/>
        <p:txBody>
          <a:bodyPr>
            <a:normAutofit/>
          </a:bodyPr>
          <a:lstStyle/>
          <a:p>
            <a:pPr marL="342900" indent="-342900">
              <a:buSzPct val="100000"/>
              <a:buFont typeface="Arial" panose="020B0604020202020204" pitchFamily="34" charset="0"/>
              <a:buChar char="•"/>
            </a:pPr>
            <a:r>
              <a:rPr lang="en-US" sz="2400" dirty="0" smtClean="0"/>
              <a:t> Play cards</a:t>
            </a:r>
          </a:p>
          <a:p>
            <a:pPr marL="342900" indent="-342900">
              <a:buSzPct val="100000"/>
              <a:buFont typeface="Arial" panose="020B0604020202020204" pitchFamily="34" charset="0"/>
              <a:buChar char="•"/>
            </a:pPr>
            <a:r>
              <a:rPr lang="en-US" sz="2400" dirty="0"/>
              <a:t> </a:t>
            </a:r>
            <a:r>
              <a:rPr lang="en-US" sz="2400" dirty="0" smtClean="0"/>
              <a:t>Go bowling</a:t>
            </a:r>
          </a:p>
          <a:p>
            <a:pPr marL="342900" indent="-342900">
              <a:buSzPct val="100000"/>
              <a:buFont typeface="Arial" panose="020B0604020202020204" pitchFamily="34" charset="0"/>
              <a:buChar char="•"/>
            </a:pPr>
            <a:r>
              <a:rPr lang="en-US" sz="2400" dirty="0"/>
              <a:t> </a:t>
            </a:r>
            <a:r>
              <a:rPr lang="en-US" sz="2400" dirty="0" smtClean="0"/>
              <a:t>Have a nice dinner out with partner / spouse</a:t>
            </a:r>
          </a:p>
          <a:p>
            <a:pPr marL="342900" indent="-342900">
              <a:buSzPct val="100000"/>
              <a:buFont typeface="Arial" panose="020B0604020202020204" pitchFamily="34" charset="0"/>
              <a:buChar char="•"/>
            </a:pPr>
            <a:r>
              <a:rPr lang="en-US" sz="2400" dirty="0"/>
              <a:t> </a:t>
            </a:r>
            <a:r>
              <a:rPr lang="en-US" sz="2400" dirty="0" smtClean="0"/>
              <a:t>Get a manicure / pedicure</a:t>
            </a:r>
          </a:p>
          <a:p>
            <a:pPr marL="342900" indent="-342900">
              <a:buSzPct val="100000"/>
              <a:buFont typeface="Arial" panose="020B0604020202020204" pitchFamily="34" charset="0"/>
              <a:buChar char="•"/>
            </a:pPr>
            <a:r>
              <a:rPr lang="en-US" sz="2400" dirty="0"/>
              <a:t> </a:t>
            </a:r>
            <a:r>
              <a:rPr lang="en-US" sz="2400" dirty="0" smtClean="0"/>
              <a:t>Go out with a group of friends</a:t>
            </a:r>
          </a:p>
          <a:p>
            <a:pPr marL="342900" indent="-342900">
              <a:buSzPct val="100000"/>
              <a:buFont typeface="Arial" panose="020B0604020202020204" pitchFamily="34" charset="0"/>
              <a:buChar char="•"/>
            </a:pPr>
            <a:r>
              <a:rPr lang="en-US" sz="2400" dirty="0"/>
              <a:t> </a:t>
            </a:r>
            <a:r>
              <a:rPr lang="en-US" sz="2400" dirty="0" smtClean="0"/>
              <a:t>Attend a support group meeting</a:t>
            </a:r>
          </a:p>
          <a:p>
            <a:pPr marL="342900" indent="-342900">
              <a:buSzPct val="100000"/>
              <a:buFont typeface="Arial" panose="020B0604020202020204" pitchFamily="34" charset="0"/>
              <a:buChar char="•"/>
            </a:pPr>
            <a:r>
              <a:rPr lang="en-US" sz="2400" dirty="0"/>
              <a:t> </a:t>
            </a:r>
            <a:r>
              <a:rPr lang="en-US" sz="2400" dirty="0" smtClean="0"/>
              <a:t>Go to the movies</a:t>
            </a:r>
          </a:p>
          <a:p>
            <a:pPr marL="342900" indent="-342900">
              <a:buSzPct val="100000"/>
              <a:buFont typeface="Arial" panose="020B0604020202020204" pitchFamily="34" charset="0"/>
              <a:buChar char="•"/>
            </a:pPr>
            <a:r>
              <a:rPr lang="en-US" sz="2400" dirty="0"/>
              <a:t> </a:t>
            </a:r>
            <a:r>
              <a:rPr lang="en-US" sz="2400" dirty="0" smtClean="0"/>
              <a:t>Attend religious services</a:t>
            </a:r>
            <a:endParaRPr lang="en-US" sz="2400" dirty="0"/>
          </a:p>
        </p:txBody>
      </p:sp>
      <p:sp>
        <p:nvSpPr>
          <p:cNvPr id="5" name="TextBox 4"/>
          <p:cNvSpPr txBox="1"/>
          <p:nvPr/>
        </p:nvSpPr>
        <p:spPr>
          <a:xfrm>
            <a:off x="2057400" y="61722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4056607451"/>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438400"/>
            <a:ext cx="7680960" cy="1066800"/>
          </a:xfrm>
        </p:spPr>
        <p:txBody>
          <a:bodyPr/>
          <a:lstStyle/>
          <a:p>
            <a:r>
              <a:rPr lang="en-US" dirty="0" smtClean="0">
                <a:solidFill>
                  <a:schemeClr val="accent4">
                    <a:lumMod val="50000"/>
                  </a:schemeClr>
                </a:solidFill>
              </a:rPr>
              <a:t>Putting it All Together</a:t>
            </a:r>
            <a:endParaRPr lang="en-US" dirty="0">
              <a:solidFill>
                <a:schemeClr val="accent4">
                  <a:lumMod val="50000"/>
                </a:schemeClr>
              </a:solidFill>
            </a:endParaRPr>
          </a:p>
        </p:txBody>
      </p:sp>
      <p:sp>
        <p:nvSpPr>
          <p:cNvPr id="4" name="TextBox 4"/>
          <p:cNvSpPr txBox="1"/>
          <p:nvPr/>
        </p:nvSpPr>
        <p:spPr>
          <a:xfrm>
            <a:off x="1828800" y="62484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3804284072"/>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solidFill>
                  <a:schemeClr val="accent4">
                    <a:lumMod val="50000"/>
                  </a:schemeClr>
                </a:solidFill>
              </a:rPr>
              <a:t>Essential Elements of Trauma-Informed Parenting</a:t>
            </a:r>
            <a:endParaRPr lang="en-US" dirty="0">
              <a:solidFill>
                <a:schemeClr val="accent4">
                  <a:lumMod val="50000"/>
                </a:schemeClr>
              </a:solidFill>
            </a:endParaRPr>
          </a:p>
        </p:txBody>
      </p:sp>
      <p:sp>
        <p:nvSpPr>
          <p:cNvPr id="2" name="Content Placeholder 1"/>
          <p:cNvSpPr>
            <a:spLocks noGrp="1"/>
          </p:cNvSpPr>
          <p:nvPr>
            <p:ph idx="1"/>
          </p:nvPr>
        </p:nvSpPr>
        <p:spPr>
          <a:xfrm>
            <a:off x="352426" y="1463040"/>
            <a:ext cx="8486774" cy="4937760"/>
          </a:xfrm>
        </p:spPr>
        <p:txBody>
          <a:bodyPr>
            <a:normAutofit fontScale="85000" lnSpcReduction="20000"/>
          </a:bodyPr>
          <a:lstStyle/>
          <a:p>
            <a:pPr marL="514350" indent="-514350">
              <a:buFont typeface="+mj-lt"/>
              <a:buAutoNum type="arabicPeriod"/>
            </a:pPr>
            <a:r>
              <a:rPr lang="en-US" sz="2800" dirty="0" smtClean="0"/>
              <a:t> Recognize the impact that trauma has had on your child</a:t>
            </a:r>
          </a:p>
          <a:p>
            <a:pPr marL="514350" indent="-514350">
              <a:buFont typeface="+mj-lt"/>
              <a:buAutoNum type="arabicPeriod"/>
            </a:pPr>
            <a:r>
              <a:rPr lang="en-US" sz="2800" dirty="0"/>
              <a:t> </a:t>
            </a:r>
            <a:r>
              <a:rPr lang="en-US" sz="2800" dirty="0" smtClean="0"/>
              <a:t>Help your child to feel safe</a:t>
            </a:r>
          </a:p>
          <a:p>
            <a:pPr marL="514350" indent="-514350">
              <a:buFont typeface="+mj-lt"/>
              <a:buAutoNum type="arabicPeriod"/>
            </a:pPr>
            <a:r>
              <a:rPr lang="en-US" sz="2800" dirty="0"/>
              <a:t> </a:t>
            </a:r>
            <a:r>
              <a:rPr lang="en-US" sz="2800" dirty="0" smtClean="0"/>
              <a:t>Help your child to understand and manage overwhelming emotions</a:t>
            </a:r>
          </a:p>
          <a:p>
            <a:pPr marL="514350" indent="-514350">
              <a:buFont typeface="+mj-lt"/>
              <a:buAutoNum type="arabicPeriod"/>
            </a:pPr>
            <a:r>
              <a:rPr lang="en-US" sz="2800" dirty="0"/>
              <a:t> </a:t>
            </a:r>
            <a:r>
              <a:rPr lang="en-US" sz="2800" dirty="0" smtClean="0"/>
              <a:t>Help your child to understand and modify problem behaviors</a:t>
            </a:r>
          </a:p>
          <a:p>
            <a:pPr marL="514350" indent="-514350">
              <a:buFont typeface="+mj-lt"/>
              <a:buAutoNum type="arabicPeriod"/>
            </a:pPr>
            <a:r>
              <a:rPr lang="en-US" sz="2800" dirty="0"/>
              <a:t> </a:t>
            </a:r>
            <a:r>
              <a:rPr lang="en-US" sz="2800" dirty="0" smtClean="0"/>
              <a:t>Respect and support positive, stable and enduring relationships in the life of your child</a:t>
            </a:r>
          </a:p>
          <a:p>
            <a:pPr marL="514350" indent="-514350">
              <a:buFont typeface="+mj-lt"/>
              <a:buAutoNum type="arabicPeriod"/>
            </a:pPr>
            <a:r>
              <a:rPr lang="en-US" sz="2800" dirty="0"/>
              <a:t> </a:t>
            </a:r>
            <a:r>
              <a:rPr lang="en-US" sz="2800" dirty="0" smtClean="0"/>
              <a:t>Help your child to develop a strength- based understanding of his or her life story</a:t>
            </a:r>
          </a:p>
          <a:p>
            <a:pPr marL="514350" indent="-514350">
              <a:buFont typeface="+mj-lt"/>
              <a:buAutoNum type="arabicPeriod"/>
            </a:pPr>
            <a:r>
              <a:rPr lang="en-US" sz="2800" dirty="0"/>
              <a:t> </a:t>
            </a:r>
            <a:r>
              <a:rPr lang="en-US" sz="2800" dirty="0" smtClean="0"/>
              <a:t>Be an advocate for your child</a:t>
            </a:r>
          </a:p>
          <a:p>
            <a:pPr marL="514350" indent="-514350">
              <a:buFont typeface="+mj-lt"/>
              <a:buAutoNum type="arabicPeriod"/>
            </a:pPr>
            <a:r>
              <a:rPr lang="en-US" sz="2800" dirty="0"/>
              <a:t> </a:t>
            </a:r>
            <a:r>
              <a:rPr lang="en-US" sz="2800" dirty="0" smtClean="0"/>
              <a:t>Promote and support trauma-focused assessment and treatment for your child</a:t>
            </a:r>
          </a:p>
          <a:p>
            <a:pPr marL="514350" indent="-514350">
              <a:buFont typeface="+mj-lt"/>
              <a:buAutoNum type="arabicPeriod"/>
            </a:pPr>
            <a:r>
              <a:rPr lang="en-US" sz="2800" dirty="0"/>
              <a:t> </a:t>
            </a:r>
            <a:r>
              <a:rPr lang="en-US" sz="2800" dirty="0" smtClean="0"/>
              <a:t>Take care of yourself</a:t>
            </a:r>
            <a:endParaRPr lang="en-US" sz="2800" dirty="0"/>
          </a:p>
        </p:txBody>
      </p:sp>
      <p:sp>
        <p:nvSpPr>
          <p:cNvPr id="4" name="Rectangle 3"/>
          <p:cNvSpPr/>
          <p:nvPr/>
        </p:nvSpPr>
        <p:spPr>
          <a:xfrm>
            <a:off x="2133600" y="6312932"/>
            <a:ext cx="6745705" cy="369332"/>
          </a:xfrm>
          <a:prstGeom prst="rect">
            <a:avLst/>
          </a:prstGeom>
        </p:spPr>
        <p:txBody>
          <a:bodyPr wrap="square">
            <a:spAutoFit/>
          </a:bodyPr>
          <a:lstStyle/>
          <a:p>
            <a:r>
              <a:rPr lang="en-US" dirty="0"/>
              <a:t>National Child Traumatic Stress Network - NCTSN</a:t>
            </a:r>
          </a:p>
        </p:txBody>
      </p:sp>
    </p:spTree>
    <p:extLst>
      <p:ext uri="{BB962C8B-B14F-4D97-AF65-F5344CB8AC3E}">
        <p14:creationId xmlns:p14="http://schemas.microsoft.com/office/powerpoint/2010/main" val="4951200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accent4">
                    <a:lumMod val="50000"/>
                  </a:schemeClr>
                </a:solidFill>
              </a:rPr>
              <a:t>How You Can Help</a:t>
            </a:r>
            <a:endParaRPr lang="en-US" dirty="0">
              <a:solidFill>
                <a:schemeClr val="accent4">
                  <a:lumMod val="50000"/>
                </a:schemeClr>
              </a:solidFill>
            </a:endParaRPr>
          </a:p>
        </p:txBody>
      </p:sp>
      <p:sp>
        <p:nvSpPr>
          <p:cNvPr id="2" name="Content Placeholder 1"/>
          <p:cNvSpPr>
            <a:spLocks noGrp="1"/>
          </p:cNvSpPr>
          <p:nvPr>
            <p:ph idx="1"/>
          </p:nvPr>
        </p:nvSpPr>
        <p:spPr>
          <a:xfrm>
            <a:off x="352426" y="1463040"/>
            <a:ext cx="8486774" cy="4724400"/>
          </a:xfrm>
        </p:spPr>
        <p:txBody>
          <a:bodyPr>
            <a:normAutofit/>
          </a:bodyPr>
          <a:lstStyle/>
          <a:p>
            <a:pPr marL="342900" indent="-342900">
              <a:buClr>
                <a:schemeClr val="tx1"/>
              </a:buClr>
              <a:buFont typeface="Arial" panose="020B0604020202020204" pitchFamily="34" charset="0"/>
              <a:buChar char="•"/>
            </a:pPr>
            <a:r>
              <a:rPr lang="en-US" sz="2400" b="1" u="sng" dirty="0" smtClean="0">
                <a:solidFill>
                  <a:schemeClr val="accent4">
                    <a:lumMod val="50000"/>
                  </a:schemeClr>
                </a:solidFill>
              </a:rPr>
              <a:t>Differentiate </a:t>
            </a:r>
            <a:r>
              <a:rPr lang="en-US" sz="2400" dirty="0" smtClean="0"/>
              <a:t>yourself from past </a:t>
            </a:r>
            <a:r>
              <a:rPr lang="en-US" sz="2400" dirty="0" smtClean="0"/>
              <a:t>caregivers</a:t>
            </a:r>
          </a:p>
          <a:p>
            <a:pPr marL="342900" indent="-342900">
              <a:buClr>
                <a:schemeClr val="tx1"/>
              </a:buClr>
              <a:buFont typeface="Arial" panose="020B0604020202020204" pitchFamily="34" charset="0"/>
              <a:buChar char="•"/>
            </a:pPr>
            <a:r>
              <a:rPr lang="en-US" sz="2400" b="1" u="sng" dirty="0" smtClean="0">
                <a:solidFill>
                  <a:schemeClr val="accent4">
                    <a:lumMod val="50000"/>
                  </a:schemeClr>
                </a:solidFill>
              </a:rPr>
              <a:t>Tune </a:t>
            </a:r>
            <a:r>
              <a:rPr lang="en-US" sz="2400" b="1" u="sng" dirty="0" smtClean="0">
                <a:solidFill>
                  <a:schemeClr val="accent4">
                    <a:lumMod val="50000"/>
                  </a:schemeClr>
                </a:solidFill>
              </a:rPr>
              <a:t>in </a:t>
            </a:r>
            <a:r>
              <a:rPr lang="en-US" sz="2400" dirty="0" smtClean="0"/>
              <a:t>to your child’s </a:t>
            </a:r>
            <a:r>
              <a:rPr lang="en-US" sz="2400" dirty="0" smtClean="0"/>
              <a:t>emotions</a:t>
            </a:r>
          </a:p>
          <a:p>
            <a:pPr marL="342900" indent="-342900">
              <a:buClr>
                <a:schemeClr val="tx1"/>
              </a:buClr>
              <a:buFont typeface="Arial" panose="020B0604020202020204" pitchFamily="34" charset="0"/>
              <a:buChar char="•"/>
            </a:pPr>
            <a:r>
              <a:rPr lang="en-US" sz="2400" b="1" u="sng" dirty="0" smtClean="0">
                <a:solidFill>
                  <a:schemeClr val="accent4">
                    <a:lumMod val="50000"/>
                  </a:schemeClr>
                </a:solidFill>
              </a:rPr>
              <a:t>Set </a:t>
            </a:r>
            <a:r>
              <a:rPr lang="en-US" sz="2400" b="1" u="sng" dirty="0" smtClean="0">
                <a:solidFill>
                  <a:schemeClr val="accent4">
                    <a:lumMod val="50000"/>
                  </a:schemeClr>
                </a:solidFill>
              </a:rPr>
              <a:t>an example  </a:t>
            </a:r>
            <a:r>
              <a:rPr lang="en-US" sz="2400" dirty="0" smtClean="0"/>
              <a:t>of the emotional expression and behaviors you </a:t>
            </a:r>
            <a:r>
              <a:rPr lang="en-US" sz="2400" dirty="0" smtClean="0"/>
              <a:t>expect</a:t>
            </a:r>
          </a:p>
          <a:p>
            <a:pPr marL="342900" indent="-342900">
              <a:buClr>
                <a:schemeClr val="tx1"/>
              </a:buClr>
              <a:buFont typeface="Arial" panose="020B0604020202020204" pitchFamily="34" charset="0"/>
              <a:buChar char="•"/>
            </a:pPr>
            <a:r>
              <a:rPr lang="en-US" sz="2400" b="1" u="sng" dirty="0" smtClean="0">
                <a:solidFill>
                  <a:schemeClr val="accent4">
                    <a:lumMod val="50000"/>
                  </a:schemeClr>
                </a:solidFill>
              </a:rPr>
              <a:t>Encourage</a:t>
            </a:r>
            <a:r>
              <a:rPr lang="en-US" sz="2400" b="1" u="sng" dirty="0" smtClean="0">
                <a:solidFill>
                  <a:schemeClr val="bg2">
                    <a:lumMod val="20000"/>
                    <a:lumOff val="80000"/>
                  </a:schemeClr>
                </a:solidFill>
              </a:rPr>
              <a:t> </a:t>
            </a:r>
            <a:r>
              <a:rPr lang="en-US" sz="2400" dirty="0" smtClean="0"/>
              <a:t>positive emotional expression and behaviors by supporting the child’s strengths and </a:t>
            </a:r>
            <a:r>
              <a:rPr lang="en-US" sz="2400" dirty="0" smtClean="0"/>
              <a:t>interests</a:t>
            </a:r>
          </a:p>
          <a:p>
            <a:pPr marL="342900" indent="-342900">
              <a:buClr>
                <a:schemeClr val="tx1"/>
              </a:buClr>
              <a:buFont typeface="Arial" panose="020B0604020202020204" pitchFamily="34" charset="0"/>
              <a:buChar char="•"/>
            </a:pPr>
            <a:r>
              <a:rPr lang="en-US" sz="2400" b="1" u="sng" dirty="0" smtClean="0">
                <a:solidFill>
                  <a:schemeClr val="accent4">
                    <a:lumMod val="50000"/>
                  </a:schemeClr>
                </a:solidFill>
              </a:rPr>
              <a:t>Correct </a:t>
            </a:r>
            <a:r>
              <a:rPr lang="en-US" sz="2400" dirty="0" smtClean="0"/>
              <a:t>negative behaviors and inappropriate or destructive emotional expression and help your child build new behaviors and emotional </a:t>
            </a:r>
            <a:r>
              <a:rPr lang="en-US" sz="2400" dirty="0" smtClean="0"/>
              <a:t>skills</a:t>
            </a:r>
          </a:p>
          <a:p>
            <a:pPr marL="342900" indent="-342900">
              <a:buClr>
                <a:schemeClr val="tx1"/>
              </a:buClr>
              <a:buFont typeface="Arial" panose="020B0604020202020204" pitchFamily="34" charset="0"/>
              <a:buChar char="•"/>
            </a:pPr>
            <a:r>
              <a:rPr lang="en-US" sz="2400" b="1" u="sng" dirty="0" smtClean="0">
                <a:solidFill>
                  <a:schemeClr val="accent4">
                    <a:lumMod val="50000"/>
                  </a:schemeClr>
                </a:solidFill>
              </a:rPr>
              <a:t>Teach </a:t>
            </a:r>
            <a:r>
              <a:rPr lang="en-US" sz="2400" b="1" u="sng" dirty="0" smtClean="0">
                <a:solidFill>
                  <a:schemeClr val="accent4">
                    <a:lumMod val="50000"/>
                  </a:schemeClr>
                </a:solidFill>
              </a:rPr>
              <a:t>and model </a:t>
            </a:r>
            <a:r>
              <a:rPr lang="en-US" sz="2400" dirty="0" smtClean="0"/>
              <a:t>new behaviors and appropriate emotional expression</a:t>
            </a:r>
            <a:endParaRPr lang="en-US" sz="2400" dirty="0">
              <a:solidFill>
                <a:srgbClr val="7030A0"/>
              </a:solidFill>
            </a:endParaRPr>
          </a:p>
        </p:txBody>
      </p:sp>
      <p:sp>
        <p:nvSpPr>
          <p:cNvPr id="5" name="TextBox 4"/>
          <p:cNvSpPr txBox="1"/>
          <p:nvPr/>
        </p:nvSpPr>
        <p:spPr>
          <a:xfrm>
            <a:off x="1905000" y="6096000"/>
            <a:ext cx="502920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National Child Traumatic Stress Network  NCTSN</a:t>
            </a:r>
            <a:endParaRPr lang="en-US" sz="1400" dirty="0"/>
          </a:p>
        </p:txBody>
      </p:sp>
    </p:spTree>
    <p:extLst>
      <p:ext uri="{BB962C8B-B14F-4D97-AF65-F5344CB8AC3E}">
        <p14:creationId xmlns:p14="http://schemas.microsoft.com/office/powerpoint/2010/main" val="3437313542"/>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137160" indent="0">
              <a:buNone/>
            </a:pPr>
            <a:r>
              <a:rPr lang="en-US" sz="3200" dirty="0" smtClean="0">
                <a:solidFill>
                  <a:schemeClr val="accent4">
                    <a:lumMod val="50000"/>
                  </a:schemeClr>
                </a:solidFill>
              </a:rPr>
              <a:t>Supplemental Handouts</a:t>
            </a:r>
          </a:p>
          <a:p>
            <a:pPr marL="137160" indent="0">
              <a:buNone/>
            </a:pPr>
            <a:endParaRPr lang="en-US" sz="3200" dirty="0">
              <a:solidFill>
                <a:schemeClr val="accent4">
                  <a:lumMod val="50000"/>
                </a:schemeClr>
              </a:solidFill>
            </a:endParaRPr>
          </a:p>
          <a:p>
            <a:pPr marL="137160" indent="0">
              <a:buNone/>
            </a:pPr>
            <a:endParaRPr lang="en-US" sz="3200" dirty="0" smtClean="0">
              <a:solidFill>
                <a:schemeClr val="accent4">
                  <a:lumMod val="50000"/>
                </a:schemeClr>
              </a:solidFill>
            </a:endParaRPr>
          </a:p>
          <a:p>
            <a:pPr marL="137160" indent="0" algn="ctr">
              <a:buNone/>
            </a:pPr>
            <a:r>
              <a:rPr lang="en-US" sz="6000" dirty="0" smtClean="0">
                <a:solidFill>
                  <a:schemeClr val="accent4">
                    <a:lumMod val="50000"/>
                  </a:schemeClr>
                </a:solidFill>
                <a:latin typeface="Lucida Handwriting" panose="03010101010101010101" pitchFamily="66" charset="0"/>
              </a:rPr>
              <a:t>Thank You!!!!!</a:t>
            </a:r>
            <a:endParaRPr lang="en-US" sz="6000" dirty="0">
              <a:solidFill>
                <a:schemeClr val="accent4">
                  <a:lumMod val="50000"/>
                </a:schemeClr>
              </a:solidFill>
              <a:latin typeface="Lucida Handwriting" panose="03010101010101010101" pitchFamily="66" charset="0"/>
            </a:endParaRPr>
          </a:p>
        </p:txBody>
      </p:sp>
    </p:spTree>
    <p:extLst>
      <p:ext uri="{BB962C8B-B14F-4D97-AF65-F5344CB8AC3E}">
        <p14:creationId xmlns:p14="http://schemas.microsoft.com/office/powerpoint/2010/main" val="343402589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902</TotalTime>
  <Words>4061</Words>
  <Application>Microsoft Office PowerPoint</Application>
  <PresentationFormat>On-screen Show (4:3)</PresentationFormat>
  <Paragraphs>626</Paragraphs>
  <Slides>90</Slides>
  <Notes>3</Notes>
  <HiddenSlides>0</HiddenSlides>
  <MMClips>0</MMClips>
  <ScaleCrop>false</ScaleCrop>
  <HeadingPairs>
    <vt:vector size="4" baseType="variant">
      <vt:variant>
        <vt:lpstr>Theme</vt:lpstr>
      </vt:variant>
      <vt:variant>
        <vt:i4>1</vt:i4>
      </vt:variant>
      <vt:variant>
        <vt:lpstr>Slide Titles</vt:lpstr>
      </vt:variant>
      <vt:variant>
        <vt:i4>90</vt:i4>
      </vt:variant>
    </vt:vector>
  </HeadingPairs>
  <TitlesOfParts>
    <vt:vector size="91" baseType="lpstr">
      <vt:lpstr>Apex</vt:lpstr>
      <vt:lpstr>Module 5 Dealing with Feelings and Behaviors</vt:lpstr>
      <vt:lpstr>Seeing Below the Surface</vt:lpstr>
      <vt:lpstr>Essential Elements 3 and 4</vt:lpstr>
      <vt:lpstr>The Cognitive Triangle</vt:lpstr>
      <vt:lpstr>Trauma and the Triangle</vt:lpstr>
      <vt:lpstr>Trauma and the Triangle</vt:lpstr>
      <vt:lpstr>PowerPoint Presentation</vt:lpstr>
      <vt:lpstr>Decoding the Triangle (At Home Activity)</vt:lpstr>
      <vt:lpstr>How You Can Help</vt:lpstr>
      <vt:lpstr>Differentiate</vt:lpstr>
      <vt:lpstr>Tune In</vt:lpstr>
      <vt:lpstr>Tune In</vt:lpstr>
      <vt:lpstr>Tune In</vt:lpstr>
      <vt:lpstr>PowerPoint Presentation</vt:lpstr>
      <vt:lpstr>PowerPoint Presentation</vt:lpstr>
      <vt:lpstr>PowerPoint Presentation</vt:lpstr>
      <vt:lpstr>Set an Example</vt:lpstr>
      <vt:lpstr>Encourage</vt:lpstr>
      <vt:lpstr>Encourage</vt:lpstr>
      <vt:lpstr>Achieving a Balance (At Home Activity)</vt:lpstr>
      <vt:lpstr>Correct and Build</vt:lpstr>
      <vt:lpstr>Correct and Build</vt:lpstr>
      <vt:lpstr>Dealing with Problem Behaviors (At Home Activity)</vt:lpstr>
      <vt:lpstr>PowerPoint Presentation</vt:lpstr>
      <vt:lpstr>Module 6 Connections and Healing</vt:lpstr>
      <vt:lpstr>PowerPoint Presentation</vt:lpstr>
      <vt:lpstr>What keeps you connected?</vt:lpstr>
      <vt:lpstr>Children Define Themselves Through Their Connections</vt:lpstr>
      <vt:lpstr>PowerPoint Presentation</vt:lpstr>
      <vt:lpstr>Essential Elements 5 &amp; 6</vt:lpstr>
      <vt:lpstr>PowerPoint Presentation</vt:lpstr>
      <vt:lpstr>A Family Tale</vt:lpstr>
      <vt:lpstr>A Family Tale</vt:lpstr>
      <vt:lpstr>A Family Tale</vt:lpstr>
      <vt:lpstr>A Family Tale</vt:lpstr>
      <vt:lpstr>A Family Tale</vt:lpstr>
      <vt:lpstr>A Family Tale</vt:lpstr>
      <vt:lpstr>A Family Tale</vt:lpstr>
      <vt:lpstr>What Can Be Done?</vt:lpstr>
      <vt:lpstr>What About Jane?</vt:lpstr>
      <vt:lpstr>Lessons from Joey, Sandy and John</vt:lpstr>
      <vt:lpstr>PowerPoint Presentation</vt:lpstr>
      <vt:lpstr>Making it Safe to Talk</vt:lpstr>
      <vt:lpstr>Talking About Trauma</vt:lpstr>
      <vt:lpstr>Building New Connections</vt:lpstr>
      <vt:lpstr>PowerPoint Presentation</vt:lpstr>
      <vt:lpstr>Helping Your Child (At Home Activity)</vt:lpstr>
      <vt:lpstr>PowerPoint Presentation</vt:lpstr>
      <vt:lpstr>Module 7 Becoming An Advocate</vt:lpstr>
      <vt:lpstr>Essential Element 7 &amp; 8</vt:lpstr>
      <vt:lpstr>Know Your Child’s Team… Who’s Involved</vt:lpstr>
      <vt:lpstr>Child Centered Ecomap</vt:lpstr>
      <vt:lpstr>Ecomap</vt:lpstr>
      <vt:lpstr>Trauma Informed Advocacy</vt:lpstr>
      <vt:lpstr>The Self-Advocacy Cycle</vt:lpstr>
      <vt:lpstr>Trauma Informed Therapy: The Basics</vt:lpstr>
      <vt:lpstr>Ineffective or Harmful Treatments</vt:lpstr>
      <vt:lpstr>Trauma Informed Therapy: The Real World</vt:lpstr>
      <vt:lpstr>Medications and Trauma</vt:lpstr>
      <vt:lpstr>PowerPoint Presentation</vt:lpstr>
      <vt:lpstr>Module 8 Taking Care  of Yourself</vt:lpstr>
      <vt:lpstr>Essential Element 9</vt:lpstr>
      <vt:lpstr>Caregivers Also Need Care</vt:lpstr>
      <vt:lpstr>Compassion Fatigue: Warning Signs</vt:lpstr>
      <vt:lpstr>Self-Care Checkup</vt:lpstr>
      <vt:lpstr>Self – Care Basics</vt:lpstr>
      <vt:lpstr>Secondary Traumatic Stress (STS)</vt:lpstr>
      <vt:lpstr>STS: At Risk</vt:lpstr>
      <vt:lpstr>Stress and Exposure to Trauma</vt:lpstr>
      <vt:lpstr>When Your Child’s Trauma Becomes Your Own</vt:lpstr>
      <vt:lpstr>When Your Child’s Trauma Becomes Your Own</vt:lpstr>
      <vt:lpstr>When Your Child’s Trauma Becomes Your Own</vt:lpstr>
      <vt:lpstr>Story of Ralph and Susan</vt:lpstr>
      <vt:lpstr>Story of Ralph and Susan</vt:lpstr>
      <vt:lpstr>Story of Ralph and Susan</vt:lpstr>
      <vt:lpstr>Story of Ralph and Susan</vt:lpstr>
      <vt:lpstr>Story of Ralph and Susan</vt:lpstr>
      <vt:lpstr>Story of Ralph and Susan</vt:lpstr>
      <vt:lpstr>Story of Ralph and Susan</vt:lpstr>
      <vt:lpstr>Story of Ralph and Susan</vt:lpstr>
      <vt:lpstr>Getting Past STS</vt:lpstr>
      <vt:lpstr>When Your Child’s Trauma is a Reminder</vt:lpstr>
      <vt:lpstr>Story of Betty and Janis (At Home Activity)</vt:lpstr>
      <vt:lpstr>Coping when a Child’s Trauma is a Reminder</vt:lpstr>
      <vt:lpstr>Committing to Self-Care: Making a Plan</vt:lpstr>
      <vt:lpstr>Committing to Self-Care: Daily</vt:lpstr>
      <vt:lpstr>Committing to Self-Care: Weekly or Monthly</vt:lpstr>
      <vt:lpstr>Putting it All Together</vt:lpstr>
      <vt:lpstr>Essential Elements of Trauma-Informed Parenting</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5 Dealing with Feelings and Behaviors</dc:title>
  <dc:creator>Robbin</dc:creator>
  <cp:lastModifiedBy>Robbin</cp:lastModifiedBy>
  <cp:revision>78</cp:revision>
  <dcterms:created xsi:type="dcterms:W3CDTF">2014-10-11T04:01:36Z</dcterms:created>
  <dcterms:modified xsi:type="dcterms:W3CDTF">2015-09-11T03:53:10Z</dcterms:modified>
</cp:coreProperties>
</file>