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80" r:id="rId22"/>
    <p:sldId id="276" r:id="rId23"/>
    <p:sldId id="277" r:id="rId24"/>
    <p:sldId id="278" r:id="rId25"/>
    <p:sldId id="281" r:id="rId26"/>
    <p:sldId id="27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00" autoAdjust="0"/>
    <p:restoredTop sz="94660"/>
  </p:normalViewPr>
  <p:slideViewPr>
    <p:cSldViewPr>
      <p:cViewPr varScale="1">
        <p:scale>
          <a:sx n="84" d="100"/>
          <a:sy n="84" d="100"/>
        </p:scale>
        <p:origin x="1190"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9BFE4C-DFC1-49E5-8C68-EACBFD21FF83}" type="datetimeFigureOut">
              <a:rPr lang="en-US" smtClean="0"/>
              <a:pPr/>
              <a:t>6/20/2018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07F929-ED6A-4079-9A4E-51D4F764E1C1}" type="slidenum">
              <a:rPr lang="en-US" smtClean="0"/>
              <a:pPr/>
              <a:t>‹#›</a:t>
            </a:fld>
            <a:endParaRPr lang="en-US"/>
          </a:p>
        </p:txBody>
      </p:sp>
    </p:spTree>
    <p:extLst>
      <p:ext uri="{BB962C8B-B14F-4D97-AF65-F5344CB8AC3E}">
        <p14:creationId xmlns:p14="http://schemas.microsoft.com/office/powerpoint/2010/main" val="4139741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07F929-ED6A-4079-9A4E-51D4F764E1C1}" type="slidenum">
              <a:rPr lang="en-US" smtClean="0"/>
              <a:pPr/>
              <a:t>23</a:t>
            </a:fld>
            <a:endParaRPr lang="en-US"/>
          </a:p>
        </p:txBody>
      </p:sp>
    </p:spTree>
    <p:extLst>
      <p:ext uri="{BB962C8B-B14F-4D97-AF65-F5344CB8AC3E}">
        <p14:creationId xmlns:p14="http://schemas.microsoft.com/office/powerpoint/2010/main" val="3567958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07F929-ED6A-4079-9A4E-51D4F764E1C1}" type="slidenum">
              <a:rPr lang="en-US" smtClean="0"/>
              <a:pPr/>
              <a:t>24</a:t>
            </a:fld>
            <a:endParaRPr lang="en-US"/>
          </a:p>
        </p:txBody>
      </p:sp>
    </p:spTree>
    <p:extLst>
      <p:ext uri="{BB962C8B-B14F-4D97-AF65-F5344CB8AC3E}">
        <p14:creationId xmlns:p14="http://schemas.microsoft.com/office/powerpoint/2010/main" val="416819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06B4A3-4212-4E39-93DE-E053E8F69C28}" type="datetimeFigureOut">
              <a:rPr lang="en-US" smtClean="0"/>
              <a:pPr/>
              <a:t>6/20/2018</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kumimoji="0"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3DCDF73-85D2-4237-9B32-053DBDB0C312}"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pPr/>
              <a:t>6/20/2018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06B4A3-4212-4E39-93DE-E053E8F69C28}" type="datetimeFigureOut">
              <a:rPr lang="en-US" smtClean="0"/>
              <a:pPr/>
              <a:t>6/20/2018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06B4A3-4212-4E39-93DE-E053E8F69C28}" type="datetimeFigureOut">
              <a:rPr lang="en-US" smtClean="0"/>
              <a:pPr/>
              <a:t>6/20/2018</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kumimoji="0" lang="en-US"/>
          </a:p>
        </p:txBody>
      </p:sp>
      <p:sp>
        <p:nvSpPr>
          <p:cNvPr id="6" name="Slide Number Placeholder 5"/>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06B4A3-4212-4E39-93DE-E053E8F69C28}" type="datetimeFigureOut">
              <a:rPr lang="en-US" smtClean="0"/>
              <a:pPr/>
              <a:t>6/20/2018</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kumimoji="0" lang="en-US"/>
          </a:p>
        </p:txBody>
      </p:sp>
      <p:sp>
        <p:nvSpPr>
          <p:cNvPr id="6" name="Slide Number Placeholder 5"/>
          <p:cNvSpPr>
            <a:spLocks noGrp="1"/>
          </p:cNvSpPr>
          <p:nvPr>
            <p:ph type="sldNum" sz="quarter" idx="12"/>
          </p:nvPr>
        </p:nvSpPr>
        <p:spPr>
          <a:xfrm>
            <a:off x="8451056" y="809624"/>
            <a:ext cx="502920" cy="300831"/>
          </a:xfrm>
        </p:spPr>
        <p:txBody>
          <a:bodyPr/>
          <a:lstStyle/>
          <a:p>
            <a:fld id="{A3DCDF73-85D2-4237-9B32-053DBDB0C312}" type="slidenum">
              <a:rPr kumimoji="0" lang="en-US" smtClean="0"/>
              <a:pPr/>
              <a:t>‹#›</a:t>
            </a:fld>
            <a:endParaRPr kumimoji="0"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06B4A3-4212-4E39-93DE-E053E8F69C28}" type="datetimeFigureOut">
              <a:rPr lang="en-US" smtClean="0"/>
              <a:pPr/>
              <a:t>6/20/2018</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kumimoji="0" lang="en-US"/>
          </a:p>
        </p:txBody>
      </p:sp>
      <p:sp>
        <p:nvSpPr>
          <p:cNvPr id="7" name="Slide Number Placeholder 6"/>
          <p:cNvSpPr>
            <a:spLocks noGrp="1"/>
          </p:cNvSpPr>
          <p:nvPr>
            <p:ph type="sldNum" sz="quarter" idx="12"/>
          </p:nvPr>
        </p:nvSpPr>
        <p:spPr>
          <a:xfrm>
            <a:off x="7589520" y="6480969"/>
            <a:ext cx="502920" cy="301752"/>
          </a:xfrm>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06B4A3-4212-4E39-93DE-E053E8F69C28}" type="datetimeFigureOut">
              <a:rPr lang="en-US" smtClean="0"/>
              <a:pPr/>
              <a:t>6/20/2018</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kumimoji="0"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3DCDF73-85D2-4237-9B32-053DBDB0C312}"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06B4A3-4212-4E39-93DE-E053E8F69C28}" type="datetimeFigureOut">
              <a:rPr lang="en-US" smtClean="0"/>
              <a:pPr/>
              <a:t>6/20/2018</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06B4A3-4212-4E39-93DE-E053E8F69C28}" type="datetimeFigureOut">
              <a:rPr lang="en-US" smtClean="0"/>
              <a:pPr/>
              <a:t>6/20/2018</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kumimoji="0" lang="en-US"/>
          </a:p>
        </p:txBody>
      </p:sp>
      <p:sp>
        <p:nvSpPr>
          <p:cNvPr id="4" name="Slide Number Placeholder 3"/>
          <p:cNvSpPr>
            <a:spLocks noGrp="1"/>
          </p:cNvSpPr>
          <p:nvPr>
            <p:ph type="sldNum" sz="quarter" idx="12"/>
          </p:nvPr>
        </p:nvSpPr>
        <p:spPr>
          <a:xfrm>
            <a:off x="7589520" y="6480969"/>
            <a:ext cx="502920" cy="301752"/>
          </a:xfrm>
        </p:spPr>
        <p:txBody>
          <a:bodyPr/>
          <a:lstStyle/>
          <a:p>
            <a:fld id="{A3DCDF73-85D2-4237-9B32-053DBDB0C312}"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06B4A3-4212-4E39-93DE-E053E8F69C28}" type="datetimeFigureOut">
              <a:rPr lang="en-US" smtClean="0"/>
              <a:pPr/>
              <a:t>6/20/2018</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3DCDF73-85D2-4237-9B32-053DBDB0C312}"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06B4A3-4212-4E39-93DE-E053E8F69C28}" type="datetimeFigureOut">
              <a:rPr lang="en-US" smtClean="0"/>
              <a:pPr/>
              <a:t>6/20/2018</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kumimoji="0"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3DCDF73-85D2-4237-9B32-053DBDB0C312}"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06B4A3-4212-4E39-93DE-E053E8F69C28}" type="datetimeFigureOut">
              <a:rPr lang="en-US" smtClean="0"/>
              <a:pPr/>
              <a:t>6/20/2018</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kumimoji="0"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3DCDF73-85D2-4237-9B32-053DBDB0C312}" type="slidenum">
              <a:rPr kumimoji="0" lang="en-US" smtClean="0"/>
              <a:pPr/>
              <a:t>‹#›</a:t>
            </a:fld>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Foster Family</a:t>
            </a:r>
            <a:endParaRPr lang="en-US" dirty="0"/>
          </a:p>
        </p:txBody>
      </p:sp>
      <p:sp>
        <p:nvSpPr>
          <p:cNvPr id="3" name="Subtitle 2"/>
          <p:cNvSpPr>
            <a:spLocks noGrp="1"/>
          </p:cNvSpPr>
          <p:nvPr>
            <p:ph type="subTitle" idx="1"/>
          </p:nvPr>
        </p:nvSpPr>
        <p:spPr/>
        <p:txBody>
          <a:bodyPr/>
          <a:lstStyle/>
          <a:p>
            <a:r>
              <a:rPr lang="en-US" dirty="0" smtClean="0"/>
              <a:t>Strong Family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Systems</a:t>
            </a:r>
            <a:endParaRPr lang="en-US" dirty="0"/>
          </a:p>
        </p:txBody>
      </p:sp>
      <p:sp>
        <p:nvSpPr>
          <p:cNvPr id="3" name="Content Placeholder 2"/>
          <p:cNvSpPr>
            <a:spLocks noGrp="1"/>
          </p:cNvSpPr>
          <p:nvPr>
            <p:ph idx="1"/>
          </p:nvPr>
        </p:nvSpPr>
        <p:spPr/>
        <p:txBody>
          <a:bodyPr/>
          <a:lstStyle/>
          <a:p>
            <a:r>
              <a:rPr lang="en-US" dirty="0" smtClean="0"/>
              <a:t>All families function as social systems.  Understanding systems concepts is very important as an introduction to the elements in a family.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System</a:t>
            </a:r>
            <a:endParaRPr lang="en-US" dirty="0"/>
          </a:p>
        </p:txBody>
      </p:sp>
      <p:sp>
        <p:nvSpPr>
          <p:cNvPr id="3" name="Content Placeholder 2"/>
          <p:cNvSpPr>
            <a:spLocks noGrp="1"/>
          </p:cNvSpPr>
          <p:nvPr>
            <p:ph idx="1"/>
          </p:nvPr>
        </p:nvSpPr>
        <p:spPr/>
        <p:txBody>
          <a:bodyPr/>
          <a:lstStyle/>
          <a:p>
            <a:r>
              <a:rPr lang="en-US" dirty="0" smtClean="0"/>
              <a:t>A system, any system, is defined simply as a whole made up of interrelated and interdependent parts.  The parts exist in a state of balance, and, when change takes place within one part, there is compensatory change within the others.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 Family</a:t>
            </a:r>
            <a:endParaRPr lang="en-US" dirty="0"/>
          </a:p>
        </p:txBody>
      </p:sp>
      <p:sp>
        <p:nvSpPr>
          <p:cNvPr id="3" name="Content Placeholder 2"/>
          <p:cNvSpPr>
            <a:spLocks noGrp="1"/>
          </p:cNvSpPr>
          <p:nvPr>
            <p:ph idx="1"/>
          </p:nvPr>
        </p:nvSpPr>
        <p:spPr/>
        <p:txBody>
          <a:bodyPr>
            <a:normAutofit lnSpcReduction="10000"/>
          </a:bodyPr>
          <a:lstStyle/>
          <a:p>
            <a:pPr lvl="2"/>
            <a:r>
              <a:rPr lang="en-US" dirty="0" smtClean="0"/>
              <a:t>A family has a purpose or a goal</a:t>
            </a:r>
          </a:p>
          <a:p>
            <a:pPr lvl="2"/>
            <a:r>
              <a:rPr lang="en-US" dirty="0" smtClean="0"/>
              <a:t>A family system is made up of essential parts in common with other social systems.</a:t>
            </a:r>
          </a:p>
          <a:p>
            <a:pPr lvl="2"/>
            <a:r>
              <a:rPr lang="en-US" dirty="0" smtClean="0"/>
              <a:t>There is order to the working parts, a hierarchy and specialization unique to that family system.</a:t>
            </a:r>
          </a:p>
          <a:p>
            <a:pPr lvl="2"/>
            <a:r>
              <a:rPr lang="en-US" dirty="0" smtClean="0"/>
              <a:t>Families have boundaries as do each family member.</a:t>
            </a:r>
          </a:p>
          <a:p>
            <a:pPr lvl="2"/>
            <a:r>
              <a:rPr lang="en-US" dirty="0" smtClean="0"/>
              <a:t>All systems have power or energy.  Food and the provision of other physical needs can be seen as power; so can family activities, rituals, and beliefs.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Edges</a:t>
            </a:r>
            <a:endParaRPr lang="en-US" dirty="0"/>
          </a:p>
        </p:txBody>
      </p:sp>
      <p:sp>
        <p:nvSpPr>
          <p:cNvPr id="3" name="Content Placeholder 2"/>
          <p:cNvSpPr>
            <a:spLocks noGrp="1"/>
          </p:cNvSpPr>
          <p:nvPr>
            <p:ph idx="1"/>
          </p:nvPr>
        </p:nvSpPr>
        <p:spPr/>
        <p:txBody>
          <a:bodyPr/>
          <a:lstStyle/>
          <a:p>
            <a:r>
              <a:rPr lang="en-US" b="1" dirty="0" smtClean="0"/>
              <a:t>Discussion:  Provide some examples you believe make </a:t>
            </a:r>
            <a:r>
              <a:rPr lang="en-US" b="1" smtClean="0"/>
              <a:t>up appropriate </a:t>
            </a:r>
            <a:r>
              <a:rPr lang="en-US" b="1" dirty="0" smtClean="0"/>
              <a:t>“edges” for a family.  How do foster families create “edges?</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Example: Johnny, 10 years old, is stealing from kids at school. How should you address this?</a:t>
            </a:r>
            <a:endParaRPr lang="en-US" dirty="0"/>
          </a:p>
        </p:txBody>
      </p:sp>
      <p:sp>
        <p:nvSpPr>
          <p:cNvPr id="3" name="Content Placeholder 2"/>
          <p:cNvSpPr>
            <a:spLocks noGrp="1"/>
          </p:cNvSpPr>
          <p:nvPr>
            <p:ph idx="1"/>
          </p:nvPr>
        </p:nvSpPr>
        <p:spPr/>
        <p:txBody>
          <a:bodyPr/>
          <a:lstStyle/>
          <a:p>
            <a:r>
              <a:rPr lang="en-US" dirty="0" smtClean="0"/>
              <a:t>What if you find out Johnny has a new baby sister who is getting all the attention at home, Johnny’s father has been drinking and staying away more, Johnny’s mother is depressed, and Johnny’s behavior started only after the baby was born.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b="1" dirty="0" smtClean="0"/>
              <a:t>How is understanding the family system important in addressing Johnny’s behavior?</a:t>
            </a: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Dynamics</a:t>
            </a:r>
            <a:endParaRPr lang="en-US" dirty="0"/>
          </a:p>
        </p:txBody>
      </p:sp>
      <p:sp>
        <p:nvSpPr>
          <p:cNvPr id="3" name="Content Placeholder 2"/>
          <p:cNvSpPr>
            <a:spLocks noGrp="1"/>
          </p:cNvSpPr>
          <p:nvPr>
            <p:ph idx="1"/>
          </p:nvPr>
        </p:nvSpPr>
        <p:spPr/>
        <p:txBody>
          <a:bodyPr/>
          <a:lstStyle/>
          <a:p>
            <a:r>
              <a:rPr lang="en-US" dirty="0" smtClean="0"/>
              <a:t>Family dynamics are the patterns of relating, or interactions, between family members.  Each family system and its dynamics are unique, although there are some common patterns.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Strong Families	</a:t>
            </a:r>
            <a:endParaRPr lang="en-US" dirty="0"/>
          </a:p>
        </p:txBody>
      </p:sp>
      <p:sp>
        <p:nvSpPr>
          <p:cNvPr id="3" name="Content Placeholder 2"/>
          <p:cNvSpPr>
            <a:spLocks noGrp="1"/>
          </p:cNvSpPr>
          <p:nvPr>
            <p:ph idx="1"/>
          </p:nvPr>
        </p:nvSpPr>
        <p:spPr/>
        <p:txBody>
          <a:bodyPr/>
          <a:lstStyle/>
          <a:p>
            <a:r>
              <a:rPr lang="en-US" dirty="0" smtClean="0"/>
              <a:t>Handout</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Six Strengths of Strong Families</a:t>
            </a:r>
            <a:endParaRPr lang="en-US" dirty="0"/>
          </a:p>
        </p:txBody>
      </p:sp>
      <p:sp>
        <p:nvSpPr>
          <p:cNvPr id="3" name="Content Placeholder 2"/>
          <p:cNvSpPr>
            <a:spLocks noGrp="1"/>
          </p:cNvSpPr>
          <p:nvPr>
            <p:ph idx="1"/>
          </p:nvPr>
        </p:nvSpPr>
        <p:spPr/>
        <p:txBody>
          <a:bodyPr/>
          <a:lstStyle/>
          <a:p>
            <a:r>
              <a:rPr lang="en-US" dirty="0" smtClean="0"/>
              <a:t>Appreciation and affection</a:t>
            </a:r>
          </a:p>
          <a:p>
            <a:r>
              <a:rPr lang="en-US" dirty="0" smtClean="0"/>
              <a:t>Commitment</a:t>
            </a:r>
          </a:p>
          <a:p>
            <a:r>
              <a:rPr lang="en-US" dirty="0" smtClean="0"/>
              <a:t>Positive communication</a:t>
            </a:r>
          </a:p>
          <a:p>
            <a:r>
              <a:rPr lang="en-US" dirty="0" smtClean="0"/>
              <a:t>Enjoyable time together</a:t>
            </a:r>
          </a:p>
          <a:p>
            <a:r>
              <a:rPr lang="en-US" dirty="0" smtClean="0"/>
              <a:t>Spiritual well-being</a:t>
            </a:r>
          </a:p>
          <a:p>
            <a:r>
              <a:rPr lang="en-US" dirty="0" smtClean="0"/>
              <a:t>Successful management of stress and crisis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ACEs Adverse Childhood Experiences at risk for</a:t>
            </a:r>
            <a:endParaRPr lang="en-US" dirty="0"/>
          </a:p>
        </p:txBody>
      </p:sp>
      <p:sp>
        <p:nvSpPr>
          <p:cNvPr id="3" name="Content Placeholder 2"/>
          <p:cNvSpPr>
            <a:spLocks noGrp="1"/>
          </p:cNvSpPr>
          <p:nvPr>
            <p:ph idx="1"/>
          </p:nvPr>
        </p:nvSpPr>
        <p:spPr/>
        <p:txBody>
          <a:bodyPr/>
          <a:lstStyle/>
          <a:p>
            <a:pPr lvl="0"/>
            <a:r>
              <a:rPr lang="en-US" dirty="0" smtClean="0"/>
              <a:t>Risky health behaviors</a:t>
            </a:r>
          </a:p>
          <a:p>
            <a:pPr lvl="0"/>
            <a:r>
              <a:rPr lang="en-US" dirty="0" smtClean="0"/>
              <a:t>Chronic health conditions</a:t>
            </a:r>
          </a:p>
          <a:p>
            <a:pPr lvl="0"/>
            <a:r>
              <a:rPr lang="en-US" dirty="0" smtClean="0"/>
              <a:t>Low life potential</a:t>
            </a:r>
          </a:p>
          <a:p>
            <a:pPr lvl="0"/>
            <a:r>
              <a:rPr lang="en-US" dirty="0" smtClean="0"/>
              <a:t>Early death</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family?</a:t>
            </a:r>
            <a:endParaRPr lang="en-US" dirty="0"/>
          </a:p>
        </p:txBody>
      </p:sp>
      <p:sp>
        <p:nvSpPr>
          <p:cNvPr id="3" name="Content Placeholder 2"/>
          <p:cNvSpPr>
            <a:spLocks noGrp="1"/>
          </p:cNvSpPr>
          <p:nvPr>
            <p:ph idx="1"/>
          </p:nvPr>
        </p:nvSpPr>
        <p:spPr/>
        <p:txBody>
          <a:bodyPr/>
          <a:lstStyle/>
          <a:p>
            <a:r>
              <a:rPr lang="en-US" smtClean="0"/>
              <a:t>They are people who have some connection which generally includes a shared history, emotional connection, interdependence, and common goals.  </a:t>
            </a:r>
            <a:r>
              <a:rPr lang="en-US" dirty="0" smtClean="0"/>
              <a:t>They may or may not have biological or legal ties.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HOWEVER</a:t>
            </a:r>
            <a:br>
              <a:rPr lang="en-US" dirty="0" smtClean="0"/>
            </a:br>
            <a:endParaRPr lang="en-US" dirty="0"/>
          </a:p>
        </p:txBody>
      </p:sp>
      <p:sp>
        <p:nvSpPr>
          <p:cNvPr id="3" name="Content Placeholder 2"/>
          <p:cNvSpPr>
            <a:spLocks noGrp="1"/>
          </p:cNvSpPr>
          <p:nvPr>
            <p:ph idx="1"/>
          </p:nvPr>
        </p:nvSpPr>
        <p:spPr/>
        <p:txBody>
          <a:bodyPr/>
          <a:lstStyle/>
          <a:p>
            <a:r>
              <a:rPr lang="en-US" dirty="0" smtClean="0"/>
              <a:t>risk factors are not predictive factors because of Protective Factors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at makes your family strong.jpg"/>
          <p:cNvPicPr>
            <a:picLocks noChangeAspect="1"/>
          </p:cNvPicPr>
          <p:nvPr/>
        </p:nvPicPr>
        <p:blipFill>
          <a:blip r:embed="rId2" cstate="print"/>
          <a:stretch>
            <a:fillRect/>
          </a:stretch>
        </p:blipFill>
        <p:spPr>
          <a:xfrm>
            <a:off x="291170" y="0"/>
            <a:ext cx="8561659"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Factors</a:t>
            </a:r>
            <a:endParaRPr lang="en-US" dirty="0"/>
          </a:p>
        </p:txBody>
      </p:sp>
      <p:sp>
        <p:nvSpPr>
          <p:cNvPr id="3" name="Content Placeholder 2"/>
          <p:cNvSpPr>
            <a:spLocks noGrp="1"/>
          </p:cNvSpPr>
          <p:nvPr>
            <p:ph idx="1"/>
          </p:nvPr>
        </p:nvSpPr>
        <p:spPr/>
        <p:txBody>
          <a:bodyPr/>
          <a:lstStyle/>
          <a:p>
            <a:r>
              <a:rPr lang="en-US" dirty="0" smtClean="0"/>
              <a:t>The Strengthening Families Protective Factors Framework is a national research-based initiative that aims to develop and enhance five specific characteristics (called protective factors) that help keep families strong and promotes optimal development of children.</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Protective Factors</a:t>
            </a:r>
            <a:endParaRPr lang="en-US" dirty="0"/>
          </a:p>
        </p:txBody>
      </p:sp>
      <p:sp>
        <p:nvSpPr>
          <p:cNvPr id="3" name="Content Placeholder 2"/>
          <p:cNvSpPr>
            <a:spLocks noGrp="1"/>
          </p:cNvSpPr>
          <p:nvPr>
            <p:ph idx="1"/>
          </p:nvPr>
        </p:nvSpPr>
        <p:spPr/>
        <p:txBody>
          <a:bodyPr/>
          <a:lstStyle/>
          <a:p>
            <a:r>
              <a:rPr lang="en-US" dirty="0" smtClean="0"/>
              <a:t>Parental resilience</a:t>
            </a:r>
          </a:p>
          <a:p>
            <a:r>
              <a:rPr lang="en-US" dirty="0" smtClean="0"/>
              <a:t>Social connection</a:t>
            </a:r>
          </a:p>
          <a:p>
            <a:r>
              <a:rPr lang="en-US" dirty="0" smtClean="0"/>
              <a:t>Knowledge of parenting and child development</a:t>
            </a:r>
          </a:p>
          <a:p>
            <a:r>
              <a:rPr lang="en-US" dirty="0" smtClean="0"/>
              <a:t>Concrete supports in time of need</a:t>
            </a:r>
          </a:p>
          <a:p>
            <a:r>
              <a:rPr lang="en-US" dirty="0" smtClean="0"/>
              <a:t>Social emotional competence of children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3694906"/>
          </a:xfrm>
        </p:spPr>
        <p:txBody>
          <a:bodyPr>
            <a:normAutofit/>
          </a:bodyPr>
          <a:lstStyle/>
          <a:p>
            <a:r>
              <a:rPr lang="en-US" dirty="0" smtClean="0"/>
              <a:t>Wrap your children in protective factors like blankets on a cold night.</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member_final_jpg.jpeg"/>
          <p:cNvPicPr>
            <a:picLocks noGrp="1" noChangeAspect="1"/>
          </p:cNvPicPr>
          <p:nvPr>
            <p:ph idx="1"/>
          </p:nvPr>
        </p:nvPicPr>
        <p:blipFill>
          <a:blip r:embed="rId2" cstate="print"/>
          <a:stretch>
            <a:fillRect/>
          </a:stretch>
        </p:blipFill>
        <p:spPr>
          <a:xfrm>
            <a:off x="685800" y="457200"/>
            <a:ext cx="7991465" cy="6173406"/>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5447506"/>
          </a:xfrm>
        </p:spPr>
        <p:txBody>
          <a:bodyPr>
            <a:normAutofit/>
          </a:bodyPr>
          <a:lstStyle/>
          <a:p>
            <a:r>
              <a:rPr lang="en-US" dirty="0" smtClean="0"/>
              <a:t>This training made possible by a grant from the West Virginia Department of Health and Human Resources and the </a:t>
            </a:r>
            <a:r>
              <a:rPr lang="en-US" smtClean="0"/>
              <a:t>Social Work </a:t>
            </a:r>
            <a:r>
              <a:rPr lang="en-US" dirty="0" smtClean="0"/>
              <a:t>Education Consortium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Makes a Family Functional?</a:t>
            </a:r>
            <a:endParaRPr lang="en-US" dirty="0"/>
          </a:p>
        </p:txBody>
      </p:sp>
      <p:pic>
        <p:nvPicPr>
          <p:cNvPr id="4" name="Content Placeholder 3" descr="smallchildrensmiling_475x238.png"/>
          <p:cNvPicPr>
            <a:picLocks noGrp="1" noChangeAspect="1"/>
          </p:cNvPicPr>
          <p:nvPr>
            <p:ph idx="1"/>
          </p:nvPr>
        </p:nvPicPr>
        <p:blipFill>
          <a:blip r:embed="rId2" cstate="print"/>
          <a:stretch>
            <a:fillRect/>
          </a:stretch>
        </p:blipFill>
        <p:spPr>
          <a:xfrm>
            <a:off x="1556127" y="2657664"/>
            <a:ext cx="6031746" cy="3022222"/>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lstStyle/>
          <a:p>
            <a:r>
              <a:rPr lang="en-US" dirty="0" smtClean="0"/>
              <a:t>How would you define an “unhealthy” or “dysfunctional family”?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Hierarchy of Needs </a:t>
            </a:r>
            <a:endParaRPr lang="en-US" dirty="0"/>
          </a:p>
        </p:txBody>
      </p:sp>
      <p:pic>
        <p:nvPicPr>
          <p:cNvPr id="4" name="Content Placeholder 3" descr="maslow-needs(3).jpg"/>
          <p:cNvPicPr>
            <a:picLocks noGrp="1" noChangeAspect="1"/>
          </p:cNvPicPr>
          <p:nvPr>
            <p:ph idx="1"/>
          </p:nvPr>
        </p:nvPicPr>
        <p:blipFill>
          <a:blip r:embed="rId2" cstate="print"/>
          <a:stretch>
            <a:fillRect/>
          </a:stretch>
        </p:blipFill>
        <p:spPr>
          <a:xfrm>
            <a:off x="827314" y="1882775"/>
            <a:ext cx="7489371" cy="4572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Needs	</a:t>
            </a:r>
            <a:endParaRPr lang="en-US" dirty="0"/>
          </a:p>
        </p:txBody>
      </p:sp>
      <p:sp>
        <p:nvSpPr>
          <p:cNvPr id="3" name="Content Placeholder 2"/>
          <p:cNvSpPr>
            <a:spLocks noGrp="1"/>
          </p:cNvSpPr>
          <p:nvPr>
            <p:ph idx="1"/>
          </p:nvPr>
        </p:nvSpPr>
        <p:spPr/>
        <p:txBody>
          <a:bodyPr/>
          <a:lstStyle/>
          <a:p>
            <a:r>
              <a:rPr lang="en-US" dirty="0" smtClean="0"/>
              <a:t>Physiological Needs</a:t>
            </a:r>
          </a:p>
          <a:p>
            <a:r>
              <a:rPr lang="en-US" dirty="0" smtClean="0"/>
              <a:t>Safety Needs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Needs	</a:t>
            </a:r>
            <a:endParaRPr lang="en-US" dirty="0"/>
          </a:p>
        </p:txBody>
      </p:sp>
      <p:sp>
        <p:nvSpPr>
          <p:cNvPr id="3" name="Content Placeholder 2"/>
          <p:cNvSpPr>
            <a:spLocks noGrp="1"/>
          </p:cNvSpPr>
          <p:nvPr>
            <p:ph idx="1"/>
          </p:nvPr>
        </p:nvSpPr>
        <p:spPr/>
        <p:txBody>
          <a:bodyPr/>
          <a:lstStyle/>
          <a:p>
            <a:r>
              <a:rPr lang="en-US" dirty="0" smtClean="0"/>
              <a:t>Belongingness and love needs</a:t>
            </a:r>
          </a:p>
          <a:p>
            <a:r>
              <a:rPr lang="en-US" dirty="0" smtClean="0"/>
              <a:t>Esteem needs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Self-fulfillment Needs	</a:t>
            </a:r>
            <a:endParaRPr lang="en-US" dirty="0"/>
          </a:p>
        </p:txBody>
      </p:sp>
      <p:sp>
        <p:nvSpPr>
          <p:cNvPr id="3" name="Content Placeholder 2"/>
          <p:cNvSpPr>
            <a:spLocks noGrp="1"/>
          </p:cNvSpPr>
          <p:nvPr>
            <p:ph idx="1"/>
          </p:nvPr>
        </p:nvSpPr>
        <p:spPr/>
        <p:txBody>
          <a:bodyPr/>
          <a:lstStyle/>
          <a:p>
            <a:r>
              <a:rPr lang="en-US" dirty="0" smtClean="0"/>
              <a:t>Self –actualization:  achieving one’s full potential including creative activities.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families important?</a:t>
            </a:r>
            <a:endParaRPr lang="en-US" dirty="0"/>
          </a:p>
        </p:txBody>
      </p:sp>
      <p:sp>
        <p:nvSpPr>
          <p:cNvPr id="3" name="Content Placeholder 2"/>
          <p:cNvSpPr>
            <a:spLocks noGrp="1"/>
          </p:cNvSpPr>
          <p:nvPr>
            <p:ph idx="1"/>
          </p:nvPr>
        </p:nvSpPr>
        <p:spPr/>
        <p:txBody>
          <a:bodyPr/>
          <a:lstStyle/>
          <a:p>
            <a:r>
              <a:rPr lang="en-US" dirty="0" smtClean="0"/>
              <a:t>What expectations do we have of family members?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36</TotalTime>
  <Words>562</Words>
  <Application>Microsoft Office PowerPoint</Application>
  <PresentationFormat>On-screen Show (4:3)</PresentationFormat>
  <Paragraphs>64</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Calibri</vt:lpstr>
      <vt:lpstr>Century Gothic</vt:lpstr>
      <vt:lpstr>Verdana</vt:lpstr>
      <vt:lpstr>Wingdings 2</vt:lpstr>
      <vt:lpstr>Verve</vt:lpstr>
      <vt:lpstr>Foster Family</vt:lpstr>
      <vt:lpstr>What is a family?</vt:lpstr>
      <vt:lpstr>What Makes a Family Functional?</vt:lpstr>
      <vt:lpstr>Discussion </vt:lpstr>
      <vt:lpstr>Maslow’s Hierarchy of Needs </vt:lpstr>
      <vt:lpstr>Basic Needs </vt:lpstr>
      <vt:lpstr>Psychological Needs </vt:lpstr>
      <vt:lpstr>Self-fulfillment Needs </vt:lpstr>
      <vt:lpstr>Why are families important?</vt:lpstr>
      <vt:lpstr>Family Systems</vt:lpstr>
      <vt:lpstr>A System</vt:lpstr>
      <vt:lpstr>Every Family</vt:lpstr>
      <vt:lpstr>Edges</vt:lpstr>
      <vt:lpstr>Example: Johnny, 10 years old, is stealing from kids at school. How should you address this?</vt:lpstr>
      <vt:lpstr>Discussion</vt:lpstr>
      <vt:lpstr>Family Dynamics</vt:lpstr>
      <vt:lpstr>Building Strong Families </vt:lpstr>
      <vt:lpstr>Six Strengths of Strong Families</vt:lpstr>
      <vt:lpstr>ACEs Adverse Childhood Experiences at risk for</vt:lpstr>
      <vt:lpstr>HOWEVER </vt:lpstr>
      <vt:lpstr>PowerPoint Presentation</vt:lpstr>
      <vt:lpstr>Protective Factors</vt:lpstr>
      <vt:lpstr>5 Protective Factors</vt:lpstr>
      <vt:lpstr>Wrap your children in protective factors like blankets on a cold night.</vt:lpstr>
      <vt:lpstr>PowerPoint Presentation</vt:lpstr>
      <vt:lpstr>This training made possible by a grant from the West Virginia Department of Health and Human Resources and the Social Work Education Consortium</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Foster Family</dc:title>
  <dc:creator>Connie</dc:creator>
  <cp:lastModifiedBy>Concord University</cp:lastModifiedBy>
  <cp:revision>9</cp:revision>
  <dcterms:created xsi:type="dcterms:W3CDTF">2018-06-18T00:21:41Z</dcterms:created>
  <dcterms:modified xsi:type="dcterms:W3CDTF">2018-06-20T14:55:35Z</dcterms:modified>
</cp:coreProperties>
</file>