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76" r:id="rId4"/>
  </p:sldMasterIdLst>
  <p:notesMasterIdLst>
    <p:notesMasterId r:id="rId42"/>
  </p:notesMasterIdLst>
  <p:sldIdLst>
    <p:sldId id="256" r:id="rId5"/>
    <p:sldId id="258" r:id="rId6"/>
    <p:sldId id="257" r:id="rId7"/>
    <p:sldId id="259" r:id="rId8"/>
    <p:sldId id="262" r:id="rId9"/>
    <p:sldId id="260" r:id="rId10"/>
    <p:sldId id="285" r:id="rId11"/>
    <p:sldId id="261" r:id="rId12"/>
    <p:sldId id="287" r:id="rId13"/>
    <p:sldId id="263" r:id="rId14"/>
    <p:sldId id="264" r:id="rId15"/>
    <p:sldId id="292" r:id="rId16"/>
    <p:sldId id="293" r:id="rId17"/>
    <p:sldId id="279" r:id="rId18"/>
    <p:sldId id="286" r:id="rId19"/>
    <p:sldId id="288" r:id="rId20"/>
    <p:sldId id="289" r:id="rId21"/>
    <p:sldId id="283" r:id="rId22"/>
    <p:sldId id="265" r:id="rId23"/>
    <p:sldId id="266" r:id="rId24"/>
    <p:sldId id="267" r:id="rId25"/>
    <p:sldId id="281" r:id="rId26"/>
    <p:sldId id="282" r:id="rId27"/>
    <p:sldId id="268" r:id="rId28"/>
    <p:sldId id="269" r:id="rId29"/>
    <p:sldId id="270" r:id="rId30"/>
    <p:sldId id="271" r:id="rId31"/>
    <p:sldId id="272" r:id="rId32"/>
    <p:sldId id="290" r:id="rId33"/>
    <p:sldId id="273" r:id="rId34"/>
    <p:sldId id="274" r:id="rId35"/>
    <p:sldId id="280" r:id="rId36"/>
    <p:sldId id="275" r:id="rId37"/>
    <p:sldId id="276" r:id="rId38"/>
    <p:sldId id="277" r:id="rId39"/>
    <p:sldId id="291" r:id="rId40"/>
    <p:sldId id="278"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D859A4-D5B1-7265-1ED3-DB4675E204A6}" v="56" dt="2023-11-15T15:14:03.4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70409" autoAdjust="0"/>
  </p:normalViewPr>
  <p:slideViewPr>
    <p:cSldViewPr snapToGrid="0" showGuides="1">
      <p:cViewPr varScale="1">
        <p:scale>
          <a:sx n="75" d="100"/>
          <a:sy n="75" d="100"/>
        </p:scale>
        <p:origin x="1938"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mantha Byrd" userId="S::sbyrd@concord.edu::b3f3f810-bccd-4bc4-9ea5-86e57e642d22" providerId="AD" clId="Web-{6BD859A4-D5B1-7265-1ED3-DB4675E204A6}"/>
    <pc:docChg chg="addSld modSld sldOrd">
      <pc:chgData name="Samantha Byrd" userId="S::sbyrd@concord.edu::b3f3f810-bccd-4bc4-9ea5-86e57e642d22" providerId="AD" clId="Web-{6BD859A4-D5B1-7265-1ED3-DB4675E204A6}" dt="2023-11-15T15:14:03.485" v="52" actId="1076"/>
      <pc:docMkLst>
        <pc:docMk/>
      </pc:docMkLst>
      <pc:sldChg chg="modSp">
        <pc:chgData name="Samantha Byrd" userId="S::sbyrd@concord.edu::b3f3f810-bccd-4bc4-9ea5-86e57e642d22" providerId="AD" clId="Web-{6BD859A4-D5B1-7265-1ED3-DB4675E204A6}" dt="2023-11-15T15:13:12.155" v="36" actId="20577"/>
        <pc:sldMkLst>
          <pc:docMk/>
          <pc:sldMk cId="2769437675" sldId="264"/>
        </pc:sldMkLst>
        <pc:spChg chg="mod">
          <ac:chgData name="Samantha Byrd" userId="S::sbyrd@concord.edu::b3f3f810-bccd-4bc4-9ea5-86e57e642d22" providerId="AD" clId="Web-{6BD859A4-D5B1-7265-1ED3-DB4675E204A6}" dt="2023-11-15T15:13:12.155" v="36" actId="20577"/>
          <ac:spMkLst>
            <pc:docMk/>
            <pc:sldMk cId="2769437675" sldId="264"/>
            <ac:spMk id="2" creationId="{254CC7C1-6F9C-4243-BF4D-EE57C0CE067B}"/>
          </ac:spMkLst>
        </pc:spChg>
      </pc:sldChg>
      <pc:sldChg chg="ord">
        <pc:chgData name="Samantha Byrd" userId="S::sbyrd@concord.edu::b3f3f810-bccd-4bc4-9ea5-86e57e642d22" providerId="AD" clId="Web-{6BD859A4-D5B1-7265-1ED3-DB4675E204A6}" dt="2023-11-15T15:10:20.431" v="0"/>
        <pc:sldMkLst>
          <pc:docMk/>
          <pc:sldMk cId="1302294189" sldId="279"/>
        </pc:sldMkLst>
      </pc:sldChg>
      <pc:sldChg chg="addSp delSp modSp new">
        <pc:chgData name="Samantha Byrd" userId="S::sbyrd@concord.edu::b3f3f810-bccd-4bc4-9ea5-86e57e642d22" providerId="AD" clId="Web-{6BD859A4-D5B1-7265-1ED3-DB4675E204A6}" dt="2023-11-15T15:12:49.733" v="26" actId="20577"/>
        <pc:sldMkLst>
          <pc:docMk/>
          <pc:sldMk cId="3037868103" sldId="292"/>
        </pc:sldMkLst>
        <pc:spChg chg="mod">
          <ac:chgData name="Samantha Byrd" userId="S::sbyrd@concord.edu::b3f3f810-bccd-4bc4-9ea5-86e57e642d22" providerId="AD" clId="Web-{6BD859A4-D5B1-7265-1ED3-DB4675E204A6}" dt="2023-11-15T15:12:49.733" v="26" actId="20577"/>
          <ac:spMkLst>
            <pc:docMk/>
            <pc:sldMk cId="3037868103" sldId="292"/>
            <ac:spMk id="2" creationId="{84AC14B1-C53B-6249-1C97-02ADD44A689C}"/>
          </ac:spMkLst>
        </pc:spChg>
        <pc:spChg chg="del">
          <ac:chgData name="Samantha Byrd" userId="S::sbyrd@concord.edu::b3f3f810-bccd-4bc4-9ea5-86e57e642d22" providerId="AD" clId="Web-{6BD859A4-D5B1-7265-1ED3-DB4675E204A6}" dt="2023-11-15T15:11:41.855" v="17"/>
          <ac:spMkLst>
            <pc:docMk/>
            <pc:sldMk cId="3037868103" sldId="292"/>
            <ac:spMk id="3" creationId="{E4E5D14D-461F-B948-0247-C7E7FF8C2A47}"/>
          </ac:spMkLst>
        </pc:spChg>
        <pc:picChg chg="add mod ord">
          <ac:chgData name="Samantha Byrd" userId="S::sbyrd@concord.edu::b3f3f810-bccd-4bc4-9ea5-86e57e642d22" providerId="AD" clId="Web-{6BD859A4-D5B1-7265-1ED3-DB4675E204A6}" dt="2023-11-15T15:11:50.856" v="22" actId="1076"/>
          <ac:picMkLst>
            <pc:docMk/>
            <pc:sldMk cId="3037868103" sldId="292"/>
            <ac:picMk id="4" creationId="{8DF40AD8-7063-9122-DFF7-D91EBBB6C9A3}"/>
          </ac:picMkLst>
        </pc:picChg>
      </pc:sldChg>
      <pc:sldChg chg="addSp delSp modSp new">
        <pc:chgData name="Samantha Byrd" userId="S::sbyrd@concord.edu::b3f3f810-bccd-4bc4-9ea5-86e57e642d22" providerId="AD" clId="Web-{6BD859A4-D5B1-7265-1ED3-DB4675E204A6}" dt="2023-11-15T15:14:03.485" v="52" actId="1076"/>
        <pc:sldMkLst>
          <pc:docMk/>
          <pc:sldMk cId="4242552381" sldId="293"/>
        </pc:sldMkLst>
        <pc:spChg chg="mod">
          <ac:chgData name="Samantha Byrd" userId="S::sbyrd@concord.edu::b3f3f810-bccd-4bc4-9ea5-86e57e642d22" providerId="AD" clId="Web-{6BD859A4-D5B1-7265-1ED3-DB4675E204A6}" dt="2023-11-15T15:13:50.750" v="48" actId="20577"/>
          <ac:spMkLst>
            <pc:docMk/>
            <pc:sldMk cId="4242552381" sldId="293"/>
            <ac:spMk id="2" creationId="{C8923E04-0EBE-A7F3-6B0A-45AFBBDE6D31}"/>
          </ac:spMkLst>
        </pc:spChg>
        <pc:spChg chg="del">
          <ac:chgData name="Samantha Byrd" userId="S::sbyrd@concord.edu::b3f3f810-bccd-4bc4-9ea5-86e57e642d22" providerId="AD" clId="Web-{6BD859A4-D5B1-7265-1ED3-DB4675E204A6}" dt="2023-11-15T15:13:57.954" v="49"/>
          <ac:spMkLst>
            <pc:docMk/>
            <pc:sldMk cId="4242552381" sldId="293"/>
            <ac:spMk id="3" creationId="{E4D730B6-DAF3-8B24-D7A0-63CD8DBF63E0}"/>
          </ac:spMkLst>
        </pc:spChg>
        <pc:picChg chg="add mod ord">
          <ac:chgData name="Samantha Byrd" userId="S::sbyrd@concord.edu::b3f3f810-bccd-4bc4-9ea5-86e57e642d22" providerId="AD" clId="Web-{6BD859A4-D5B1-7265-1ED3-DB4675E204A6}" dt="2023-11-15T15:14:03.485" v="52" actId="1076"/>
          <ac:picMkLst>
            <pc:docMk/>
            <pc:sldMk cId="4242552381" sldId="293"/>
            <ac:picMk id="4" creationId="{9CF1DA52-F2BE-D449-3EBC-083738EA09D2}"/>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13242A-5212-46B6-AF18-5F13E6FE8DFA}" type="datetimeFigureOut">
              <a:rPr lang="en-US" smtClean="0"/>
              <a:t>11/15/2023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649D59-CFD3-4BF3-AA64-17DE39D2A378}" type="slidenum">
              <a:rPr lang="en-US" smtClean="0"/>
              <a:t>‹#›</a:t>
            </a:fld>
            <a:endParaRPr lang="en-US"/>
          </a:p>
        </p:txBody>
      </p:sp>
    </p:spTree>
    <p:extLst>
      <p:ext uri="{BB962C8B-B14F-4D97-AF65-F5344CB8AC3E}">
        <p14:creationId xmlns:p14="http://schemas.microsoft.com/office/powerpoint/2010/main" val="435923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fosteringperspectives.org/fpv15n1/holidays.ht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A649D59-CFD3-4BF3-AA64-17DE39D2A378}" type="slidenum">
              <a:rPr lang="en-US" smtClean="0"/>
              <a:t>2</a:t>
            </a:fld>
            <a:endParaRPr lang="en-US"/>
          </a:p>
        </p:txBody>
      </p:sp>
    </p:spTree>
    <p:extLst>
      <p:ext uri="{BB962C8B-B14F-4D97-AF65-F5344CB8AC3E}">
        <p14:creationId xmlns:p14="http://schemas.microsoft.com/office/powerpoint/2010/main" val="34313596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Let the child know you understand their feelings. Provide opportunities for them to talk, but don’t force them to talk.  </a:t>
            </a:r>
          </a:p>
          <a:p>
            <a:pPr marL="171450" indent="-171450">
              <a:buFont typeface="Arial" panose="020B0604020202020204" pitchFamily="34" charset="0"/>
              <a:buChar char="•"/>
            </a:pPr>
            <a:r>
              <a:rPr lang="en-US" dirty="0"/>
              <a:t>Trainer/Co-Trainer share examples</a:t>
            </a:r>
          </a:p>
          <a:p>
            <a:pPr marL="171450" indent="-171450">
              <a:buFont typeface="Arial" panose="020B0604020202020204" pitchFamily="34" charset="0"/>
              <a:buChar char="•"/>
            </a:pPr>
            <a:r>
              <a:rPr lang="en-US" dirty="0"/>
              <a:t>Ask participants if they have any examples of statements children have made or behaviors that they have exhibited related to holiday time.</a:t>
            </a:r>
          </a:p>
          <a:p>
            <a:endParaRPr lang="en-US" dirty="0"/>
          </a:p>
          <a:p>
            <a:endParaRPr lang="en-US" dirty="0"/>
          </a:p>
        </p:txBody>
      </p:sp>
      <p:sp>
        <p:nvSpPr>
          <p:cNvPr id="4" name="Slide Number Placeholder 3"/>
          <p:cNvSpPr>
            <a:spLocks noGrp="1"/>
          </p:cNvSpPr>
          <p:nvPr>
            <p:ph type="sldNum" sz="quarter" idx="5"/>
          </p:nvPr>
        </p:nvSpPr>
        <p:spPr/>
        <p:txBody>
          <a:bodyPr/>
          <a:lstStyle/>
          <a:p>
            <a:fld id="{BA649D59-CFD3-4BF3-AA64-17DE39D2A378}" type="slidenum">
              <a:rPr lang="en-US" smtClean="0"/>
              <a:t>12</a:t>
            </a:fld>
            <a:endParaRPr lang="en-US"/>
          </a:p>
        </p:txBody>
      </p:sp>
    </p:spTree>
    <p:extLst>
      <p:ext uri="{BB962C8B-B14F-4D97-AF65-F5344CB8AC3E}">
        <p14:creationId xmlns:p14="http://schemas.microsoft.com/office/powerpoint/2010/main" val="24310309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important to have healthy ways to cope with holiday stress for yourself and the children you are caring for. Here are a few different ways to cope.</a:t>
            </a:r>
          </a:p>
          <a:p>
            <a:endParaRPr lang="en-US" dirty="0"/>
          </a:p>
        </p:txBody>
      </p:sp>
      <p:sp>
        <p:nvSpPr>
          <p:cNvPr id="4" name="Slide Number Placeholder 3"/>
          <p:cNvSpPr>
            <a:spLocks noGrp="1"/>
          </p:cNvSpPr>
          <p:nvPr>
            <p:ph type="sldNum" sz="quarter" idx="5"/>
          </p:nvPr>
        </p:nvSpPr>
        <p:spPr/>
        <p:txBody>
          <a:bodyPr/>
          <a:lstStyle/>
          <a:p>
            <a:fld id="{BA649D59-CFD3-4BF3-AA64-17DE39D2A378}" type="slidenum">
              <a:rPr lang="en-US" smtClean="0"/>
              <a:t>11</a:t>
            </a:fld>
            <a:endParaRPr lang="en-US"/>
          </a:p>
        </p:txBody>
      </p:sp>
    </p:spTree>
    <p:extLst>
      <p:ext uri="{BB962C8B-B14F-4D97-AF65-F5344CB8AC3E}">
        <p14:creationId xmlns:p14="http://schemas.microsoft.com/office/powerpoint/2010/main" val="2696969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Taking care of yourself and prioritizing self-care is important during the holidays. Here are a few examples of ways that you can practice self-care. It is important to note that this may look different for everyone.</a:t>
            </a:r>
          </a:p>
        </p:txBody>
      </p:sp>
      <p:sp>
        <p:nvSpPr>
          <p:cNvPr id="4" name="Slide Number Placeholder 3"/>
          <p:cNvSpPr>
            <a:spLocks noGrp="1"/>
          </p:cNvSpPr>
          <p:nvPr>
            <p:ph type="sldNum" sz="quarter" idx="5"/>
          </p:nvPr>
        </p:nvSpPr>
        <p:spPr/>
        <p:txBody>
          <a:bodyPr/>
          <a:lstStyle/>
          <a:p>
            <a:fld id="{BA649D59-CFD3-4BF3-AA64-17DE39D2A378}" type="slidenum">
              <a:rPr lang="en-US" smtClean="0"/>
              <a:t>13</a:t>
            </a:fld>
            <a:endParaRPr lang="en-US"/>
          </a:p>
        </p:txBody>
      </p:sp>
    </p:spTree>
    <p:extLst>
      <p:ext uri="{BB962C8B-B14F-4D97-AF65-F5344CB8AC3E}">
        <p14:creationId xmlns:p14="http://schemas.microsoft.com/office/powerpoint/2010/main" val="16553658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holidays and family traditions are important to families, and the way families celebrate varies widely.  Ask participants to share their favorite holiday traditions.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Open and effective communication is important when speaking with children about the holidays and traditions they enjoy.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Keeping these holidays and traditions for children can be an important way to promote well-being and a sense of belonging. Discuss how keeping up with holiday traditions like the ones discussed at the beginning of the slide makes us feel.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BA649D59-CFD3-4BF3-AA64-17DE39D2A378}" type="slidenum">
              <a:rPr lang="en-US" smtClean="0"/>
              <a:t>15</a:t>
            </a:fld>
            <a:endParaRPr lang="en-US"/>
          </a:p>
        </p:txBody>
      </p:sp>
    </p:spTree>
    <p:extLst>
      <p:ext uri="{BB962C8B-B14F-4D97-AF65-F5344CB8AC3E}">
        <p14:creationId xmlns:p14="http://schemas.microsoft.com/office/powerpoint/2010/main" val="2547839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Discuss the importance of encouraging the child’s traditions and beliefs and incorporating them into our own. Involving them in the planning is a great way to make them feel valued and like a part of the holidays. </a:t>
            </a:r>
          </a:p>
        </p:txBody>
      </p:sp>
      <p:sp>
        <p:nvSpPr>
          <p:cNvPr id="4" name="Slide Number Placeholder 3"/>
          <p:cNvSpPr>
            <a:spLocks noGrp="1"/>
          </p:cNvSpPr>
          <p:nvPr>
            <p:ph type="sldNum" sz="quarter" idx="5"/>
          </p:nvPr>
        </p:nvSpPr>
        <p:spPr/>
        <p:txBody>
          <a:bodyPr/>
          <a:lstStyle/>
          <a:p>
            <a:fld id="{BA649D59-CFD3-4BF3-AA64-17DE39D2A378}" type="slidenum">
              <a:rPr lang="en-US" smtClean="0"/>
              <a:t>16</a:t>
            </a:fld>
            <a:endParaRPr lang="en-US"/>
          </a:p>
        </p:txBody>
      </p:sp>
    </p:spTree>
    <p:extLst>
      <p:ext uri="{BB962C8B-B14F-4D97-AF65-F5344CB8AC3E}">
        <p14:creationId xmlns:p14="http://schemas.microsoft.com/office/powerpoint/2010/main" val="9523944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anose="05000000000000000000" pitchFamily="2" charset="2"/>
              <a:buChar char="§"/>
            </a:pPr>
            <a:r>
              <a:rPr lang="en-US" dirty="0"/>
              <a:t>Discuss how preparing the child for the holidays is an important way to make the holidays more manageable for the child and the family. </a:t>
            </a:r>
          </a:p>
          <a:p>
            <a:endParaRPr lang="en-US" dirty="0"/>
          </a:p>
        </p:txBody>
      </p:sp>
      <p:sp>
        <p:nvSpPr>
          <p:cNvPr id="4" name="Slide Number Placeholder 3"/>
          <p:cNvSpPr>
            <a:spLocks noGrp="1"/>
          </p:cNvSpPr>
          <p:nvPr>
            <p:ph type="sldNum" sz="quarter" idx="5"/>
          </p:nvPr>
        </p:nvSpPr>
        <p:spPr/>
        <p:txBody>
          <a:bodyPr/>
          <a:lstStyle/>
          <a:p>
            <a:fld id="{BA649D59-CFD3-4BF3-AA64-17DE39D2A378}" type="slidenum">
              <a:rPr lang="en-US" smtClean="0"/>
              <a:t>17</a:t>
            </a:fld>
            <a:endParaRPr lang="en-US"/>
          </a:p>
        </p:txBody>
      </p:sp>
    </p:spTree>
    <p:extLst>
      <p:ext uri="{BB962C8B-B14F-4D97-AF65-F5344CB8AC3E}">
        <p14:creationId xmlns:p14="http://schemas.microsoft.com/office/powerpoint/2010/main" val="42540288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Continue the discussion of the importance of preparing the child. Think about the bigger details of your traditions as well as some of the smaller details. Participants can be asked to tell something about their particular celebration that a child might need to know.</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BA649D59-CFD3-4BF3-AA64-17DE39D2A378}" type="slidenum">
              <a:rPr lang="en-US" smtClean="0"/>
              <a:t>18</a:t>
            </a:fld>
            <a:endParaRPr lang="en-US"/>
          </a:p>
        </p:txBody>
      </p:sp>
    </p:spTree>
    <p:extLst>
      <p:ext uri="{BB962C8B-B14F-4D97-AF65-F5344CB8AC3E}">
        <p14:creationId xmlns:p14="http://schemas.microsoft.com/office/powerpoint/2010/main" val="29872828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Plainly discuss the expectations you have for the holidays and for the child. </a:t>
            </a:r>
          </a:p>
          <a:p>
            <a:pPr marL="171450" indent="-171450">
              <a:buFont typeface="Arial" panose="020B0604020202020204" pitchFamily="34" charset="0"/>
              <a:buChar char="•"/>
            </a:pPr>
            <a:r>
              <a:rPr lang="en-US" dirty="0"/>
              <a:t>Don’t expect that they already know any of the traditions you have, even if they seem like common sense to you. </a:t>
            </a:r>
          </a:p>
          <a:p>
            <a:pPr marL="171450" indent="-171450">
              <a:buFont typeface="Arial" panose="020B0604020202020204" pitchFamily="34" charset="0"/>
              <a:buChar char="•"/>
            </a:pPr>
            <a:r>
              <a:rPr lang="en-US" dirty="0"/>
              <a:t>Trainer/Co-Trainer example</a:t>
            </a:r>
          </a:p>
        </p:txBody>
      </p:sp>
      <p:sp>
        <p:nvSpPr>
          <p:cNvPr id="4" name="Slide Number Placeholder 3"/>
          <p:cNvSpPr>
            <a:spLocks noGrp="1"/>
          </p:cNvSpPr>
          <p:nvPr>
            <p:ph type="sldNum" sz="quarter" idx="5"/>
          </p:nvPr>
        </p:nvSpPr>
        <p:spPr/>
        <p:txBody>
          <a:bodyPr/>
          <a:lstStyle/>
          <a:p>
            <a:fld id="{BA649D59-CFD3-4BF3-AA64-17DE39D2A378}" type="slidenum">
              <a:rPr lang="en-US" smtClean="0"/>
              <a:t>19</a:t>
            </a:fld>
            <a:endParaRPr lang="en-US"/>
          </a:p>
        </p:txBody>
      </p:sp>
    </p:spTree>
    <p:extLst>
      <p:ext uri="{BB962C8B-B14F-4D97-AF65-F5344CB8AC3E}">
        <p14:creationId xmlns:p14="http://schemas.microsoft.com/office/powerpoint/2010/main" val="42034696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It is also important to prepare your family and friends for the child during the holiday season. Discuss privacy and confidentiality along with the boundaries around questions and comments. Discuss what gift-giving/receiving guidelines they want to follow. Trainer/Co-Trainer may have good examples.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Ask participants what types of questions might others ask the children or ask you that would go beyond what confidentiality and privacy would allow? How might you answer?</a:t>
            </a:r>
          </a:p>
          <a:p>
            <a:endParaRPr lang="en-US" dirty="0"/>
          </a:p>
        </p:txBody>
      </p:sp>
      <p:sp>
        <p:nvSpPr>
          <p:cNvPr id="4" name="Slide Number Placeholder 3"/>
          <p:cNvSpPr>
            <a:spLocks noGrp="1"/>
          </p:cNvSpPr>
          <p:nvPr>
            <p:ph type="sldNum" sz="quarter" idx="5"/>
          </p:nvPr>
        </p:nvSpPr>
        <p:spPr/>
        <p:txBody>
          <a:bodyPr/>
          <a:lstStyle/>
          <a:p>
            <a:fld id="{BA649D59-CFD3-4BF3-AA64-17DE39D2A378}" type="slidenum">
              <a:rPr lang="en-US" smtClean="0"/>
              <a:t>20</a:t>
            </a:fld>
            <a:endParaRPr lang="en-US"/>
          </a:p>
        </p:txBody>
      </p:sp>
    </p:spTree>
    <p:extLst>
      <p:ext uri="{BB962C8B-B14F-4D97-AF65-F5344CB8AC3E}">
        <p14:creationId xmlns:p14="http://schemas.microsoft.com/office/powerpoint/2010/main" val="5735300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Discuss being open and available to the child throughout the holidays or events and having a safe word if they are having strong emotions. If gifts will be exchanged, consider bringing extra just in case they are needed for the child. If food is being served, consider having food the child likes or has as a part of their traditions. </a:t>
            </a:r>
          </a:p>
          <a:p>
            <a:pPr marL="171450" indent="-171450">
              <a:buFont typeface="Arial" panose="020B0604020202020204" pitchFamily="34" charset="0"/>
              <a:buChar char="•"/>
            </a:pPr>
            <a:r>
              <a:rPr lang="en-US" dirty="0"/>
              <a:t>Provide examples, especially of safe words and situations they may be needed (e.g. too many people around, loud rooms, etc.).</a:t>
            </a:r>
          </a:p>
        </p:txBody>
      </p:sp>
      <p:sp>
        <p:nvSpPr>
          <p:cNvPr id="4" name="Slide Number Placeholder 3"/>
          <p:cNvSpPr>
            <a:spLocks noGrp="1"/>
          </p:cNvSpPr>
          <p:nvPr>
            <p:ph type="sldNum" sz="quarter" idx="5"/>
          </p:nvPr>
        </p:nvSpPr>
        <p:spPr/>
        <p:txBody>
          <a:bodyPr/>
          <a:lstStyle/>
          <a:p>
            <a:fld id="{BA649D59-CFD3-4BF3-AA64-17DE39D2A378}" type="slidenum">
              <a:rPr lang="en-US" smtClean="0"/>
              <a:t>21</a:t>
            </a:fld>
            <a:endParaRPr lang="en-US"/>
          </a:p>
        </p:txBody>
      </p:sp>
    </p:spTree>
    <p:extLst>
      <p:ext uri="{BB962C8B-B14F-4D97-AF65-F5344CB8AC3E}">
        <p14:creationId xmlns:p14="http://schemas.microsoft.com/office/powerpoint/2010/main" val="1299940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Trainer and Co-Trainer introductions and expectations for training (e.g. zoom rules)</a:t>
            </a:r>
          </a:p>
          <a:p>
            <a:pPr marL="171450" indent="-171450">
              <a:buFont typeface="Arial" panose="020B0604020202020204" pitchFamily="34" charset="0"/>
              <a:buChar char="•"/>
            </a:pPr>
            <a:r>
              <a:rPr lang="en-US" dirty="0"/>
              <a:t>Allow participants to introduce themselves</a:t>
            </a:r>
          </a:p>
        </p:txBody>
      </p:sp>
      <p:sp>
        <p:nvSpPr>
          <p:cNvPr id="4" name="Slide Number Placeholder 3"/>
          <p:cNvSpPr>
            <a:spLocks noGrp="1"/>
          </p:cNvSpPr>
          <p:nvPr>
            <p:ph type="sldNum" sz="quarter" idx="5"/>
          </p:nvPr>
        </p:nvSpPr>
        <p:spPr/>
        <p:txBody>
          <a:bodyPr/>
          <a:lstStyle/>
          <a:p>
            <a:fld id="{BA649D59-CFD3-4BF3-AA64-17DE39D2A378}" type="slidenum">
              <a:rPr lang="en-US" smtClean="0"/>
              <a:t>3</a:t>
            </a:fld>
            <a:endParaRPr lang="en-US"/>
          </a:p>
        </p:txBody>
      </p:sp>
    </p:spTree>
    <p:extLst>
      <p:ext uri="{BB962C8B-B14F-4D97-AF65-F5344CB8AC3E}">
        <p14:creationId xmlns:p14="http://schemas.microsoft.com/office/powerpoint/2010/main" val="1540930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helpful ways to manage the stress of the holidays as it occurs. </a:t>
            </a:r>
          </a:p>
        </p:txBody>
      </p:sp>
      <p:sp>
        <p:nvSpPr>
          <p:cNvPr id="4" name="Slide Number Placeholder 3"/>
          <p:cNvSpPr>
            <a:spLocks noGrp="1"/>
          </p:cNvSpPr>
          <p:nvPr>
            <p:ph type="sldNum" sz="quarter" idx="5"/>
          </p:nvPr>
        </p:nvSpPr>
        <p:spPr/>
        <p:txBody>
          <a:bodyPr/>
          <a:lstStyle/>
          <a:p>
            <a:fld id="{BA649D59-CFD3-4BF3-AA64-17DE39D2A378}" type="slidenum">
              <a:rPr lang="en-US" smtClean="0"/>
              <a:t>22</a:t>
            </a:fld>
            <a:endParaRPr lang="en-US"/>
          </a:p>
        </p:txBody>
      </p:sp>
    </p:spTree>
    <p:extLst>
      <p:ext uri="{BB962C8B-B14F-4D97-AF65-F5344CB8AC3E}">
        <p14:creationId xmlns:p14="http://schemas.microsoft.com/office/powerpoint/2010/main" val="2938931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Continue the discussion of how to manage stress and why it is important. </a:t>
            </a:r>
          </a:p>
        </p:txBody>
      </p:sp>
      <p:sp>
        <p:nvSpPr>
          <p:cNvPr id="4" name="Slide Number Placeholder 3"/>
          <p:cNvSpPr>
            <a:spLocks noGrp="1"/>
          </p:cNvSpPr>
          <p:nvPr>
            <p:ph type="sldNum" sz="quarter" idx="5"/>
          </p:nvPr>
        </p:nvSpPr>
        <p:spPr/>
        <p:txBody>
          <a:bodyPr/>
          <a:lstStyle/>
          <a:p>
            <a:fld id="{BA649D59-CFD3-4BF3-AA64-17DE39D2A378}" type="slidenum">
              <a:rPr lang="en-US" smtClean="0"/>
              <a:t>23</a:t>
            </a:fld>
            <a:endParaRPr lang="en-US"/>
          </a:p>
        </p:txBody>
      </p:sp>
    </p:spTree>
    <p:extLst>
      <p:ext uri="{BB962C8B-B14F-4D97-AF65-F5344CB8AC3E}">
        <p14:creationId xmlns:p14="http://schemas.microsoft.com/office/powerpoint/2010/main" val="6506745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Discuss the importance of working with birth families and valuing their traditions. Tie it back into respecting the child/family, promoting a sense of belonging, and feeling valued by the family.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Ask participants what experiences they have had relative to this.</a:t>
            </a:r>
          </a:p>
        </p:txBody>
      </p:sp>
      <p:sp>
        <p:nvSpPr>
          <p:cNvPr id="4" name="Slide Number Placeholder 3"/>
          <p:cNvSpPr>
            <a:spLocks noGrp="1"/>
          </p:cNvSpPr>
          <p:nvPr>
            <p:ph type="sldNum" sz="quarter" idx="5"/>
          </p:nvPr>
        </p:nvSpPr>
        <p:spPr/>
        <p:txBody>
          <a:bodyPr/>
          <a:lstStyle/>
          <a:p>
            <a:fld id="{BA649D59-CFD3-4BF3-AA64-17DE39D2A378}" type="slidenum">
              <a:rPr lang="en-US" smtClean="0"/>
              <a:t>24</a:t>
            </a:fld>
            <a:endParaRPr lang="en-US"/>
          </a:p>
        </p:txBody>
      </p:sp>
    </p:spTree>
    <p:extLst>
      <p:ext uri="{BB962C8B-B14F-4D97-AF65-F5344CB8AC3E}">
        <p14:creationId xmlns:p14="http://schemas.microsoft.com/office/powerpoint/2010/main" val="24132773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Discuss the importance of honoring the birth family and child’s religious differences. </a:t>
            </a:r>
          </a:p>
        </p:txBody>
      </p:sp>
      <p:sp>
        <p:nvSpPr>
          <p:cNvPr id="4" name="Slide Number Placeholder 3"/>
          <p:cNvSpPr>
            <a:spLocks noGrp="1"/>
          </p:cNvSpPr>
          <p:nvPr>
            <p:ph type="sldNum" sz="quarter" idx="5"/>
          </p:nvPr>
        </p:nvSpPr>
        <p:spPr/>
        <p:txBody>
          <a:bodyPr/>
          <a:lstStyle/>
          <a:p>
            <a:fld id="{BA649D59-CFD3-4BF3-AA64-17DE39D2A378}" type="slidenum">
              <a:rPr lang="en-US" smtClean="0"/>
              <a:t>25</a:t>
            </a:fld>
            <a:endParaRPr lang="en-US"/>
          </a:p>
        </p:txBody>
      </p:sp>
    </p:spTree>
    <p:extLst>
      <p:ext uri="{BB962C8B-B14F-4D97-AF65-F5344CB8AC3E}">
        <p14:creationId xmlns:p14="http://schemas.microsoft.com/office/powerpoint/2010/main" val="13641123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Discuss the importance of learning more about the child’s culture and customs if they are different from the foster families, and honoring them by incorporating some of their ideas or some traditions they had in their birth home. This may also consist of finding activities for the child to be involved in from their culture and helping them make schedules that go along with their traditions.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Ask families if they have other examples of incorporating and valuing the child’s culture and traditions.</a:t>
            </a:r>
            <a:endParaRPr lang="en-US" dirty="0"/>
          </a:p>
          <a:p>
            <a:endParaRPr lang="en-US" dirty="0"/>
          </a:p>
        </p:txBody>
      </p:sp>
      <p:sp>
        <p:nvSpPr>
          <p:cNvPr id="4" name="Slide Number Placeholder 3"/>
          <p:cNvSpPr>
            <a:spLocks noGrp="1"/>
          </p:cNvSpPr>
          <p:nvPr>
            <p:ph type="sldNum" sz="quarter" idx="5"/>
          </p:nvPr>
        </p:nvSpPr>
        <p:spPr/>
        <p:txBody>
          <a:bodyPr/>
          <a:lstStyle/>
          <a:p>
            <a:fld id="{BA649D59-CFD3-4BF3-AA64-17DE39D2A378}" type="slidenum">
              <a:rPr lang="en-US" smtClean="0"/>
              <a:t>26</a:t>
            </a:fld>
            <a:endParaRPr lang="en-US"/>
          </a:p>
        </p:txBody>
      </p:sp>
    </p:spTree>
    <p:extLst>
      <p:ext uri="{BB962C8B-B14F-4D97-AF65-F5344CB8AC3E}">
        <p14:creationId xmlns:p14="http://schemas.microsoft.com/office/powerpoint/2010/main" val="12144605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this video, an experienced foster mother discusses examples of helping foster children through the holidays. Stop the video at 8 minutes.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Discuss the importance of asking kids “What would help make the holidays feel like the holidays for you”?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Discuss how her examples are additional ways to help kids feel empowered, that they are valued, and that their experiences matter. </a:t>
            </a:r>
          </a:p>
        </p:txBody>
      </p:sp>
      <p:sp>
        <p:nvSpPr>
          <p:cNvPr id="4" name="Slide Number Placeholder 3"/>
          <p:cNvSpPr>
            <a:spLocks noGrp="1"/>
          </p:cNvSpPr>
          <p:nvPr>
            <p:ph type="sldNum" sz="quarter" idx="5"/>
          </p:nvPr>
        </p:nvSpPr>
        <p:spPr/>
        <p:txBody>
          <a:bodyPr/>
          <a:lstStyle/>
          <a:p>
            <a:fld id="{BA649D59-CFD3-4BF3-AA64-17DE39D2A378}" type="slidenum">
              <a:rPr lang="en-US" smtClean="0"/>
              <a:t>27</a:t>
            </a:fld>
            <a:endParaRPr lang="en-US"/>
          </a:p>
        </p:txBody>
      </p:sp>
    </p:spTree>
    <p:extLst>
      <p:ext uri="{BB962C8B-B14F-4D97-AF65-F5344CB8AC3E}">
        <p14:creationId xmlns:p14="http://schemas.microsoft.com/office/powerpoint/2010/main" val="25613499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Additional examples may include arts and crafts. </a:t>
            </a:r>
          </a:p>
          <a:p>
            <a:pPr marL="171450" indent="-171450">
              <a:buFont typeface="Arial" panose="020B0604020202020204" pitchFamily="34" charset="0"/>
              <a:buChar char="•"/>
            </a:pPr>
            <a:r>
              <a:rPr lang="en-US" dirty="0"/>
              <a:t>Discuss examples and invite others to give examples. </a:t>
            </a:r>
          </a:p>
        </p:txBody>
      </p:sp>
      <p:sp>
        <p:nvSpPr>
          <p:cNvPr id="4" name="Slide Number Placeholder 3"/>
          <p:cNvSpPr>
            <a:spLocks noGrp="1"/>
          </p:cNvSpPr>
          <p:nvPr>
            <p:ph type="sldNum" sz="quarter" idx="5"/>
          </p:nvPr>
        </p:nvSpPr>
        <p:spPr/>
        <p:txBody>
          <a:bodyPr/>
          <a:lstStyle/>
          <a:p>
            <a:fld id="{BA649D59-CFD3-4BF3-AA64-17DE39D2A378}" type="slidenum">
              <a:rPr lang="en-US" smtClean="0"/>
              <a:t>28</a:t>
            </a:fld>
            <a:endParaRPr lang="en-US"/>
          </a:p>
        </p:txBody>
      </p:sp>
    </p:spTree>
    <p:extLst>
      <p:ext uri="{BB962C8B-B14F-4D97-AF65-F5344CB8AC3E}">
        <p14:creationId xmlns:p14="http://schemas.microsoft.com/office/powerpoint/2010/main" val="3105391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A649D59-CFD3-4BF3-AA64-17DE39D2A378}" type="slidenum">
              <a:rPr lang="en-US" smtClean="0"/>
              <a:t>29</a:t>
            </a:fld>
            <a:endParaRPr lang="en-US"/>
          </a:p>
        </p:txBody>
      </p:sp>
    </p:spTree>
    <p:extLst>
      <p:ext uri="{BB962C8B-B14F-4D97-AF65-F5344CB8AC3E}">
        <p14:creationId xmlns:p14="http://schemas.microsoft.com/office/powerpoint/2010/main" val="8570117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Have participants think back to earlier in the class when they were asked about their favorite holiday/tradition and what makes it special to them. </a:t>
            </a:r>
          </a:p>
          <a:p>
            <a:pPr marL="171450" indent="-171450">
              <a:buFont typeface="Arial" panose="020B0604020202020204" pitchFamily="34" charset="0"/>
              <a:buChar char="•"/>
            </a:pPr>
            <a:r>
              <a:rPr lang="en-US" dirty="0"/>
              <a:t>Discuss the similarities and differences in answers</a:t>
            </a:r>
          </a:p>
          <a:p>
            <a:pPr marL="171450" indent="-171450">
              <a:buFont typeface="Arial" panose="020B0604020202020204" pitchFamily="34" charset="0"/>
              <a:buChar char="•"/>
            </a:pPr>
            <a:r>
              <a:rPr lang="en-US" dirty="0"/>
              <a:t>Ask participants to use those examples (Trainer/Co-Trainer may need to share more examples dependent on the group) and share how they could incorporate others’ traditions into their own the way they may do for a child in their home. </a:t>
            </a:r>
          </a:p>
          <a:p>
            <a:pPr marL="171450" indent="-171450">
              <a:buFont typeface="Arial" panose="020B0604020202020204" pitchFamily="34" charset="0"/>
              <a:buChar char="•"/>
            </a:pPr>
            <a:r>
              <a:rPr lang="en-US" dirty="0"/>
              <a:t>Families may already have experience doing this for a child and can be encourage to share what they looked like for them </a:t>
            </a:r>
          </a:p>
        </p:txBody>
      </p:sp>
      <p:sp>
        <p:nvSpPr>
          <p:cNvPr id="4" name="Slide Number Placeholder 3"/>
          <p:cNvSpPr>
            <a:spLocks noGrp="1"/>
          </p:cNvSpPr>
          <p:nvPr>
            <p:ph type="sldNum" sz="quarter" idx="5"/>
          </p:nvPr>
        </p:nvSpPr>
        <p:spPr/>
        <p:txBody>
          <a:bodyPr/>
          <a:lstStyle/>
          <a:p>
            <a:fld id="{BA649D59-CFD3-4BF3-AA64-17DE39D2A378}" type="slidenum">
              <a:rPr lang="en-US" smtClean="0"/>
              <a:t>30</a:t>
            </a:fld>
            <a:endParaRPr lang="en-US"/>
          </a:p>
        </p:txBody>
      </p:sp>
    </p:spTree>
    <p:extLst>
      <p:ext uri="{BB962C8B-B14F-4D97-AF65-F5344CB8AC3E}">
        <p14:creationId xmlns:p14="http://schemas.microsoft.com/office/powerpoint/2010/main" val="19268765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Give the child some responsibilities associated with the holiday preparations. This teaches responsibility and provides sense of satisfaction for child when job is well done. Praise the child, even when done imperfectly. Encourage the child to do their best.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Discuss examples and ask for more.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BA649D59-CFD3-4BF3-AA64-17DE39D2A378}" type="slidenum">
              <a:rPr lang="en-US" smtClean="0"/>
              <a:t>31</a:t>
            </a:fld>
            <a:endParaRPr lang="en-US"/>
          </a:p>
        </p:txBody>
      </p:sp>
    </p:spTree>
    <p:extLst>
      <p:ext uri="{BB962C8B-B14F-4D97-AF65-F5344CB8AC3E}">
        <p14:creationId xmlns:p14="http://schemas.microsoft.com/office/powerpoint/2010/main" val="3514369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we think of the holidays, we usually associate them with happiness and family. However, the holidays can be a stressful time for everyone- kids and adults. Most of us feel pressure around the holidays to make everyone happy and make sure that it is a special time for everyone. We may have unrealistic expectations surrounding the holidays and events. We may also feel stress regarding the amount of time needed to prepare for the holidays and the money we spend or feel like we should spend on the holidays.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Discuss how holiday stress may affect families. </a:t>
            </a:r>
          </a:p>
          <a:p>
            <a:endParaRPr lang="en-US" dirty="0"/>
          </a:p>
        </p:txBody>
      </p:sp>
      <p:sp>
        <p:nvSpPr>
          <p:cNvPr id="4" name="Slide Number Placeholder 3"/>
          <p:cNvSpPr>
            <a:spLocks noGrp="1"/>
          </p:cNvSpPr>
          <p:nvPr>
            <p:ph type="sldNum" sz="quarter" idx="5"/>
          </p:nvPr>
        </p:nvSpPr>
        <p:spPr/>
        <p:txBody>
          <a:bodyPr/>
          <a:lstStyle/>
          <a:p>
            <a:fld id="{BA649D59-CFD3-4BF3-AA64-17DE39D2A378}" type="slidenum">
              <a:rPr lang="en-US" smtClean="0"/>
              <a:t>4</a:t>
            </a:fld>
            <a:endParaRPr lang="en-US"/>
          </a:p>
        </p:txBody>
      </p:sp>
    </p:spTree>
    <p:extLst>
      <p:ext uri="{BB962C8B-B14F-4D97-AF65-F5344CB8AC3E}">
        <p14:creationId xmlns:p14="http://schemas.microsoft.com/office/powerpoint/2010/main" val="42737881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Volunteering is a great way to get children involved in the holidays and help them feel like they are giving back which is empowering.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Other ideas? Participants can discuss how they can include volunteer activities for their children.</a:t>
            </a:r>
          </a:p>
          <a:p>
            <a:endParaRPr lang="en-US" dirty="0"/>
          </a:p>
        </p:txBody>
      </p:sp>
      <p:sp>
        <p:nvSpPr>
          <p:cNvPr id="4" name="Slide Number Placeholder 3"/>
          <p:cNvSpPr>
            <a:spLocks noGrp="1"/>
          </p:cNvSpPr>
          <p:nvPr>
            <p:ph type="sldNum" sz="quarter" idx="5"/>
          </p:nvPr>
        </p:nvSpPr>
        <p:spPr/>
        <p:txBody>
          <a:bodyPr/>
          <a:lstStyle/>
          <a:p>
            <a:fld id="{BA649D59-CFD3-4BF3-AA64-17DE39D2A378}" type="slidenum">
              <a:rPr lang="en-US" smtClean="0"/>
              <a:t>32</a:t>
            </a:fld>
            <a:endParaRPr lang="en-US"/>
          </a:p>
        </p:txBody>
      </p:sp>
    </p:spTree>
    <p:extLst>
      <p:ext uri="{BB962C8B-B14F-4D97-AF65-F5344CB8AC3E}">
        <p14:creationId xmlns:p14="http://schemas.microsoft.com/office/powerpoint/2010/main" val="4085656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other ideas that may be important to consider.</a:t>
            </a:r>
          </a:p>
        </p:txBody>
      </p:sp>
      <p:sp>
        <p:nvSpPr>
          <p:cNvPr id="4" name="Slide Number Placeholder 3"/>
          <p:cNvSpPr>
            <a:spLocks noGrp="1"/>
          </p:cNvSpPr>
          <p:nvPr>
            <p:ph type="sldNum" sz="quarter" idx="5"/>
          </p:nvPr>
        </p:nvSpPr>
        <p:spPr/>
        <p:txBody>
          <a:bodyPr/>
          <a:lstStyle/>
          <a:p>
            <a:fld id="{BA649D59-CFD3-4BF3-AA64-17DE39D2A378}" type="slidenum">
              <a:rPr lang="en-US" smtClean="0"/>
              <a:t>33</a:t>
            </a:fld>
            <a:endParaRPr lang="en-US"/>
          </a:p>
        </p:txBody>
      </p:sp>
    </p:spTree>
    <p:extLst>
      <p:ext uri="{BB962C8B-B14F-4D97-AF65-F5344CB8AC3E}">
        <p14:creationId xmlns:p14="http://schemas.microsoft.com/office/powerpoint/2010/main" val="9233281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A649D59-CFD3-4BF3-AA64-17DE39D2A378}" type="slidenum">
              <a:rPr lang="en-US" smtClean="0"/>
              <a:t>35</a:t>
            </a:fld>
            <a:endParaRPr lang="en-US"/>
          </a:p>
        </p:txBody>
      </p:sp>
    </p:spTree>
    <p:extLst>
      <p:ext uri="{BB962C8B-B14F-4D97-AF65-F5344CB8AC3E}">
        <p14:creationId xmlns:p14="http://schemas.microsoft.com/office/powerpoint/2010/main" val="1783818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Kinship families may feel additional stressors around the holidays. Kinship families may be dealing with different emotions regarding the children’s parents and the situation they are in. They may have issues with other family members respecting boundaries. They may find it stressful to play different roles for the children during the holidays (e.g. grant parent and primary caregiver). They may find themselves financially strained and may feel unsupported.</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Discuss different ways the holidays could cause additional stress on kinship families.</a:t>
            </a:r>
          </a:p>
        </p:txBody>
      </p:sp>
      <p:sp>
        <p:nvSpPr>
          <p:cNvPr id="4" name="Slide Number Placeholder 3"/>
          <p:cNvSpPr>
            <a:spLocks noGrp="1"/>
          </p:cNvSpPr>
          <p:nvPr>
            <p:ph type="sldNum" sz="quarter" idx="5"/>
          </p:nvPr>
        </p:nvSpPr>
        <p:spPr/>
        <p:txBody>
          <a:bodyPr/>
          <a:lstStyle/>
          <a:p>
            <a:fld id="{BA649D59-CFD3-4BF3-AA64-17DE39D2A378}" type="slidenum">
              <a:rPr lang="en-US" smtClean="0"/>
              <a:t>5</a:t>
            </a:fld>
            <a:endParaRPr lang="en-US"/>
          </a:p>
        </p:txBody>
      </p:sp>
    </p:spTree>
    <p:extLst>
      <p:ext uri="{BB962C8B-B14F-4D97-AF65-F5344CB8AC3E}">
        <p14:creationId xmlns:p14="http://schemas.microsoft.com/office/powerpoint/2010/main" val="3028968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anose="05000000000000000000" pitchFamily="2" charset="2"/>
              <a:buChar char="§"/>
            </a:pPr>
            <a:r>
              <a:rPr lang="en-US" dirty="0"/>
              <a:t>Children in care may feel additional stress during the holidays. Holidays can bring feelings of loss, separation, and grief, especially if they are old enough to have memories from past holidays. The holidays may be associated with traumas the child has experienced. The child may have feelings of conflicting loyalties regarding their family and the foster family. </a:t>
            </a:r>
          </a:p>
          <a:p>
            <a:pPr>
              <a:buFont typeface="Wingdings" panose="05000000000000000000" pitchFamily="2" charset="2"/>
              <a:buChar char="§"/>
            </a:pPr>
            <a:endParaRPr lang="en-US" dirty="0"/>
          </a:p>
          <a:p>
            <a:pPr>
              <a:buFont typeface="Wingdings" panose="05000000000000000000" pitchFamily="2" charset="2"/>
              <a:buChar char="§"/>
            </a:pPr>
            <a:r>
              <a:rPr lang="en-US" dirty="0"/>
              <a:t>Discuss how holiday stress may affect children. Co-Trainer share examples or stories. </a:t>
            </a:r>
          </a:p>
          <a:p>
            <a:endParaRPr lang="en-US" dirty="0"/>
          </a:p>
        </p:txBody>
      </p:sp>
      <p:sp>
        <p:nvSpPr>
          <p:cNvPr id="4" name="Slide Number Placeholder 3"/>
          <p:cNvSpPr>
            <a:spLocks noGrp="1"/>
          </p:cNvSpPr>
          <p:nvPr>
            <p:ph type="sldNum" sz="quarter" idx="5"/>
          </p:nvPr>
        </p:nvSpPr>
        <p:spPr/>
        <p:txBody>
          <a:bodyPr/>
          <a:lstStyle/>
          <a:p>
            <a:fld id="{BA649D59-CFD3-4BF3-AA64-17DE39D2A378}" type="slidenum">
              <a:rPr lang="en-US" smtClean="0"/>
              <a:t>6</a:t>
            </a:fld>
            <a:endParaRPr lang="en-US"/>
          </a:p>
        </p:txBody>
      </p:sp>
    </p:spTree>
    <p:extLst>
      <p:ext uri="{BB962C8B-B14F-4D97-AF65-F5344CB8AC3E}">
        <p14:creationId xmlns:p14="http://schemas.microsoft.com/office/powerpoint/2010/main" val="28753935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Co-Trainer may want to share first, so participants will be more comfortable. </a:t>
            </a:r>
          </a:p>
        </p:txBody>
      </p:sp>
      <p:sp>
        <p:nvSpPr>
          <p:cNvPr id="4" name="Slide Number Placeholder 3"/>
          <p:cNvSpPr>
            <a:spLocks noGrp="1"/>
          </p:cNvSpPr>
          <p:nvPr>
            <p:ph type="sldNum" sz="quarter" idx="5"/>
          </p:nvPr>
        </p:nvSpPr>
        <p:spPr/>
        <p:txBody>
          <a:bodyPr/>
          <a:lstStyle/>
          <a:p>
            <a:fld id="{BA649D59-CFD3-4BF3-AA64-17DE39D2A378}" type="slidenum">
              <a:rPr lang="en-US" smtClean="0"/>
              <a:t>7</a:t>
            </a:fld>
            <a:endParaRPr lang="en-US"/>
          </a:p>
        </p:txBody>
      </p:sp>
    </p:spTree>
    <p:extLst>
      <p:ext uri="{BB962C8B-B14F-4D97-AF65-F5344CB8AC3E}">
        <p14:creationId xmlns:p14="http://schemas.microsoft.com/office/powerpoint/2010/main" val="946140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hlinkClick r:id="rId3"/>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You and the children may experience grief and sadness during the holidays. Be open to discussing these feelings with the child and also to giving the child space to grieve as needed. When looking at the behaviors associated with grieving, it is important to also remember</a:t>
            </a:r>
            <a:r>
              <a:rPr lang="en-US" baseline="0" dirty="0"/>
              <a:t> the developmental age of the child – stay patient and keep in mind the challenges of the season for your child.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Discuss how this can be a time when children are reflecting on their grief, loss, and separation, and how this may effect behaviors.</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hlinkClick r:id="rId3"/>
            </a:endParaRPr>
          </a:p>
          <a:p>
            <a:endParaRPr lang="en-US" dirty="0"/>
          </a:p>
        </p:txBody>
      </p:sp>
      <p:sp>
        <p:nvSpPr>
          <p:cNvPr id="4" name="Slide Number Placeholder 3"/>
          <p:cNvSpPr>
            <a:spLocks noGrp="1"/>
          </p:cNvSpPr>
          <p:nvPr>
            <p:ph type="sldNum" sz="quarter" idx="5"/>
          </p:nvPr>
        </p:nvSpPr>
        <p:spPr/>
        <p:txBody>
          <a:bodyPr/>
          <a:lstStyle/>
          <a:p>
            <a:fld id="{BA649D59-CFD3-4BF3-AA64-17DE39D2A378}" type="slidenum">
              <a:rPr lang="en-US" smtClean="0"/>
              <a:t>8</a:t>
            </a:fld>
            <a:endParaRPr lang="en-US"/>
          </a:p>
        </p:txBody>
      </p:sp>
    </p:spTree>
    <p:extLst>
      <p:ext uri="{BB962C8B-B14F-4D97-AF65-F5344CB8AC3E}">
        <p14:creationId xmlns:p14="http://schemas.microsoft.com/office/powerpoint/2010/main" val="2263505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holidays can be triggering to children who have experienced trauma. These triggers can cause negative behaviors. Emotional dysregulation, overstimulation, and much more. </a:t>
            </a:r>
          </a:p>
          <a:p>
            <a:pPr marL="171450" indent="-171450">
              <a:buFont typeface="Arial" panose="020B0604020202020204" pitchFamily="34" charset="0"/>
              <a:buChar char="•"/>
            </a:pPr>
            <a:r>
              <a:rPr lang="en-US" dirty="0"/>
              <a:t>Discuss the impact trauma may have on foster children during the holidays. </a:t>
            </a:r>
          </a:p>
          <a:p>
            <a:pPr marL="171450" indent="-171450">
              <a:buFont typeface="Arial" panose="020B0604020202020204" pitchFamily="34" charset="0"/>
              <a:buChar char="•"/>
            </a:pPr>
            <a:r>
              <a:rPr lang="en-US" dirty="0"/>
              <a:t>Trainer/Co-Trainer examples</a:t>
            </a:r>
          </a:p>
        </p:txBody>
      </p:sp>
      <p:sp>
        <p:nvSpPr>
          <p:cNvPr id="4" name="Slide Number Placeholder 3"/>
          <p:cNvSpPr>
            <a:spLocks noGrp="1"/>
          </p:cNvSpPr>
          <p:nvPr>
            <p:ph type="sldNum" sz="quarter" idx="5"/>
          </p:nvPr>
        </p:nvSpPr>
        <p:spPr/>
        <p:txBody>
          <a:bodyPr/>
          <a:lstStyle/>
          <a:p>
            <a:fld id="{BA649D59-CFD3-4BF3-AA64-17DE39D2A378}" type="slidenum">
              <a:rPr lang="en-US" smtClean="0"/>
              <a:t>9</a:t>
            </a:fld>
            <a:endParaRPr lang="en-US"/>
          </a:p>
        </p:txBody>
      </p:sp>
    </p:spTree>
    <p:extLst>
      <p:ext uri="{BB962C8B-B14F-4D97-AF65-F5344CB8AC3E}">
        <p14:creationId xmlns:p14="http://schemas.microsoft.com/office/powerpoint/2010/main" val="20225464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Adding holiday stressors to the everyday stressors can lead to negative symptoms you or the child may experience. These are a few to look out for that may be a sign of too much stress and the need for a break from holiday activities. </a:t>
            </a:r>
          </a:p>
          <a:p>
            <a:endParaRPr lang="en-US" dirty="0"/>
          </a:p>
        </p:txBody>
      </p:sp>
      <p:sp>
        <p:nvSpPr>
          <p:cNvPr id="4" name="Slide Number Placeholder 3"/>
          <p:cNvSpPr>
            <a:spLocks noGrp="1"/>
          </p:cNvSpPr>
          <p:nvPr>
            <p:ph type="sldNum" sz="quarter" idx="5"/>
          </p:nvPr>
        </p:nvSpPr>
        <p:spPr/>
        <p:txBody>
          <a:bodyPr/>
          <a:lstStyle/>
          <a:p>
            <a:fld id="{BA649D59-CFD3-4BF3-AA64-17DE39D2A378}" type="slidenum">
              <a:rPr lang="en-US" smtClean="0"/>
              <a:t>10</a:t>
            </a:fld>
            <a:endParaRPr lang="en-US"/>
          </a:p>
        </p:txBody>
      </p:sp>
    </p:spTree>
    <p:extLst>
      <p:ext uri="{BB962C8B-B14F-4D97-AF65-F5344CB8AC3E}">
        <p14:creationId xmlns:p14="http://schemas.microsoft.com/office/powerpoint/2010/main" val="1864618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11/15/2023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69091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11/15/2023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55413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11/15/2023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45280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11/15/2023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19140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4E6425-0181-43F2-84FC-787E803FD2F8}" type="datetimeFigureOut">
              <a:rPr lang="en-US" smtClean="0"/>
              <a:t>11/15/2023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6909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11/15/2023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8838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11/15/2023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63282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11/15/2023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92004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C8D7E02-BCB8-4D50-A234-369438C08659}" type="datetimeFigureOut">
              <a:rPr lang="en-US" smtClean="0"/>
              <a:t>11/15/2023</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59525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6E86A4C-8E40-4F87-A4F0-01A0687C5742}" type="datetimeFigureOut">
              <a:rPr lang="en-US" smtClean="0"/>
              <a:t>11/15/2023</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01879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5E72C73-2D91-4E12-BA25-F0AA0C03599B}" type="datetimeFigureOut">
              <a:rPr lang="en-US" smtClean="0"/>
              <a:t>11/15/2023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34199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BE451C3-0FF4-47C4-B829-773ADF60F88C}" type="datetimeFigureOut">
              <a:rPr lang="en-US" smtClean="0"/>
              <a:t>11/15/2023</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6007107"/>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IIbBI-BT9c4?feature=oembed"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UEuFi9PxKuo?feature=oembed"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video" Target="https://www.youtube.com/embed/2zkqSUGhzg4" TargetMode="Externa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hyperlink" Target="https://foster.wachildrenandfamilies.org/blog/the-importance-of-keeping-a-foster-childs-traditions" TargetMode="External"/><Relationship Id="rId3" Type="http://schemas.openxmlformats.org/officeDocument/2006/relationships/hyperlink" Target="https://www.apa.org/topics/parenting/holiday" TargetMode="External"/><Relationship Id="rId7" Type="http://schemas.openxmlformats.org/officeDocument/2006/relationships/hyperlink" Target="https://www.sosillinois.org/navigating-the-holidays-as-a-foster-family-tips-and-ideas/"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hyperlink" Target="https://fosteringperspectives.org/fpv15n1/holidays.htm" TargetMode="External"/><Relationship Id="rId5" Type="http://schemas.openxmlformats.org/officeDocument/2006/relationships/hyperlink" Target="https://www.iup.edu/counselingcenter/self-help/stress/coping-with-holiday-depression-and-stress.html" TargetMode="External"/><Relationship Id="rId4" Type="http://schemas.openxmlformats.org/officeDocument/2006/relationships/hyperlink" Target="http://nc.casaforchildren.org/files/public/community/volunteers/HelpYouthInFC-Holidays.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30AD4-D976-43F7-BBB9-4ABD003EB0E7}"/>
              </a:ext>
            </a:extLst>
          </p:cNvPr>
          <p:cNvSpPr>
            <a:spLocks noGrp="1"/>
          </p:cNvSpPr>
          <p:nvPr>
            <p:ph type="ctrTitle"/>
          </p:nvPr>
        </p:nvSpPr>
        <p:spPr/>
        <p:txBody>
          <a:bodyPr/>
          <a:lstStyle/>
          <a:p>
            <a:r>
              <a:rPr lang="en-US" dirty="0"/>
              <a:t>Foster Children and the Holidays </a:t>
            </a:r>
          </a:p>
        </p:txBody>
      </p:sp>
      <p:sp>
        <p:nvSpPr>
          <p:cNvPr id="3" name="Subtitle 2">
            <a:extLst>
              <a:ext uri="{FF2B5EF4-FFF2-40B4-BE49-F238E27FC236}">
                <a16:creationId xmlns:a16="http://schemas.microsoft.com/office/drawing/2014/main" id="{C84BBA36-19B1-4D5B-8B91-76D7488164E9}"/>
              </a:ext>
            </a:extLst>
          </p:cNvPr>
          <p:cNvSpPr>
            <a:spLocks noGrp="1"/>
          </p:cNvSpPr>
          <p:nvPr>
            <p:ph type="subTitle" idx="1"/>
          </p:nvPr>
        </p:nvSpPr>
        <p:spPr/>
        <p:txBody>
          <a:bodyPr/>
          <a:lstStyle/>
          <a:p>
            <a:r>
              <a:rPr lang="en-US" dirty="0"/>
              <a:t>Helping Kids through the holidays </a:t>
            </a:r>
          </a:p>
        </p:txBody>
      </p:sp>
    </p:spTree>
    <p:extLst>
      <p:ext uri="{BB962C8B-B14F-4D97-AF65-F5344CB8AC3E}">
        <p14:creationId xmlns:p14="http://schemas.microsoft.com/office/powerpoint/2010/main" val="35947774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F3307-CE0D-41D4-AA49-0B8874C29944}"/>
              </a:ext>
            </a:extLst>
          </p:cNvPr>
          <p:cNvSpPr>
            <a:spLocks noGrp="1"/>
          </p:cNvSpPr>
          <p:nvPr>
            <p:ph type="title"/>
          </p:nvPr>
        </p:nvSpPr>
        <p:spPr/>
        <p:txBody>
          <a:bodyPr/>
          <a:lstStyle/>
          <a:p>
            <a:r>
              <a:rPr lang="en-US" dirty="0"/>
              <a:t>Additional Signs of Stress </a:t>
            </a:r>
          </a:p>
        </p:txBody>
      </p:sp>
      <p:sp>
        <p:nvSpPr>
          <p:cNvPr id="3" name="Content Placeholder 2">
            <a:extLst>
              <a:ext uri="{FF2B5EF4-FFF2-40B4-BE49-F238E27FC236}">
                <a16:creationId xmlns:a16="http://schemas.microsoft.com/office/drawing/2014/main" id="{A6D6B215-9B5F-4C2F-8BDE-1FF3268C4D28}"/>
              </a:ext>
            </a:extLst>
          </p:cNvPr>
          <p:cNvSpPr>
            <a:spLocks noGrp="1"/>
          </p:cNvSpPr>
          <p:nvPr>
            <p:ph idx="1"/>
          </p:nvPr>
        </p:nvSpPr>
        <p:spPr/>
        <p:txBody>
          <a:bodyPr/>
          <a:lstStyle/>
          <a:p>
            <a:r>
              <a:rPr lang="en-US" sz="2800" dirty="0"/>
              <a:t>Varies based on age:</a:t>
            </a:r>
          </a:p>
          <a:p>
            <a:pPr lvl="1"/>
            <a:r>
              <a:rPr lang="en-US" sz="2800" dirty="0"/>
              <a:t>Sleeping too much or too  little</a:t>
            </a:r>
          </a:p>
          <a:p>
            <a:pPr lvl="1"/>
            <a:r>
              <a:rPr lang="en-US" sz="2800" dirty="0"/>
              <a:t>Physical complaints</a:t>
            </a:r>
          </a:p>
          <a:p>
            <a:pPr lvl="1"/>
            <a:r>
              <a:rPr lang="en-US" sz="2800" dirty="0"/>
              <a:t>Strong emotions/emotional swings</a:t>
            </a:r>
          </a:p>
          <a:p>
            <a:pPr lvl="1"/>
            <a:r>
              <a:rPr lang="en-US" sz="2800" dirty="0"/>
              <a:t>Addictive behaviors</a:t>
            </a:r>
          </a:p>
          <a:p>
            <a:endParaRPr lang="en-US" dirty="0"/>
          </a:p>
        </p:txBody>
      </p:sp>
    </p:spTree>
    <p:extLst>
      <p:ext uri="{BB962C8B-B14F-4D97-AF65-F5344CB8AC3E}">
        <p14:creationId xmlns:p14="http://schemas.microsoft.com/office/powerpoint/2010/main" val="2361254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CC7C1-6F9C-4243-BF4D-EE57C0CE067B}"/>
              </a:ext>
            </a:extLst>
          </p:cNvPr>
          <p:cNvSpPr>
            <a:spLocks noGrp="1"/>
          </p:cNvSpPr>
          <p:nvPr>
            <p:ph type="title"/>
          </p:nvPr>
        </p:nvSpPr>
        <p:spPr/>
        <p:txBody>
          <a:bodyPr/>
          <a:lstStyle/>
          <a:p>
            <a:r>
              <a:rPr lang="en-US" dirty="0"/>
              <a:t>Coping with Holiday Stressors- Children</a:t>
            </a:r>
          </a:p>
        </p:txBody>
      </p:sp>
      <p:sp>
        <p:nvSpPr>
          <p:cNvPr id="3" name="Content Placeholder 2">
            <a:extLst>
              <a:ext uri="{FF2B5EF4-FFF2-40B4-BE49-F238E27FC236}">
                <a16:creationId xmlns:a16="http://schemas.microsoft.com/office/drawing/2014/main" id="{7DC4A81E-E988-4F74-8BC7-1D95D9367F04}"/>
              </a:ext>
            </a:extLst>
          </p:cNvPr>
          <p:cNvSpPr>
            <a:spLocks noGrp="1"/>
          </p:cNvSpPr>
          <p:nvPr>
            <p:ph idx="1"/>
          </p:nvPr>
        </p:nvSpPr>
        <p:spPr/>
        <p:txBody>
          <a:bodyPr/>
          <a:lstStyle/>
          <a:p>
            <a:pPr>
              <a:buFont typeface="Wingdings" panose="05000000000000000000" pitchFamily="2" charset="2"/>
              <a:buChar char="§"/>
            </a:pPr>
            <a:r>
              <a:rPr lang="en-US" dirty="0"/>
              <a:t>Acknowledge the child’s feelings, express empathy and recognize it is normal given the situation</a:t>
            </a:r>
          </a:p>
          <a:p>
            <a:pPr>
              <a:buFont typeface="Wingdings" panose="05000000000000000000" pitchFamily="2" charset="2"/>
              <a:buChar char="§"/>
            </a:pPr>
            <a:r>
              <a:rPr lang="en-US" dirty="0"/>
              <a:t>Allow child to talk about it if they choose</a:t>
            </a:r>
          </a:p>
          <a:p>
            <a:pPr>
              <a:buFont typeface="Wingdings" panose="05000000000000000000" pitchFamily="2" charset="2"/>
              <a:buChar char="§"/>
            </a:pPr>
            <a:r>
              <a:rPr lang="en-US" dirty="0"/>
              <a:t>Counseling if needed</a:t>
            </a:r>
          </a:p>
          <a:p>
            <a:pPr>
              <a:buFont typeface="Wingdings" panose="05000000000000000000" pitchFamily="2" charset="2"/>
              <a:buChar char="§"/>
            </a:pPr>
            <a:r>
              <a:rPr lang="en-US" dirty="0"/>
              <a:t>Share your own experiences if appropriate – such as a loss that is associated with a significant event</a:t>
            </a:r>
          </a:p>
          <a:p>
            <a:endParaRPr lang="en-US" dirty="0"/>
          </a:p>
        </p:txBody>
      </p:sp>
    </p:spTree>
    <p:extLst>
      <p:ext uri="{BB962C8B-B14F-4D97-AF65-F5344CB8AC3E}">
        <p14:creationId xmlns:p14="http://schemas.microsoft.com/office/powerpoint/2010/main" val="27694376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AC14B1-C53B-6249-1C97-02ADD44A689C}"/>
              </a:ext>
            </a:extLst>
          </p:cNvPr>
          <p:cNvSpPr>
            <a:spLocks noGrp="1"/>
          </p:cNvSpPr>
          <p:nvPr>
            <p:ph type="title"/>
          </p:nvPr>
        </p:nvSpPr>
        <p:spPr/>
        <p:txBody>
          <a:bodyPr/>
          <a:lstStyle/>
          <a:p>
            <a:r>
              <a:rPr lang="en-US" dirty="0">
                <a:cs typeface="Calibri Light"/>
              </a:rPr>
              <a:t>Mindfulness Example for Children- Breathing </a:t>
            </a:r>
            <a:endParaRPr lang="en-US" dirty="0"/>
          </a:p>
        </p:txBody>
      </p:sp>
      <p:pic>
        <p:nvPicPr>
          <p:cNvPr id="4" name="Online Media 3" title="Rainbow Relaxation: Mindfulness for Children">
            <a:hlinkClick r:id="" action="ppaction://media"/>
            <a:extLst>
              <a:ext uri="{FF2B5EF4-FFF2-40B4-BE49-F238E27FC236}">
                <a16:creationId xmlns:a16="http://schemas.microsoft.com/office/drawing/2014/main" id="{8DF40AD8-7063-9122-DFF7-D91EBBB6C9A3}"/>
              </a:ext>
            </a:extLst>
          </p:cNvPr>
          <p:cNvPicPr>
            <a:picLocks noGrp="1" noRot="1" noChangeAspect="1"/>
          </p:cNvPicPr>
          <p:nvPr>
            <p:ph idx="1"/>
            <a:videoFile r:link="rId1"/>
          </p:nvPr>
        </p:nvPicPr>
        <p:blipFill>
          <a:blip r:embed="rId3"/>
          <a:stretch>
            <a:fillRect/>
          </a:stretch>
        </p:blipFill>
        <p:spPr>
          <a:xfrm>
            <a:off x="2203594" y="1874693"/>
            <a:ext cx="7091795" cy="4087090"/>
          </a:xfrm>
        </p:spPr>
      </p:pic>
    </p:spTree>
    <p:extLst>
      <p:ext uri="{BB962C8B-B14F-4D97-AF65-F5344CB8AC3E}">
        <p14:creationId xmlns:p14="http://schemas.microsoft.com/office/powerpoint/2010/main" val="3037868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23E04-0EBE-A7F3-6B0A-45AFBBDE6D31}"/>
              </a:ext>
            </a:extLst>
          </p:cNvPr>
          <p:cNvSpPr>
            <a:spLocks noGrp="1"/>
          </p:cNvSpPr>
          <p:nvPr>
            <p:ph type="title"/>
          </p:nvPr>
        </p:nvSpPr>
        <p:spPr/>
        <p:txBody>
          <a:bodyPr/>
          <a:lstStyle/>
          <a:p>
            <a:r>
              <a:rPr lang="en-US" dirty="0">
                <a:cs typeface="Calibri Light"/>
              </a:rPr>
              <a:t>Mindfulness Example for Children- Mindful Looking </a:t>
            </a:r>
            <a:endParaRPr lang="en-US" dirty="0"/>
          </a:p>
        </p:txBody>
      </p:sp>
      <p:pic>
        <p:nvPicPr>
          <p:cNvPr id="4" name="Online Media 3" title="Bubble Bounce! Mindfulness for Children (Mindful Looking)">
            <a:hlinkClick r:id="" action="ppaction://media"/>
            <a:extLst>
              <a:ext uri="{FF2B5EF4-FFF2-40B4-BE49-F238E27FC236}">
                <a16:creationId xmlns:a16="http://schemas.microsoft.com/office/drawing/2014/main" id="{9CF1DA52-F2BE-D449-3EBC-083738EA09D2}"/>
              </a:ext>
            </a:extLst>
          </p:cNvPr>
          <p:cNvPicPr>
            <a:picLocks noGrp="1" noRot="1" noChangeAspect="1"/>
          </p:cNvPicPr>
          <p:nvPr>
            <p:ph idx="1"/>
            <a:videoFile r:link="rId1"/>
          </p:nvPr>
        </p:nvPicPr>
        <p:blipFill>
          <a:blip r:embed="rId3"/>
          <a:stretch>
            <a:fillRect/>
          </a:stretch>
        </p:blipFill>
        <p:spPr>
          <a:xfrm>
            <a:off x="2394095" y="1961284"/>
            <a:ext cx="6892636" cy="3775363"/>
          </a:xfrm>
        </p:spPr>
      </p:pic>
    </p:spTree>
    <p:extLst>
      <p:ext uri="{BB962C8B-B14F-4D97-AF65-F5344CB8AC3E}">
        <p14:creationId xmlns:p14="http://schemas.microsoft.com/office/powerpoint/2010/main" val="4242552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EE9F1-A178-440B-B768-78A81A13B920}"/>
              </a:ext>
            </a:extLst>
          </p:cNvPr>
          <p:cNvSpPr>
            <a:spLocks noGrp="1"/>
          </p:cNvSpPr>
          <p:nvPr>
            <p:ph type="title"/>
          </p:nvPr>
        </p:nvSpPr>
        <p:spPr/>
        <p:txBody>
          <a:bodyPr/>
          <a:lstStyle/>
          <a:p>
            <a:r>
              <a:rPr lang="en-US" dirty="0"/>
              <a:t>Coping with Holiday Stressors</a:t>
            </a:r>
          </a:p>
        </p:txBody>
      </p:sp>
      <p:sp>
        <p:nvSpPr>
          <p:cNvPr id="3" name="Content Placeholder 2">
            <a:extLst>
              <a:ext uri="{FF2B5EF4-FFF2-40B4-BE49-F238E27FC236}">
                <a16:creationId xmlns:a16="http://schemas.microsoft.com/office/drawing/2014/main" id="{7E23D0C1-F6FA-4913-A60D-7D969A839DA7}"/>
              </a:ext>
            </a:extLst>
          </p:cNvPr>
          <p:cNvSpPr>
            <a:spLocks noGrp="1"/>
          </p:cNvSpPr>
          <p:nvPr>
            <p:ph idx="1"/>
          </p:nvPr>
        </p:nvSpPr>
        <p:spPr/>
        <p:txBody>
          <a:bodyPr/>
          <a:lstStyle/>
          <a:p>
            <a:pPr>
              <a:buFont typeface="Wingdings" panose="05000000000000000000" pitchFamily="2" charset="2"/>
              <a:buChar char="§"/>
            </a:pPr>
            <a:r>
              <a:rPr lang="en-US" dirty="0"/>
              <a:t>Keep expectations manageable</a:t>
            </a:r>
          </a:p>
          <a:p>
            <a:pPr>
              <a:buFont typeface="Wingdings" panose="05000000000000000000" pitchFamily="2" charset="2"/>
              <a:buChar char="§"/>
            </a:pPr>
            <a:r>
              <a:rPr lang="en-US" dirty="0"/>
              <a:t>Acknowledge and make room for all feelings you may have</a:t>
            </a:r>
          </a:p>
          <a:p>
            <a:pPr>
              <a:buFont typeface="Wingdings" panose="05000000000000000000" pitchFamily="2" charset="2"/>
              <a:buChar char="§"/>
            </a:pPr>
            <a:r>
              <a:rPr lang="en-US" dirty="0"/>
              <a:t>Don’t get caught up in everything being perfect or how it has always been</a:t>
            </a:r>
          </a:p>
          <a:p>
            <a:pPr>
              <a:buFont typeface="Wingdings" panose="05000000000000000000" pitchFamily="2" charset="2"/>
              <a:buChar char="§"/>
            </a:pPr>
            <a:r>
              <a:rPr lang="en-US" dirty="0"/>
              <a:t>Do something for someone else </a:t>
            </a:r>
          </a:p>
          <a:p>
            <a:pPr>
              <a:buFont typeface="Wingdings" panose="05000000000000000000" pitchFamily="2" charset="2"/>
              <a:buChar char="§"/>
            </a:pPr>
            <a:r>
              <a:rPr lang="en-US" dirty="0"/>
              <a:t>Enjoy free holiday activities </a:t>
            </a:r>
          </a:p>
          <a:p>
            <a:pPr>
              <a:buFont typeface="Wingdings" panose="05000000000000000000" pitchFamily="2" charset="2"/>
              <a:buChar char="§"/>
            </a:pPr>
            <a:r>
              <a:rPr lang="en-US" dirty="0"/>
              <a:t>Limit the use of alcohol</a:t>
            </a:r>
          </a:p>
          <a:p>
            <a:pPr>
              <a:buFont typeface="Wingdings" panose="05000000000000000000" pitchFamily="2" charset="2"/>
              <a:buChar char="§"/>
            </a:pPr>
            <a:r>
              <a:rPr lang="en-US" dirty="0"/>
              <a:t>Try something new</a:t>
            </a:r>
          </a:p>
          <a:p>
            <a:pPr>
              <a:buFont typeface="Wingdings" panose="05000000000000000000" pitchFamily="2" charset="2"/>
              <a:buChar char="§"/>
            </a:pPr>
            <a:r>
              <a:rPr lang="en-US" dirty="0"/>
              <a:t>Spend time with supportive family and friends</a:t>
            </a:r>
          </a:p>
          <a:p>
            <a:pPr>
              <a:buFont typeface="Wingdings" panose="05000000000000000000" pitchFamily="2" charset="2"/>
              <a:buChar char="§"/>
            </a:pPr>
            <a:r>
              <a:rPr lang="en-US" dirty="0"/>
              <a:t>Find time for yourself  </a:t>
            </a:r>
          </a:p>
          <a:p>
            <a:endParaRPr lang="en-US" dirty="0"/>
          </a:p>
          <a:p>
            <a:endParaRPr lang="en-US" dirty="0"/>
          </a:p>
        </p:txBody>
      </p:sp>
    </p:spTree>
    <p:extLst>
      <p:ext uri="{BB962C8B-B14F-4D97-AF65-F5344CB8AC3E}">
        <p14:creationId xmlns:p14="http://schemas.microsoft.com/office/powerpoint/2010/main" val="13022941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7D4AB-27FF-42C9-B723-B58A68C079B0}"/>
              </a:ext>
            </a:extLst>
          </p:cNvPr>
          <p:cNvSpPr>
            <a:spLocks noGrp="1"/>
          </p:cNvSpPr>
          <p:nvPr>
            <p:ph type="title"/>
          </p:nvPr>
        </p:nvSpPr>
        <p:spPr/>
        <p:txBody>
          <a:bodyPr/>
          <a:lstStyle/>
          <a:p>
            <a:r>
              <a:rPr lang="en-US" dirty="0"/>
              <a:t>Self-Care</a:t>
            </a:r>
          </a:p>
        </p:txBody>
      </p:sp>
      <p:sp>
        <p:nvSpPr>
          <p:cNvPr id="3" name="Content Placeholder 2">
            <a:extLst>
              <a:ext uri="{FF2B5EF4-FFF2-40B4-BE49-F238E27FC236}">
                <a16:creationId xmlns:a16="http://schemas.microsoft.com/office/drawing/2014/main" id="{02A6D8B8-6542-448E-A4A6-1127A6ABA712}"/>
              </a:ext>
            </a:extLst>
          </p:cNvPr>
          <p:cNvSpPr>
            <a:spLocks noGrp="1"/>
          </p:cNvSpPr>
          <p:nvPr>
            <p:ph idx="1"/>
          </p:nvPr>
        </p:nvSpPr>
        <p:spPr/>
        <p:txBody>
          <a:bodyPr/>
          <a:lstStyle/>
          <a:p>
            <a:r>
              <a:rPr lang="en-US" sz="2800" dirty="0"/>
              <a:t>Prioritizing self-care during these times is important</a:t>
            </a:r>
          </a:p>
          <a:p>
            <a:pPr lvl="1"/>
            <a:r>
              <a:rPr lang="en-US" sz="2800" dirty="0"/>
              <a:t>Do something for yourself</a:t>
            </a:r>
          </a:p>
          <a:p>
            <a:pPr lvl="1"/>
            <a:r>
              <a:rPr lang="en-US" sz="2800" dirty="0"/>
              <a:t>Have time with supportive friends or family </a:t>
            </a:r>
          </a:p>
          <a:p>
            <a:pPr lvl="1"/>
            <a:r>
              <a:rPr lang="en-US" sz="2800" dirty="0"/>
              <a:t>Do something you enjoy</a:t>
            </a:r>
          </a:p>
          <a:p>
            <a:pPr lvl="1"/>
            <a:r>
              <a:rPr lang="en-US" sz="2800" dirty="0"/>
              <a:t>Exercise </a:t>
            </a:r>
          </a:p>
          <a:p>
            <a:endParaRPr lang="en-US" dirty="0"/>
          </a:p>
        </p:txBody>
      </p:sp>
    </p:spTree>
    <p:extLst>
      <p:ext uri="{BB962C8B-B14F-4D97-AF65-F5344CB8AC3E}">
        <p14:creationId xmlns:p14="http://schemas.microsoft.com/office/powerpoint/2010/main" val="7478447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B17342-57AF-428E-9866-C9973F8749AF}"/>
              </a:ext>
            </a:extLst>
          </p:cNvPr>
          <p:cNvSpPr>
            <a:spLocks noGrp="1"/>
          </p:cNvSpPr>
          <p:nvPr>
            <p:ph type="title"/>
          </p:nvPr>
        </p:nvSpPr>
        <p:spPr>
          <a:xfrm>
            <a:off x="369518" y="3036935"/>
            <a:ext cx="3200400" cy="2286000"/>
          </a:xfrm>
        </p:spPr>
        <p:txBody>
          <a:bodyPr>
            <a:noAutofit/>
          </a:bodyPr>
          <a:lstStyle/>
          <a:p>
            <a:r>
              <a:rPr lang="en-US" sz="4400" b="1" dirty="0"/>
              <a:t>Share with the group:</a:t>
            </a:r>
            <a:br>
              <a:rPr lang="en-US" sz="4400" b="1" dirty="0"/>
            </a:br>
            <a:br>
              <a:rPr lang="en-US" sz="4400" dirty="0"/>
            </a:br>
            <a:r>
              <a:rPr lang="en-US" sz="4400" dirty="0"/>
              <a:t>How can you prioritize self-care this holiday season?</a:t>
            </a:r>
          </a:p>
        </p:txBody>
      </p:sp>
      <p:pic>
        <p:nvPicPr>
          <p:cNvPr id="8" name="Content Placeholder 7">
            <a:extLst>
              <a:ext uri="{FF2B5EF4-FFF2-40B4-BE49-F238E27FC236}">
                <a16:creationId xmlns:a16="http://schemas.microsoft.com/office/drawing/2014/main" id="{7BF8AD89-7B2A-4DD5-AE36-B058338366E9}"/>
              </a:ext>
            </a:extLst>
          </p:cNvPr>
          <p:cNvPicPr>
            <a:picLocks noGrp="1" noChangeAspect="1"/>
          </p:cNvPicPr>
          <p:nvPr>
            <p:ph idx="1"/>
          </p:nvPr>
        </p:nvPicPr>
        <p:blipFill>
          <a:blip r:embed="rId2"/>
          <a:stretch>
            <a:fillRect/>
          </a:stretch>
        </p:blipFill>
        <p:spPr>
          <a:xfrm>
            <a:off x="5757796" y="880975"/>
            <a:ext cx="4588701" cy="4588701"/>
          </a:xfrm>
        </p:spPr>
      </p:pic>
    </p:spTree>
    <p:extLst>
      <p:ext uri="{BB962C8B-B14F-4D97-AF65-F5344CB8AC3E}">
        <p14:creationId xmlns:p14="http://schemas.microsoft.com/office/powerpoint/2010/main" val="3705570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921DF-621F-4EE4-9B62-75D25C4D9A0C}"/>
              </a:ext>
            </a:extLst>
          </p:cNvPr>
          <p:cNvSpPr>
            <a:spLocks noGrp="1"/>
          </p:cNvSpPr>
          <p:nvPr>
            <p:ph type="title"/>
          </p:nvPr>
        </p:nvSpPr>
        <p:spPr/>
        <p:txBody>
          <a:bodyPr/>
          <a:lstStyle/>
          <a:p>
            <a:r>
              <a:rPr lang="en-US" dirty="0"/>
              <a:t>Discuss Holidays and Traditions	</a:t>
            </a:r>
          </a:p>
        </p:txBody>
      </p:sp>
      <p:sp>
        <p:nvSpPr>
          <p:cNvPr id="6" name="Content Placeholder 5">
            <a:extLst>
              <a:ext uri="{FF2B5EF4-FFF2-40B4-BE49-F238E27FC236}">
                <a16:creationId xmlns:a16="http://schemas.microsoft.com/office/drawing/2014/main" id="{F2C9B6F6-4899-40BD-A396-58851F88D847}"/>
              </a:ext>
            </a:extLst>
          </p:cNvPr>
          <p:cNvSpPr>
            <a:spLocks noGrp="1"/>
          </p:cNvSpPr>
          <p:nvPr>
            <p:ph idx="1"/>
          </p:nvPr>
        </p:nvSpPr>
        <p:spPr/>
        <p:txBody>
          <a:bodyPr/>
          <a:lstStyle/>
          <a:p>
            <a:pPr>
              <a:buFont typeface="Wingdings" panose="05000000000000000000" pitchFamily="2" charset="2"/>
              <a:buChar char="§"/>
            </a:pPr>
            <a:r>
              <a:rPr lang="en-US" sz="2800" dirty="0"/>
              <a:t>No two families celebrate any holiday the exact same way</a:t>
            </a:r>
          </a:p>
          <a:p>
            <a:pPr>
              <a:buFont typeface="Wingdings" panose="05000000000000000000" pitchFamily="2" charset="2"/>
              <a:buChar char="§"/>
            </a:pPr>
            <a:r>
              <a:rPr lang="en-US" sz="2800" dirty="0"/>
              <a:t>It’s important to ask the child about the way they celebrate and create a safe space for them to discuss that with you</a:t>
            </a:r>
          </a:p>
          <a:p>
            <a:pPr>
              <a:buFont typeface="Wingdings" panose="05000000000000000000" pitchFamily="2" charset="2"/>
              <a:buChar char="§"/>
            </a:pPr>
            <a:r>
              <a:rPr lang="en-US" sz="2800" dirty="0"/>
              <a:t>Traditions help keep a foster child tied to their culture which promotes a sense of belonging </a:t>
            </a:r>
          </a:p>
          <a:p>
            <a:endParaRPr lang="en-US" dirty="0"/>
          </a:p>
        </p:txBody>
      </p:sp>
    </p:spTree>
    <p:extLst>
      <p:ext uri="{BB962C8B-B14F-4D97-AF65-F5344CB8AC3E}">
        <p14:creationId xmlns:p14="http://schemas.microsoft.com/office/powerpoint/2010/main" val="32579709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88C00-B043-4EA2-8747-498520B696AB}"/>
              </a:ext>
            </a:extLst>
          </p:cNvPr>
          <p:cNvSpPr>
            <a:spLocks noGrp="1"/>
          </p:cNvSpPr>
          <p:nvPr>
            <p:ph type="title"/>
          </p:nvPr>
        </p:nvSpPr>
        <p:spPr/>
        <p:txBody>
          <a:bodyPr/>
          <a:lstStyle/>
          <a:p>
            <a:r>
              <a:rPr lang="en-US" dirty="0"/>
              <a:t>Traditions and Beliefs	</a:t>
            </a:r>
          </a:p>
        </p:txBody>
      </p:sp>
      <p:sp>
        <p:nvSpPr>
          <p:cNvPr id="3" name="Content Placeholder 2">
            <a:extLst>
              <a:ext uri="{FF2B5EF4-FFF2-40B4-BE49-F238E27FC236}">
                <a16:creationId xmlns:a16="http://schemas.microsoft.com/office/drawing/2014/main" id="{530720F0-8578-4E71-8F4A-63E05152423B}"/>
              </a:ext>
            </a:extLst>
          </p:cNvPr>
          <p:cNvSpPr>
            <a:spLocks noGrp="1"/>
          </p:cNvSpPr>
          <p:nvPr>
            <p:ph idx="1"/>
          </p:nvPr>
        </p:nvSpPr>
        <p:spPr/>
        <p:txBody>
          <a:bodyPr/>
          <a:lstStyle/>
          <a:p>
            <a:pPr>
              <a:buFont typeface="Wingdings" panose="05000000000000000000" pitchFamily="2" charset="2"/>
              <a:buChar char="§"/>
            </a:pPr>
            <a:r>
              <a:rPr lang="en-US" sz="2800" dirty="0"/>
              <a:t>Understanding and encouraging the child’s traditions and beliefs helps them feel valued </a:t>
            </a:r>
          </a:p>
          <a:p>
            <a:pPr>
              <a:buFont typeface="Wingdings" panose="05000000000000000000" pitchFamily="2" charset="2"/>
              <a:buChar char="§"/>
            </a:pPr>
            <a:r>
              <a:rPr lang="en-US" sz="2800" dirty="0"/>
              <a:t>You can incorporate parts of theirs into your own</a:t>
            </a:r>
          </a:p>
          <a:p>
            <a:pPr>
              <a:buFont typeface="Wingdings" panose="05000000000000000000" pitchFamily="2" charset="2"/>
              <a:buChar char="§"/>
            </a:pPr>
            <a:r>
              <a:rPr lang="en-US" sz="2800" dirty="0"/>
              <a:t>Involve them in planning</a:t>
            </a:r>
          </a:p>
          <a:p>
            <a:endParaRPr lang="en-US" dirty="0"/>
          </a:p>
          <a:p>
            <a:endParaRPr lang="en-US" dirty="0"/>
          </a:p>
        </p:txBody>
      </p:sp>
    </p:spTree>
    <p:extLst>
      <p:ext uri="{BB962C8B-B14F-4D97-AF65-F5344CB8AC3E}">
        <p14:creationId xmlns:p14="http://schemas.microsoft.com/office/powerpoint/2010/main" val="24440175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95899-9B48-4491-AA06-20F0252B9450}"/>
              </a:ext>
            </a:extLst>
          </p:cNvPr>
          <p:cNvSpPr>
            <a:spLocks noGrp="1"/>
          </p:cNvSpPr>
          <p:nvPr>
            <p:ph type="title"/>
          </p:nvPr>
        </p:nvSpPr>
        <p:spPr/>
        <p:txBody>
          <a:bodyPr/>
          <a:lstStyle/>
          <a:p>
            <a:r>
              <a:rPr lang="en-US" dirty="0"/>
              <a:t>Making it Easier- Prepare the Child</a:t>
            </a:r>
          </a:p>
        </p:txBody>
      </p:sp>
      <p:sp>
        <p:nvSpPr>
          <p:cNvPr id="3" name="Content Placeholder 2">
            <a:extLst>
              <a:ext uri="{FF2B5EF4-FFF2-40B4-BE49-F238E27FC236}">
                <a16:creationId xmlns:a16="http://schemas.microsoft.com/office/drawing/2014/main" id="{01F2CDF8-F11D-479D-9D71-CF8F7D2D5B98}"/>
              </a:ext>
            </a:extLst>
          </p:cNvPr>
          <p:cNvSpPr>
            <a:spLocks noGrp="1"/>
          </p:cNvSpPr>
          <p:nvPr>
            <p:ph idx="1"/>
          </p:nvPr>
        </p:nvSpPr>
        <p:spPr>
          <a:xfrm>
            <a:off x="1097280" y="1845734"/>
            <a:ext cx="10058400" cy="4023360"/>
          </a:xfrm>
        </p:spPr>
        <p:txBody>
          <a:bodyPr/>
          <a:lstStyle/>
          <a:p>
            <a:pPr>
              <a:buFont typeface="Wingdings" panose="05000000000000000000" pitchFamily="2" charset="2"/>
              <a:buChar char="§"/>
            </a:pPr>
            <a:r>
              <a:rPr lang="en-US" dirty="0"/>
              <a:t>Talk about the holiday ahead of time so there are no surprises </a:t>
            </a:r>
          </a:p>
          <a:p>
            <a:pPr lvl="1">
              <a:buFont typeface="Courier New" panose="02070309020205020404" pitchFamily="49" charset="0"/>
              <a:buChar char="o"/>
            </a:pPr>
            <a:r>
              <a:rPr lang="en-US" sz="2000" dirty="0"/>
              <a:t>Talk about how your family celebrates</a:t>
            </a:r>
          </a:p>
          <a:p>
            <a:pPr lvl="1">
              <a:buFont typeface="Courier New" panose="02070309020205020404" pitchFamily="49" charset="0"/>
              <a:buChar char="o"/>
            </a:pPr>
            <a:r>
              <a:rPr lang="en-US" sz="2000" dirty="0"/>
              <a:t>Talk about which holidays you celebrate</a:t>
            </a:r>
          </a:p>
          <a:p>
            <a:pPr lvl="1">
              <a:buFont typeface="Courier New" panose="02070309020205020404" pitchFamily="49" charset="0"/>
              <a:buChar char="o"/>
            </a:pPr>
            <a:r>
              <a:rPr lang="en-US" sz="2000" dirty="0"/>
              <a:t>Share the meanings the holiday has for your family</a:t>
            </a:r>
          </a:p>
          <a:p>
            <a:pPr lvl="1">
              <a:buFont typeface="Courier New" panose="02070309020205020404" pitchFamily="49" charset="0"/>
              <a:buChar char="o"/>
            </a:pPr>
            <a:r>
              <a:rPr lang="en-US" sz="2000" dirty="0"/>
              <a:t>Discuss routines, traditions and expectations</a:t>
            </a:r>
          </a:p>
          <a:p>
            <a:pPr lvl="1">
              <a:buFont typeface="Courier New" panose="02070309020205020404" pitchFamily="49" charset="0"/>
              <a:buChar char="o"/>
            </a:pPr>
            <a:endParaRPr lang="en-US" sz="2000" dirty="0"/>
          </a:p>
          <a:p>
            <a:pPr>
              <a:buFont typeface="Wingdings" panose="05000000000000000000" pitchFamily="2" charset="2"/>
              <a:buChar char="§"/>
            </a:pPr>
            <a:r>
              <a:rPr lang="en-US" dirty="0"/>
              <a:t>The more you can prepare the child for, the less worry and anxiety they may have about the holidays in your home</a:t>
            </a:r>
          </a:p>
          <a:p>
            <a:pPr lvl="1"/>
            <a:endParaRPr lang="en-US" dirty="0"/>
          </a:p>
          <a:p>
            <a:endParaRPr lang="en-US" dirty="0"/>
          </a:p>
        </p:txBody>
      </p:sp>
    </p:spTree>
    <p:extLst>
      <p:ext uri="{BB962C8B-B14F-4D97-AF65-F5344CB8AC3E}">
        <p14:creationId xmlns:p14="http://schemas.microsoft.com/office/powerpoint/2010/main" val="32175689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D21E7-71A3-4FDE-B7DA-343D4E6D51BB}"/>
              </a:ext>
            </a:extLst>
          </p:cNvPr>
          <p:cNvSpPr>
            <a:spLocks noGrp="1"/>
          </p:cNvSpPr>
          <p:nvPr>
            <p:ph type="title"/>
          </p:nvPr>
        </p:nvSpPr>
        <p:spPr/>
        <p:txBody>
          <a:bodyPr/>
          <a:lstStyle/>
          <a:p>
            <a:r>
              <a:rPr lang="en-US" dirty="0"/>
              <a:t>Purpose</a:t>
            </a:r>
          </a:p>
        </p:txBody>
      </p:sp>
      <p:sp>
        <p:nvSpPr>
          <p:cNvPr id="3" name="Content Placeholder 2">
            <a:extLst>
              <a:ext uri="{FF2B5EF4-FFF2-40B4-BE49-F238E27FC236}">
                <a16:creationId xmlns:a16="http://schemas.microsoft.com/office/drawing/2014/main" id="{98E2E733-5422-41B2-898D-9DBC344F76BD}"/>
              </a:ext>
            </a:extLst>
          </p:cNvPr>
          <p:cNvSpPr>
            <a:spLocks noGrp="1"/>
          </p:cNvSpPr>
          <p:nvPr>
            <p:ph sz="half" idx="1"/>
          </p:nvPr>
        </p:nvSpPr>
        <p:spPr/>
        <p:txBody>
          <a:bodyPr>
            <a:normAutofit/>
          </a:bodyPr>
          <a:lstStyle/>
          <a:p>
            <a:endParaRPr lang="en-US" sz="2800" dirty="0"/>
          </a:p>
          <a:p>
            <a:endParaRPr lang="en-US" sz="2800" dirty="0"/>
          </a:p>
          <a:p>
            <a:r>
              <a:rPr lang="en-US" sz="2800" dirty="0"/>
              <a:t>The purpose of this training is to help foster parents navigate the holiday season while having kids in their care. </a:t>
            </a:r>
          </a:p>
        </p:txBody>
      </p:sp>
      <p:pic>
        <p:nvPicPr>
          <p:cNvPr id="6" name="Content Placeholder 5">
            <a:extLst>
              <a:ext uri="{FF2B5EF4-FFF2-40B4-BE49-F238E27FC236}">
                <a16:creationId xmlns:a16="http://schemas.microsoft.com/office/drawing/2014/main" id="{B6A86C45-B245-48DF-8DB1-A3A1C3A08340}"/>
              </a:ext>
            </a:extLst>
          </p:cNvPr>
          <p:cNvPicPr>
            <a:picLocks noGrp="1" noChangeAspect="1"/>
          </p:cNvPicPr>
          <p:nvPr>
            <p:ph sz="half" idx="2"/>
          </p:nvPr>
        </p:nvPicPr>
        <p:blipFill>
          <a:blip r:embed="rId3"/>
          <a:stretch>
            <a:fillRect/>
          </a:stretch>
        </p:blipFill>
        <p:spPr>
          <a:xfrm>
            <a:off x="6511817" y="2099938"/>
            <a:ext cx="4922240" cy="3173397"/>
          </a:xfrm>
        </p:spPr>
      </p:pic>
    </p:spTree>
    <p:extLst>
      <p:ext uri="{BB962C8B-B14F-4D97-AF65-F5344CB8AC3E}">
        <p14:creationId xmlns:p14="http://schemas.microsoft.com/office/powerpoint/2010/main" val="24482967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D7434-9ED6-43C2-8AC8-691296034259}"/>
              </a:ext>
            </a:extLst>
          </p:cNvPr>
          <p:cNvSpPr>
            <a:spLocks noGrp="1"/>
          </p:cNvSpPr>
          <p:nvPr>
            <p:ph type="title"/>
          </p:nvPr>
        </p:nvSpPr>
        <p:spPr/>
        <p:txBody>
          <a:bodyPr/>
          <a:lstStyle/>
          <a:p>
            <a:r>
              <a:rPr lang="en-US" dirty="0"/>
              <a:t>Making it Easier- Prepare the Child cont. </a:t>
            </a:r>
          </a:p>
        </p:txBody>
      </p:sp>
      <p:sp>
        <p:nvSpPr>
          <p:cNvPr id="3" name="Content Placeholder 2">
            <a:extLst>
              <a:ext uri="{FF2B5EF4-FFF2-40B4-BE49-F238E27FC236}">
                <a16:creationId xmlns:a16="http://schemas.microsoft.com/office/drawing/2014/main" id="{66888A79-89C2-4657-A7A9-B10017BF777C}"/>
              </a:ext>
            </a:extLst>
          </p:cNvPr>
          <p:cNvSpPr>
            <a:spLocks noGrp="1"/>
          </p:cNvSpPr>
          <p:nvPr>
            <p:ph idx="1"/>
          </p:nvPr>
        </p:nvSpPr>
        <p:spPr/>
        <p:txBody>
          <a:bodyPr/>
          <a:lstStyle/>
          <a:p>
            <a:pPr>
              <a:buFont typeface="Wingdings" panose="05000000000000000000" pitchFamily="2" charset="2"/>
              <a:buChar char="§"/>
            </a:pPr>
            <a:r>
              <a:rPr lang="en-US" dirty="0"/>
              <a:t>Before specific celebrations prepare the child as well</a:t>
            </a:r>
          </a:p>
          <a:p>
            <a:pPr lvl="1"/>
            <a:r>
              <a:rPr lang="en-US" sz="2000" dirty="0"/>
              <a:t>Talk about who will be there, prepare them for “characters” in your family, and tell them about other children that might be there</a:t>
            </a:r>
          </a:p>
          <a:p>
            <a:pPr lvl="1"/>
            <a:r>
              <a:rPr lang="en-US" sz="2000" dirty="0"/>
              <a:t>Tell them if your celebrations are loud, quiet, sacred, silly, big, small….</a:t>
            </a:r>
          </a:p>
          <a:p>
            <a:pPr>
              <a:buFont typeface="Wingdings" panose="05000000000000000000" pitchFamily="2" charset="2"/>
              <a:buChar char="§"/>
            </a:pPr>
            <a:r>
              <a:rPr lang="en-US" dirty="0"/>
              <a:t>Try and let the child meet family and friends that will be there before the event</a:t>
            </a:r>
          </a:p>
          <a:p>
            <a:pPr>
              <a:buFont typeface="Wingdings" panose="05000000000000000000" pitchFamily="2" charset="2"/>
              <a:buChar char="§"/>
            </a:pPr>
            <a:r>
              <a:rPr lang="en-US" dirty="0"/>
              <a:t>Give a child a camera so they can record the celebration and also give them one for holiday visits with birth families</a:t>
            </a:r>
          </a:p>
          <a:p>
            <a:endParaRPr lang="en-US" dirty="0"/>
          </a:p>
        </p:txBody>
      </p:sp>
    </p:spTree>
    <p:extLst>
      <p:ext uri="{BB962C8B-B14F-4D97-AF65-F5344CB8AC3E}">
        <p14:creationId xmlns:p14="http://schemas.microsoft.com/office/powerpoint/2010/main" val="8722083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8D22F-CB86-4DEC-A177-16397669EBF0}"/>
              </a:ext>
            </a:extLst>
          </p:cNvPr>
          <p:cNvSpPr>
            <a:spLocks noGrp="1"/>
          </p:cNvSpPr>
          <p:nvPr>
            <p:ph type="title"/>
          </p:nvPr>
        </p:nvSpPr>
        <p:spPr/>
        <p:txBody>
          <a:bodyPr/>
          <a:lstStyle/>
          <a:p>
            <a:r>
              <a:rPr lang="en-US" dirty="0"/>
              <a:t>Making it Easier- Explain Expectations </a:t>
            </a:r>
          </a:p>
        </p:txBody>
      </p:sp>
      <p:sp>
        <p:nvSpPr>
          <p:cNvPr id="3" name="Content Placeholder 2">
            <a:extLst>
              <a:ext uri="{FF2B5EF4-FFF2-40B4-BE49-F238E27FC236}">
                <a16:creationId xmlns:a16="http://schemas.microsoft.com/office/drawing/2014/main" id="{9A4FC8C1-9BED-4344-AE50-AF4B452851AC}"/>
              </a:ext>
            </a:extLst>
          </p:cNvPr>
          <p:cNvSpPr>
            <a:spLocks noGrp="1"/>
          </p:cNvSpPr>
          <p:nvPr>
            <p:ph idx="1"/>
          </p:nvPr>
        </p:nvSpPr>
        <p:spPr/>
        <p:txBody>
          <a:bodyPr/>
          <a:lstStyle/>
          <a:p>
            <a:pPr>
              <a:buFont typeface="Wingdings" panose="05000000000000000000" pitchFamily="2" charset="2"/>
              <a:buChar char="§"/>
            </a:pPr>
            <a:r>
              <a:rPr lang="en-US" dirty="0"/>
              <a:t>Remember to explain and practice expectations before holiday events. </a:t>
            </a:r>
          </a:p>
          <a:p>
            <a:pPr>
              <a:buFont typeface="Wingdings" panose="05000000000000000000" pitchFamily="2" charset="2"/>
              <a:buChar char="§"/>
            </a:pPr>
            <a:r>
              <a:rPr lang="en-US" dirty="0"/>
              <a:t>Teach the behaviors and manners you want them to learn (please/thank you, </a:t>
            </a:r>
            <a:r>
              <a:rPr lang="en-US" dirty="0" err="1"/>
              <a:t>etc</a:t>
            </a:r>
            <a:r>
              <a:rPr lang="en-US" dirty="0"/>
              <a:t>) and practice these behaviors (can use role playing)</a:t>
            </a:r>
          </a:p>
          <a:p>
            <a:pPr>
              <a:buFont typeface="Wingdings" panose="05000000000000000000" pitchFamily="2" charset="2"/>
              <a:buChar char="§"/>
            </a:pPr>
            <a:r>
              <a:rPr lang="en-US" dirty="0"/>
              <a:t>Make sure you and your family agree on gift giving from and to the children. Might have child bring small gift for host (baked goods, </a:t>
            </a:r>
            <a:r>
              <a:rPr lang="en-US" dirty="0" err="1"/>
              <a:t>etc</a:t>
            </a:r>
            <a:r>
              <a:rPr lang="en-US" dirty="0"/>
              <a:t>)</a:t>
            </a:r>
          </a:p>
          <a:p>
            <a:endParaRPr lang="en-US" dirty="0"/>
          </a:p>
        </p:txBody>
      </p:sp>
    </p:spTree>
    <p:extLst>
      <p:ext uri="{BB962C8B-B14F-4D97-AF65-F5344CB8AC3E}">
        <p14:creationId xmlns:p14="http://schemas.microsoft.com/office/powerpoint/2010/main" val="2725305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C60E1-0A2B-4C30-9D2E-A0E045E76AD7}"/>
              </a:ext>
            </a:extLst>
          </p:cNvPr>
          <p:cNvSpPr>
            <a:spLocks noGrp="1"/>
          </p:cNvSpPr>
          <p:nvPr>
            <p:ph type="title"/>
          </p:nvPr>
        </p:nvSpPr>
        <p:spPr/>
        <p:txBody>
          <a:bodyPr/>
          <a:lstStyle/>
          <a:p>
            <a:r>
              <a:rPr lang="en-US" dirty="0"/>
              <a:t>Prepare Family and Friends</a:t>
            </a:r>
          </a:p>
        </p:txBody>
      </p:sp>
      <p:sp>
        <p:nvSpPr>
          <p:cNvPr id="3" name="Content Placeholder 2">
            <a:extLst>
              <a:ext uri="{FF2B5EF4-FFF2-40B4-BE49-F238E27FC236}">
                <a16:creationId xmlns:a16="http://schemas.microsoft.com/office/drawing/2014/main" id="{5F5D48BA-C853-4CD8-8D96-6DB3050EC875}"/>
              </a:ext>
            </a:extLst>
          </p:cNvPr>
          <p:cNvSpPr>
            <a:spLocks noGrp="1"/>
          </p:cNvSpPr>
          <p:nvPr>
            <p:ph idx="1"/>
          </p:nvPr>
        </p:nvSpPr>
        <p:spPr/>
        <p:txBody>
          <a:bodyPr/>
          <a:lstStyle/>
          <a:p>
            <a:pPr>
              <a:buFont typeface="Wingdings" panose="05000000000000000000" pitchFamily="2" charset="2"/>
              <a:buChar char="§"/>
            </a:pPr>
            <a:r>
              <a:rPr lang="en-US" dirty="0"/>
              <a:t>Tell family and friends about your children and remind them of the confidentiality you honor. </a:t>
            </a:r>
          </a:p>
          <a:p>
            <a:pPr>
              <a:buFont typeface="Wingdings" panose="05000000000000000000" pitchFamily="2" charset="2"/>
              <a:buChar char="§"/>
            </a:pPr>
            <a:r>
              <a:rPr lang="en-US" dirty="0"/>
              <a:t>Practice polite but firm answers to some questions to uphold boundaries. </a:t>
            </a:r>
          </a:p>
          <a:p>
            <a:pPr>
              <a:buFont typeface="Wingdings" panose="05000000000000000000" pitchFamily="2" charset="2"/>
              <a:buChar char="§"/>
            </a:pPr>
            <a:r>
              <a:rPr lang="en-US" dirty="0"/>
              <a:t>Ask the child what they would like to have shared. </a:t>
            </a:r>
          </a:p>
          <a:p>
            <a:pPr>
              <a:buFont typeface="Wingdings" panose="05000000000000000000" pitchFamily="2" charset="2"/>
              <a:buChar char="§"/>
            </a:pPr>
            <a:r>
              <a:rPr lang="en-US" dirty="0"/>
              <a:t>Preparing family and friends can help the holidays go smoother and reduce questions that may be embarrassing to the child</a:t>
            </a:r>
          </a:p>
          <a:p>
            <a:pPr>
              <a:buFont typeface="Wingdings" panose="05000000000000000000" pitchFamily="2" charset="2"/>
              <a:buChar char="§"/>
            </a:pPr>
            <a:r>
              <a:rPr lang="en-US" dirty="0"/>
              <a:t>Let family and friends know that you may need to leave early or do things differently depending on your family’s needs</a:t>
            </a:r>
          </a:p>
        </p:txBody>
      </p:sp>
    </p:spTree>
    <p:extLst>
      <p:ext uri="{BB962C8B-B14F-4D97-AF65-F5344CB8AC3E}">
        <p14:creationId xmlns:p14="http://schemas.microsoft.com/office/powerpoint/2010/main" val="30593426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069F5-2604-40A5-838A-2A73A85A834E}"/>
              </a:ext>
            </a:extLst>
          </p:cNvPr>
          <p:cNvSpPr>
            <a:spLocks noGrp="1"/>
          </p:cNvSpPr>
          <p:nvPr>
            <p:ph type="title"/>
          </p:nvPr>
        </p:nvSpPr>
        <p:spPr/>
        <p:txBody>
          <a:bodyPr/>
          <a:lstStyle/>
          <a:p>
            <a:r>
              <a:rPr lang="en-US" dirty="0"/>
              <a:t>Be Overly Prepared</a:t>
            </a:r>
          </a:p>
        </p:txBody>
      </p:sp>
      <p:sp>
        <p:nvSpPr>
          <p:cNvPr id="3" name="Content Placeholder 2">
            <a:extLst>
              <a:ext uri="{FF2B5EF4-FFF2-40B4-BE49-F238E27FC236}">
                <a16:creationId xmlns:a16="http://schemas.microsoft.com/office/drawing/2014/main" id="{F76351E4-1C30-434D-BE4C-CCD2BD54B484}"/>
              </a:ext>
            </a:extLst>
          </p:cNvPr>
          <p:cNvSpPr>
            <a:spLocks noGrp="1"/>
          </p:cNvSpPr>
          <p:nvPr>
            <p:ph idx="1"/>
          </p:nvPr>
        </p:nvSpPr>
        <p:spPr/>
        <p:txBody>
          <a:bodyPr/>
          <a:lstStyle/>
          <a:p>
            <a:pPr>
              <a:buFont typeface="Wingdings" panose="05000000000000000000" pitchFamily="2" charset="2"/>
              <a:buChar char="§"/>
            </a:pPr>
            <a:r>
              <a:rPr lang="en-US" dirty="0"/>
              <a:t>Let the child know they can talk to you about their feelings</a:t>
            </a:r>
          </a:p>
          <a:p>
            <a:pPr>
              <a:buFont typeface="Wingdings" panose="05000000000000000000" pitchFamily="2" charset="2"/>
              <a:buChar char="§"/>
            </a:pPr>
            <a:r>
              <a:rPr lang="en-US" dirty="0"/>
              <a:t>Have a “safe word” if the child feels overwhelmed</a:t>
            </a:r>
          </a:p>
          <a:p>
            <a:pPr>
              <a:buFont typeface="Wingdings" panose="05000000000000000000" pitchFamily="2" charset="2"/>
              <a:buChar char="§"/>
            </a:pPr>
            <a:r>
              <a:rPr lang="en-US" dirty="0"/>
              <a:t>Bring extra gifts</a:t>
            </a:r>
          </a:p>
          <a:p>
            <a:pPr>
              <a:buFont typeface="Wingdings" panose="05000000000000000000" pitchFamily="2" charset="2"/>
              <a:buChar char="§"/>
            </a:pPr>
            <a:r>
              <a:rPr lang="en-US" dirty="0"/>
              <a:t>Bring foods the child likes </a:t>
            </a:r>
          </a:p>
        </p:txBody>
      </p:sp>
    </p:spTree>
    <p:extLst>
      <p:ext uri="{BB962C8B-B14F-4D97-AF65-F5344CB8AC3E}">
        <p14:creationId xmlns:p14="http://schemas.microsoft.com/office/powerpoint/2010/main" val="34273733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86BC8-5635-4245-80BA-CF1C5988784E}"/>
              </a:ext>
            </a:extLst>
          </p:cNvPr>
          <p:cNvSpPr>
            <a:spLocks noGrp="1"/>
          </p:cNvSpPr>
          <p:nvPr>
            <p:ph type="title"/>
          </p:nvPr>
        </p:nvSpPr>
        <p:spPr/>
        <p:txBody>
          <a:bodyPr/>
          <a:lstStyle/>
          <a:p>
            <a:r>
              <a:rPr lang="en-US" dirty="0"/>
              <a:t>Managing the Stress</a:t>
            </a:r>
          </a:p>
        </p:txBody>
      </p:sp>
      <p:sp>
        <p:nvSpPr>
          <p:cNvPr id="3" name="Content Placeholder 2">
            <a:extLst>
              <a:ext uri="{FF2B5EF4-FFF2-40B4-BE49-F238E27FC236}">
                <a16:creationId xmlns:a16="http://schemas.microsoft.com/office/drawing/2014/main" id="{7752ED36-62EA-4A65-B862-0E56F0082CD9}"/>
              </a:ext>
            </a:extLst>
          </p:cNvPr>
          <p:cNvSpPr>
            <a:spLocks noGrp="1"/>
          </p:cNvSpPr>
          <p:nvPr>
            <p:ph idx="1"/>
          </p:nvPr>
        </p:nvSpPr>
        <p:spPr/>
        <p:txBody>
          <a:bodyPr/>
          <a:lstStyle/>
          <a:p>
            <a:pPr>
              <a:buFont typeface="Wingdings" panose="05000000000000000000" pitchFamily="2" charset="2"/>
              <a:buChar char="§"/>
            </a:pPr>
            <a:r>
              <a:rPr lang="en-US" dirty="0"/>
              <a:t>Take a deep breath and try to make the holiday a time of happiness</a:t>
            </a:r>
          </a:p>
          <a:p>
            <a:pPr>
              <a:buFont typeface="Wingdings" panose="05000000000000000000" pitchFamily="2" charset="2"/>
              <a:buChar char="§"/>
            </a:pPr>
            <a:r>
              <a:rPr lang="en-US" dirty="0"/>
              <a:t> Encourage rest and relaxation</a:t>
            </a:r>
          </a:p>
          <a:p>
            <a:pPr>
              <a:buFont typeface="Wingdings" panose="05000000000000000000" pitchFamily="2" charset="2"/>
              <a:buChar char="§"/>
            </a:pPr>
            <a:r>
              <a:rPr lang="en-US" dirty="0"/>
              <a:t>Prioritize nutrition</a:t>
            </a:r>
          </a:p>
          <a:p>
            <a:pPr>
              <a:buFont typeface="Wingdings" panose="05000000000000000000" pitchFamily="2" charset="2"/>
              <a:buChar char="§"/>
            </a:pPr>
            <a:r>
              <a:rPr lang="en-US" dirty="0"/>
              <a:t>Limit TV and video games and encourage playing, reading, etc. </a:t>
            </a:r>
          </a:p>
          <a:p>
            <a:pPr>
              <a:buFont typeface="Wingdings" panose="05000000000000000000" pitchFamily="2" charset="2"/>
              <a:buChar char="§"/>
            </a:pPr>
            <a:r>
              <a:rPr lang="en-US" dirty="0"/>
              <a:t>Help the child do holiday gift planning if it is causing stress</a:t>
            </a:r>
          </a:p>
          <a:p>
            <a:endParaRPr lang="en-US" dirty="0"/>
          </a:p>
        </p:txBody>
      </p:sp>
    </p:spTree>
    <p:extLst>
      <p:ext uri="{BB962C8B-B14F-4D97-AF65-F5344CB8AC3E}">
        <p14:creationId xmlns:p14="http://schemas.microsoft.com/office/powerpoint/2010/main" val="39257690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7DCEA-F049-49EB-B1CF-4CC365EB11E6}"/>
              </a:ext>
            </a:extLst>
          </p:cNvPr>
          <p:cNvSpPr>
            <a:spLocks noGrp="1"/>
          </p:cNvSpPr>
          <p:nvPr>
            <p:ph type="title"/>
          </p:nvPr>
        </p:nvSpPr>
        <p:spPr/>
        <p:txBody>
          <a:bodyPr/>
          <a:lstStyle/>
          <a:p>
            <a:r>
              <a:rPr lang="en-US" dirty="0"/>
              <a:t>Managing Stress Cont. </a:t>
            </a:r>
          </a:p>
        </p:txBody>
      </p:sp>
      <p:sp>
        <p:nvSpPr>
          <p:cNvPr id="3" name="Content Placeholder 2">
            <a:extLst>
              <a:ext uri="{FF2B5EF4-FFF2-40B4-BE49-F238E27FC236}">
                <a16:creationId xmlns:a16="http://schemas.microsoft.com/office/drawing/2014/main" id="{B525C05D-BD0B-49AE-A9EC-6B97957B64FD}"/>
              </a:ext>
            </a:extLst>
          </p:cNvPr>
          <p:cNvSpPr>
            <a:spLocks noGrp="1"/>
          </p:cNvSpPr>
          <p:nvPr>
            <p:ph idx="1"/>
          </p:nvPr>
        </p:nvSpPr>
        <p:spPr/>
        <p:txBody>
          <a:bodyPr/>
          <a:lstStyle/>
          <a:p>
            <a:pPr>
              <a:buFont typeface="Wingdings" panose="05000000000000000000" pitchFamily="2" charset="2"/>
              <a:buChar char="§"/>
            </a:pPr>
            <a:r>
              <a:rPr lang="en-US" dirty="0"/>
              <a:t>Keep travel reasonable. </a:t>
            </a:r>
          </a:p>
          <a:p>
            <a:pPr>
              <a:buFont typeface="Wingdings" panose="05000000000000000000" pitchFamily="2" charset="2"/>
              <a:buChar char="§"/>
            </a:pPr>
            <a:r>
              <a:rPr lang="en-US" dirty="0"/>
              <a:t>Laugh – watch a funny movie or read a funny story</a:t>
            </a:r>
          </a:p>
          <a:p>
            <a:pPr>
              <a:buFont typeface="Wingdings" panose="05000000000000000000" pitchFamily="2" charset="2"/>
              <a:buChar char="§"/>
            </a:pPr>
            <a:r>
              <a:rPr lang="en-US" dirty="0"/>
              <a:t>Pace yourself, don’t feel like you have to do everything</a:t>
            </a:r>
          </a:p>
          <a:p>
            <a:pPr>
              <a:buFont typeface="Wingdings" panose="05000000000000000000" pitchFamily="2" charset="2"/>
              <a:buChar char="§"/>
            </a:pPr>
            <a:r>
              <a:rPr lang="en-US" dirty="0"/>
              <a:t>Organize your time</a:t>
            </a:r>
          </a:p>
          <a:p>
            <a:pPr>
              <a:buFont typeface="Wingdings" panose="05000000000000000000" pitchFamily="2" charset="2"/>
              <a:buChar char="§"/>
            </a:pPr>
            <a:r>
              <a:rPr lang="en-US" dirty="0"/>
              <a:t> Be realistic</a:t>
            </a:r>
          </a:p>
          <a:p>
            <a:endParaRPr lang="en-US" dirty="0"/>
          </a:p>
        </p:txBody>
      </p:sp>
    </p:spTree>
    <p:extLst>
      <p:ext uri="{BB962C8B-B14F-4D97-AF65-F5344CB8AC3E}">
        <p14:creationId xmlns:p14="http://schemas.microsoft.com/office/powerpoint/2010/main" val="15034990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37715-A8EF-41CF-B44B-4288717086A8}"/>
              </a:ext>
            </a:extLst>
          </p:cNvPr>
          <p:cNvSpPr>
            <a:spLocks noGrp="1"/>
          </p:cNvSpPr>
          <p:nvPr>
            <p:ph type="title"/>
          </p:nvPr>
        </p:nvSpPr>
        <p:spPr/>
        <p:txBody>
          <a:bodyPr/>
          <a:lstStyle/>
          <a:p>
            <a:r>
              <a:rPr lang="en-US" dirty="0"/>
              <a:t>Working with Birth Families </a:t>
            </a:r>
          </a:p>
        </p:txBody>
      </p:sp>
      <p:sp>
        <p:nvSpPr>
          <p:cNvPr id="3" name="Content Placeholder 2">
            <a:extLst>
              <a:ext uri="{FF2B5EF4-FFF2-40B4-BE49-F238E27FC236}">
                <a16:creationId xmlns:a16="http://schemas.microsoft.com/office/drawing/2014/main" id="{9EBC9D83-87BA-43E8-BDC5-0B4BE1049A99}"/>
              </a:ext>
            </a:extLst>
          </p:cNvPr>
          <p:cNvSpPr>
            <a:spLocks noGrp="1"/>
          </p:cNvSpPr>
          <p:nvPr>
            <p:ph idx="1"/>
          </p:nvPr>
        </p:nvSpPr>
        <p:spPr/>
        <p:txBody>
          <a:bodyPr/>
          <a:lstStyle/>
          <a:p>
            <a:pPr>
              <a:buFont typeface="Wingdings" panose="05000000000000000000" pitchFamily="2" charset="2"/>
              <a:buChar char="§"/>
            </a:pPr>
            <a:r>
              <a:rPr lang="en-US" dirty="0"/>
              <a:t>Ask the child about their traditions and experiences </a:t>
            </a:r>
          </a:p>
          <a:p>
            <a:pPr>
              <a:buFont typeface="Wingdings" panose="05000000000000000000" pitchFamily="2" charset="2"/>
              <a:buChar char="§"/>
            </a:pPr>
            <a:r>
              <a:rPr lang="en-US" dirty="0"/>
              <a:t>If possible, ask child’s family members about their holiday traditions and customs</a:t>
            </a:r>
          </a:p>
          <a:p>
            <a:pPr>
              <a:buFont typeface="Wingdings" panose="05000000000000000000" pitchFamily="2" charset="2"/>
              <a:buChar char="§"/>
            </a:pPr>
            <a:r>
              <a:rPr lang="en-US" dirty="0"/>
              <a:t>Try to coordinate schedules with birth families (if cleared with the child’s worker)</a:t>
            </a:r>
          </a:p>
          <a:p>
            <a:pPr>
              <a:buFont typeface="Wingdings" panose="05000000000000000000" pitchFamily="2" charset="2"/>
              <a:buChar char="§"/>
            </a:pPr>
            <a:r>
              <a:rPr lang="en-US" dirty="0"/>
              <a:t>Help child send small gift or cards to birth families and/or old neighbors and friends</a:t>
            </a:r>
          </a:p>
          <a:p>
            <a:pPr>
              <a:buFont typeface="Wingdings" panose="05000000000000000000" pitchFamily="2" charset="2"/>
              <a:buChar char="§"/>
            </a:pPr>
            <a:r>
              <a:rPr lang="en-US" dirty="0"/>
              <a:t>Child may worry about birth parent and feel conflicted loyalties – assure them it is ok for them to be safe and cared for and if you can, reassure them about safety &amp; care of birth parent</a:t>
            </a:r>
          </a:p>
          <a:p>
            <a:endParaRPr lang="en-US" dirty="0"/>
          </a:p>
        </p:txBody>
      </p:sp>
    </p:spTree>
    <p:extLst>
      <p:ext uri="{BB962C8B-B14F-4D97-AF65-F5344CB8AC3E}">
        <p14:creationId xmlns:p14="http://schemas.microsoft.com/office/powerpoint/2010/main" val="34746239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A112F-2CD1-424A-BBD4-5F276B4C8AFE}"/>
              </a:ext>
            </a:extLst>
          </p:cNvPr>
          <p:cNvSpPr>
            <a:spLocks noGrp="1"/>
          </p:cNvSpPr>
          <p:nvPr>
            <p:ph type="title"/>
          </p:nvPr>
        </p:nvSpPr>
        <p:spPr/>
        <p:txBody>
          <a:bodyPr/>
          <a:lstStyle/>
          <a:p>
            <a:r>
              <a:rPr lang="en-US" dirty="0"/>
              <a:t>Religious Differences </a:t>
            </a:r>
          </a:p>
        </p:txBody>
      </p:sp>
      <p:sp>
        <p:nvSpPr>
          <p:cNvPr id="3" name="Content Placeholder 2">
            <a:extLst>
              <a:ext uri="{FF2B5EF4-FFF2-40B4-BE49-F238E27FC236}">
                <a16:creationId xmlns:a16="http://schemas.microsoft.com/office/drawing/2014/main" id="{99637717-9B65-47A8-8A29-2119A58A6464}"/>
              </a:ext>
            </a:extLst>
          </p:cNvPr>
          <p:cNvSpPr>
            <a:spLocks noGrp="1"/>
          </p:cNvSpPr>
          <p:nvPr>
            <p:ph idx="1"/>
          </p:nvPr>
        </p:nvSpPr>
        <p:spPr/>
        <p:txBody>
          <a:bodyPr/>
          <a:lstStyle/>
          <a:p>
            <a:pPr>
              <a:buFont typeface="Wingdings" panose="05000000000000000000" pitchFamily="2" charset="2"/>
              <a:buChar char="§"/>
            </a:pPr>
            <a:r>
              <a:rPr lang="en-US" dirty="0"/>
              <a:t>Birth parents have the right to choose a child’s religion or lack of religion. </a:t>
            </a:r>
          </a:p>
          <a:p>
            <a:pPr>
              <a:buFont typeface="Wingdings" panose="05000000000000000000" pitchFamily="2" charset="2"/>
              <a:buChar char="§"/>
            </a:pPr>
            <a:r>
              <a:rPr lang="en-US" dirty="0"/>
              <a:t>Openly communicate with the worker regarding religious issues and how it should inform placement decisions</a:t>
            </a:r>
          </a:p>
          <a:p>
            <a:pPr>
              <a:buFont typeface="Wingdings" panose="05000000000000000000" pitchFamily="2" charset="2"/>
              <a:buChar char="§"/>
            </a:pPr>
            <a:r>
              <a:rPr lang="en-US" dirty="0"/>
              <a:t>Find ways to honor the religion, traditions, and preferences of birth families.</a:t>
            </a:r>
          </a:p>
          <a:p>
            <a:endParaRPr lang="en-US" dirty="0"/>
          </a:p>
        </p:txBody>
      </p:sp>
    </p:spTree>
    <p:extLst>
      <p:ext uri="{BB962C8B-B14F-4D97-AF65-F5344CB8AC3E}">
        <p14:creationId xmlns:p14="http://schemas.microsoft.com/office/powerpoint/2010/main" val="3556358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73AD6-B2B4-4003-8FFF-349D13A92669}"/>
              </a:ext>
            </a:extLst>
          </p:cNvPr>
          <p:cNvSpPr>
            <a:spLocks noGrp="1"/>
          </p:cNvSpPr>
          <p:nvPr>
            <p:ph type="title"/>
          </p:nvPr>
        </p:nvSpPr>
        <p:spPr/>
        <p:txBody>
          <a:bodyPr/>
          <a:lstStyle/>
          <a:p>
            <a:r>
              <a:rPr lang="en-US" dirty="0"/>
              <a:t>Tips </a:t>
            </a:r>
          </a:p>
        </p:txBody>
      </p:sp>
      <p:sp>
        <p:nvSpPr>
          <p:cNvPr id="3" name="Content Placeholder 2">
            <a:extLst>
              <a:ext uri="{FF2B5EF4-FFF2-40B4-BE49-F238E27FC236}">
                <a16:creationId xmlns:a16="http://schemas.microsoft.com/office/drawing/2014/main" id="{4F51DFE2-6C33-42D0-B0D0-70F3CEBED7D5}"/>
              </a:ext>
            </a:extLst>
          </p:cNvPr>
          <p:cNvSpPr>
            <a:spLocks noGrp="1"/>
          </p:cNvSpPr>
          <p:nvPr>
            <p:ph idx="1"/>
          </p:nvPr>
        </p:nvSpPr>
        <p:spPr/>
        <p:txBody>
          <a:bodyPr/>
          <a:lstStyle/>
          <a:p>
            <a:pPr>
              <a:buFont typeface="Wingdings" panose="05000000000000000000" pitchFamily="2" charset="2"/>
              <a:buChar char="§"/>
            </a:pPr>
            <a:r>
              <a:rPr lang="en-US" dirty="0"/>
              <a:t>Learn about native customs if the culture is different</a:t>
            </a:r>
          </a:p>
          <a:p>
            <a:pPr>
              <a:buFont typeface="Wingdings" panose="05000000000000000000" pitchFamily="2" charset="2"/>
              <a:buChar char="§"/>
            </a:pPr>
            <a:r>
              <a:rPr lang="en-US" dirty="0"/>
              <a:t>Incorporation of traditions from the birth family</a:t>
            </a:r>
          </a:p>
          <a:p>
            <a:pPr>
              <a:buFont typeface="Wingdings" panose="05000000000000000000" pitchFamily="2" charset="2"/>
              <a:buChar char="§"/>
            </a:pPr>
            <a:r>
              <a:rPr lang="en-US" dirty="0"/>
              <a:t>Involvement in activities</a:t>
            </a:r>
          </a:p>
          <a:p>
            <a:pPr>
              <a:buFont typeface="Wingdings" panose="05000000000000000000" pitchFamily="2" charset="2"/>
              <a:buChar char="§"/>
            </a:pPr>
            <a:r>
              <a:rPr lang="en-US" dirty="0"/>
              <a:t>Make a schedule so they know what to expect and give them a sense of control</a:t>
            </a:r>
          </a:p>
          <a:p>
            <a:endParaRPr lang="en-US" dirty="0"/>
          </a:p>
        </p:txBody>
      </p:sp>
    </p:spTree>
    <p:extLst>
      <p:ext uri="{BB962C8B-B14F-4D97-AF65-F5344CB8AC3E}">
        <p14:creationId xmlns:p14="http://schemas.microsoft.com/office/powerpoint/2010/main" val="21374936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 Media 3" title="Foster Family Tips for the Holiday Season">
            <a:hlinkClick r:id="" action="ppaction://media"/>
            <a:extLst>
              <a:ext uri="{FF2B5EF4-FFF2-40B4-BE49-F238E27FC236}">
                <a16:creationId xmlns:a16="http://schemas.microsoft.com/office/drawing/2014/main" id="{18BBA2EF-A865-48D8-974F-63A1685F532D}"/>
              </a:ext>
            </a:extLst>
          </p:cNvPr>
          <p:cNvPicPr>
            <a:picLocks noGrp="1" noRot="1" noChangeAspect="1"/>
          </p:cNvPicPr>
          <p:nvPr>
            <p:ph idx="4294967295"/>
            <a:videoFile r:link="rId1"/>
          </p:nvPr>
        </p:nvPicPr>
        <p:blipFill>
          <a:blip r:embed="rId4"/>
          <a:stretch>
            <a:fillRect/>
          </a:stretch>
        </p:blipFill>
        <p:spPr>
          <a:xfrm>
            <a:off x="1227221" y="606926"/>
            <a:ext cx="9315450" cy="5240338"/>
          </a:xfrm>
          <a:prstGeom prst="rect">
            <a:avLst/>
          </a:prstGeom>
        </p:spPr>
      </p:pic>
    </p:spTree>
    <p:extLst>
      <p:ext uri="{BB962C8B-B14F-4D97-AF65-F5344CB8AC3E}">
        <p14:creationId xmlns:p14="http://schemas.microsoft.com/office/powerpoint/2010/main" val="1322784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EB412-C06D-4054-9646-BCEE34D57EB1}"/>
              </a:ext>
            </a:extLst>
          </p:cNvPr>
          <p:cNvSpPr>
            <a:spLocks noGrp="1"/>
          </p:cNvSpPr>
          <p:nvPr>
            <p:ph type="title" idx="4294967295"/>
          </p:nvPr>
        </p:nvSpPr>
        <p:spPr>
          <a:xfrm>
            <a:off x="3480318" y="1348274"/>
            <a:ext cx="4879910" cy="2286000"/>
          </a:xfrm>
        </p:spPr>
        <p:txBody>
          <a:bodyPr>
            <a:normAutofit/>
          </a:bodyPr>
          <a:lstStyle/>
          <a:p>
            <a:pPr algn="ctr"/>
            <a:r>
              <a:rPr lang="en-US" sz="6600" b="1" dirty="0"/>
              <a:t>Introductions</a:t>
            </a:r>
          </a:p>
        </p:txBody>
      </p:sp>
    </p:spTree>
    <p:extLst>
      <p:ext uri="{BB962C8B-B14F-4D97-AF65-F5344CB8AC3E}">
        <p14:creationId xmlns:p14="http://schemas.microsoft.com/office/powerpoint/2010/main" val="27286543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10CB0-F076-49BB-A5E9-BF57E4BD3B8C}"/>
              </a:ext>
            </a:extLst>
          </p:cNvPr>
          <p:cNvSpPr>
            <a:spLocks noGrp="1"/>
          </p:cNvSpPr>
          <p:nvPr>
            <p:ph type="title"/>
          </p:nvPr>
        </p:nvSpPr>
        <p:spPr/>
        <p:txBody>
          <a:bodyPr/>
          <a:lstStyle/>
          <a:p>
            <a:r>
              <a:rPr lang="en-US" dirty="0"/>
              <a:t>Activity Ideas</a:t>
            </a:r>
          </a:p>
        </p:txBody>
      </p:sp>
      <p:sp>
        <p:nvSpPr>
          <p:cNvPr id="3" name="Content Placeholder 2">
            <a:extLst>
              <a:ext uri="{FF2B5EF4-FFF2-40B4-BE49-F238E27FC236}">
                <a16:creationId xmlns:a16="http://schemas.microsoft.com/office/drawing/2014/main" id="{815AAA45-EF5F-4A73-8F03-D06F05C05802}"/>
              </a:ext>
            </a:extLst>
          </p:cNvPr>
          <p:cNvSpPr>
            <a:spLocks noGrp="1"/>
          </p:cNvSpPr>
          <p:nvPr>
            <p:ph idx="1"/>
          </p:nvPr>
        </p:nvSpPr>
        <p:spPr/>
        <p:txBody>
          <a:bodyPr/>
          <a:lstStyle/>
          <a:p>
            <a:r>
              <a:rPr lang="en-US" sz="2800" dirty="0"/>
              <a:t>Arts and crafts</a:t>
            </a:r>
          </a:p>
          <a:p>
            <a:pPr lvl="1"/>
            <a:r>
              <a:rPr lang="en-US" sz="2400" dirty="0"/>
              <a:t>Cut snowflakes out of paper and hang</a:t>
            </a:r>
          </a:p>
          <a:p>
            <a:pPr lvl="1"/>
            <a:r>
              <a:rPr lang="en-US" sz="2400" dirty="0"/>
              <a:t>Use dark construction paper and white chalk to draw winter scenes and snowmen</a:t>
            </a:r>
          </a:p>
          <a:p>
            <a:pPr lvl="1"/>
            <a:r>
              <a:rPr lang="en-US" sz="2400" dirty="0"/>
              <a:t>Make homemade ornaments</a:t>
            </a:r>
          </a:p>
          <a:p>
            <a:pPr lvl="1"/>
            <a:r>
              <a:rPr lang="en-US" sz="2400" dirty="0"/>
              <a:t>Make homemade gifts or letters for birth or foster family, friends, teachers</a:t>
            </a:r>
          </a:p>
          <a:p>
            <a:pPr lvl="1"/>
            <a:r>
              <a:rPr lang="en-US" sz="2400" dirty="0"/>
              <a:t>Search online or library for other craft projects</a:t>
            </a:r>
          </a:p>
          <a:p>
            <a:pPr lvl="1"/>
            <a:r>
              <a:rPr lang="en-US" sz="2400" dirty="0"/>
              <a:t>Bake for fun or for others</a:t>
            </a:r>
          </a:p>
          <a:p>
            <a:endParaRPr lang="en-US" dirty="0"/>
          </a:p>
        </p:txBody>
      </p:sp>
    </p:spTree>
    <p:extLst>
      <p:ext uri="{BB962C8B-B14F-4D97-AF65-F5344CB8AC3E}">
        <p14:creationId xmlns:p14="http://schemas.microsoft.com/office/powerpoint/2010/main" val="26800846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F6E97-4439-4DAF-AD05-CD1CE9ABD9CF}"/>
              </a:ext>
            </a:extLst>
          </p:cNvPr>
          <p:cNvSpPr>
            <a:spLocks noGrp="1"/>
          </p:cNvSpPr>
          <p:nvPr>
            <p:ph type="title"/>
          </p:nvPr>
        </p:nvSpPr>
        <p:spPr/>
        <p:txBody>
          <a:bodyPr/>
          <a:lstStyle/>
          <a:p>
            <a:r>
              <a:rPr lang="en-US" dirty="0"/>
              <a:t>Life books</a:t>
            </a:r>
          </a:p>
        </p:txBody>
      </p:sp>
      <p:sp>
        <p:nvSpPr>
          <p:cNvPr id="8" name="Content Placeholder 7">
            <a:extLst>
              <a:ext uri="{FF2B5EF4-FFF2-40B4-BE49-F238E27FC236}">
                <a16:creationId xmlns:a16="http://schemas.microsoft.com/office/drawing/2014/main" id="{B924218D-3EF5-4EF3-8206-7F87F1C40635}"/>
              </a:ext>
            </a:extLst>
          </p:cNvPr>
          <p:cNvSpPr>
            <a:spLocks noGrp="1"/>
          </p:cNvSpPr>
          <p:nvPr>
            <p:ph sz="half" idx="1"/>
          </p:nvPr>
        </p:nvSpPr>
        <p:spPr/>
        <p:txBody>
          <a:bodyPr/>
          <a:lstStyle/>
          <a:p>
            <a:r>
              <a:rPr lang="en-US" sz="2800" dirty="0"/>
              <a:t>Another activity – work on </a:t>
            </a:r>
            <a:r>
              <a:rPr lang="en-US" sz="2800" dirty="0" err="1"/>
              <a:t>lifebooks</a:t>
            </a:r>
            <a:r>
              <a:rPr lang="en-US" sz="2800" dirty="0"/>
              <a:t>, draw pictures, write stories or poems, record events. Journaling for older children.</a:t>
            </a:r>
          </a:p>
          <a:p>
            <a:endParaRPr lang="en-US" dirty="0"/>
          </a:p>
        </p:txBody>
      </p:sp>
      <p:pic>
        <p:nvPicPr>
          <p:cNvPr id="10" name="Content Placeholder 9">
            <a:extLst>
              <a:ext uri="{FF2B5EF4-FFF2-40B4-BE49-F238E27FC236}">
                <a16:creationId xmlns:a16="http://schemas.microsoft.com/office/drawing/2014/main" id="{C07E8AF4-0FA1-4FDC-98E0-7DB10F5EBEA8}"/>
              </a:ext>
            </a:extLst>
          </p:cNvPr>
          <p:cNvPicPr>
            <a:picLocks noGrp="1" noChangeAspect="1"/>
          </p:cNvPicPr>
          <p:nvPr>
            <p:ph sz="half" idx="2"/>
          </p:nvPr>
        </p:nvPicPr>
        <p:blipFill>
          <a:blip r:embed="rId3"/>
          <a:stretch>
            <a:fillRect/>
          </a:stretch>
        </p:blipFill>
        <p:spPr>
          <a:xfrm>
            <a:off x="6851745" y="2440182"/>
            <a:ext cx="3670110" cy="2834886"/>
          </a:xfrm>
          <a:prstGeom prst="rect">
            <a:avLst/>
          </a:prstGeom>
        </p:spPr>
      </p:pic>
    </p:spTree>
    <p:extLst>
      <p:ext uri="{BB962C8B-B14F-4D97-AF65-F5344CB8AC3E}">
        <p14:creationId xmlns:p14="http://schemas.microsoft.com/office/powerpoint/2010/main" val="20434658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98DB7-0B7A-4219-9D97-A07F648060B1}"/>
              </a:ext>
            </a:extLst>
          </p:cNvPr>
          <p:cNvSpPr>
            <a:spLocks noGrp="1"/>
          </p:cNvSpPr>
          <p:nvPr>
            <p:ph type="title"/>
          </p:nvPr>
        </p:nvSpPr>
        <p:spPr/>
        <p:txBody>
          <a:bodyPr/>
          <a:lstStyle/>
          <a:p>
            <a:r>
              <a:rPr lang="en-US" b="1" dirty="0"/>
              <a:t>Group Activity </a:t>
            </a:r>
            <a:r>
              <a:rPr lang="en-US" dirty="0"/>
              <a:t>	</a:t>
            </a:r>
          </a:p>
        </p:txBody>
      </p:sp>
      <p:sp>
        <p:nvSpPr>
          <p:cNvPr id="3" name="Content Placeholder 2">
            <a:extLst>
              <a:ext uri="{FF2B5EF4-FFF2-40B4-BE49-F238E27FC236}">
                <a16:creationId xmlns:a16="http://schemas.microsoft.com/office/drawing/2014/main" id="{309FE556-969B-47AF-8F6C-687E94F49827}"/>
              </a:ext>
            </a:extLst>
          </p:cNvPr>
          <p:cNvSpPr>
            <a:spLocks noGrp="1"/>
          </p:cNvSpPr>
          <p:nvPr>
            <p:ph idx="1"/>
          </p:nvPr>
        </p:nvSpPr>
        <p:spPr/>
        <p:txBody>
          <a:bodyPr>
            <a:normAutofit/>
          </a:bodyPr>
          <a:lstStyle/>
          <a:p>
            <a:pPr>
              <a:buFont typeface="Wingdings" panose="05000000000000000000" pitchFamily="2" charset="2"/>
              <a:buChar char="§"/>
            </a:pPr>
            <a:r>
              <a:rPr lang="en-US" sz="2800" dirty="0"/>
              <a:t>What are some of your favorite holiday traditions and why are they important to your family?</a:t>
            </a:r>
          </a:p>
          <a:p>
            <a:pPr lvl="1"/>
            <a:endParaRPr lang="en-US" sz="2400" dirty="0"/>
          </a:p>
          <a:p>
            <a:pPr>
              <a:buFont typeface="Wingdings" panose="05000000000000000000" pitchFamily="2" charset="2"/>
              <a:buChar char="§"/>
            </a:pPr>
            <a:r>
              <a:rPr lang="en-US" sz="2800" dirty="0"/>
              <a:t>Discuss similarities and differences between traditions.</a:t>
            </a:r>
          </a:p>
          <a:p>
            <a:endParaRPr lang="en-US" sz="2800" dirty="0"/>
          </a:p>
          <a:p>
            <a:pPr>
              <a:buFont typeface="Wingdings" panose="05000000000000000000" pitchFamily="2" charset="2"/>
              <a:buChar char="§"/>
            </a:pPr>
            <a:r>
              <a:rPr lang="en-US" sz="2800" dirty="0"/>
              <a:t>Could you integrate something from someone else’s traditions into your holiday plans and traditions? What would that look like?</a:t>
            </a:r>
          </a:p>
        </p:txBody>
      </p:sp>
    </p:spTree>
    <p:extLst>
      <p:ext uri="{BB962C8B-B14F-4D97-AF65-F5344CB8AC3E}">
        <p14:creationId xmlns:p14="http://schemas.microsoft.com/office/powerpoint/2010/main" val="1670500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6B701CE-B962-4E63-A820-DB65CE640256}"/>
              </a:ext>
            </a:extLst>
          </p:cNvPr>
          <p:cNvSpPr>
            <a:spLocks noGrp="1"/>
          </p:cNvSpPr>
          <p:nvPr>
            <p:ph type="title"/>
          </p:nvPr>
        </p:nvSpPr>
        <p:spPr/>
        <p:txBody>
          <a:bodyPr/>
          <a:lstStyle/>
          <a:p>
            <a:r>
              <a:rPr lang="en-US" dirty="0"/>
              <a:t>Helpful Holiday Tasks</a:t>
            </a:r>
          </a:p>
        </p:txBody>
      </p:sp>
      <p:sp>
        <p:nvSpPr>
          <p:cNvPr id="6" name="Content Placeholder 5">
            <a:extLst>
              <a:ext uri="{FF2B5EF4-FFF2-40B4-BE49-F238E27FC236}">
                <a16:creationId xmlns:a16="http://schemas.microsoft.com/office/drawing/2014/main" id="{01F6D672-2E63-4C48-97A6-61E47584DB1C}"/>
              </a:ext>
            </a:extLst>
          </p:cNvPr>
          <p:cNvSpPr>
            <a:spLocks noGrp="1"/>
          </p:cNvSpPr>
          <p:nvPr>
            <p:ph idx="1"/>
          </p:nvPr>
        </p:nvSpPr>
        <p:spPr/>
        <p:txBody>
          <a:bodyPr>
            <a:normAutofit/>
          </a:bodyPr>
          <a:lstStyle/>
          <a:p>
            <a:pPr>
              <a:buFont typeface="Wingdings" panose="05000000000000000000" pitchFamily="2" charset="2"/>
              <a:buChar char="§"/>
            </a:pPr>
            <a:r>
              <a:rPr lang="en-US" sz="2800" dirty="0"/>
              <a:t>Give the child tasks that are helpful during the holidays</a:t>
            </a:r>
          </a:p>
          <a:p>
            <a:pPr lvl="1">
              <a:buFont typeface="Courier New" panose="02070309020205020404" pitchFamily="49" charset="0"/>
              <a:buChar char="o"/>
            </a:pPr>
            <a:r>
              <a:rPr lang="en-US" sz="2800" dirty="0"/>
              <a:t>Setting the table- from the video</a:t>
            </a:r>
          </a:p>
          <a:p>
            <a:pPr lvl="1">
              <a:buFont typeface="Courier New" panose="02070309020205020404" pitchFamily="49" charset="0"/>
              <a:buChar char="o"/>
            </a:pPr>
            <a:r>
              <a:rPr lang="en-US" sz="2800" dirty="0"/>
              <a:t>Helping with holiday shopping</a:t>
            </a:r>
          </a:p>
          <a:p>
            <a:pPr lvl="1">
              <a:buFont typeface="Courier New" panose="02070309020205020404" pitchFamily="49" charset="0"/>
              <a:buChar char="o"/>
            </a:pPr>
            <a:r>
              <a:rPr lang="en-US" sz="2800" dirty="0"/>
              <a:t>Decorating</a:t>
            </a:r>
          </a:p>
          <a:p>
            <a:pPr lvl="1">
              <a:buFont typeface="Courier New" panose="02070309020205020404" pitchFamily="49" charset="0"/>
              <a:buChar char="o"/>
            </a:pPr>
            <a:r>
              <a:rPr lang="en-US" sz="2800" dirty="0"/>
              <a:t>Picking something out for the holiday</a:t>
            </a:r>
          </a:p>
          <a:p>
            <a:pPr lvl="1">
              <a:buFont typeface="Courier New" panose="02070309020205020404" pitchFamily="49" charset="0"/>
              <a:buChar char="o"/>
            </a:pPr>
            <a:r>
              <a:rPr lang="en-US" sz="2800" dirty="0"/>
              <a:t>Helping make a meal or having input </a:t>
            </a:r>
          </a:p>
        </p:txBody>
      </p:sp>
    </p:spTree>
    <p:extLst>
      <p:ext uri="{BB962C8B-B14F-4D97-AF65-F5344CB8AC3E}">
        <p14:creationId xmlns:p14="http://schemas.microsoft.com/office/powerpoint/2010/main" val="9850173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683EB-8507-4539-8A95-2F6B580DA91F}"/>
              </a:ext>
            </a:extLst>
          </p:cNvPr>
          <p:cNvSpPr>
            <a:spLocks noGrp="1"/>
          </p:cNvSpPr>
          <p:nvPr>
            <p:ph type="title"/>
          </p:nvPr>
        </p:nvSpPr>
        <p:spPr/>
        <p:txBody>
          <a:bodyPr/>
          <a:lstStyle/>
          <a:p>
            <a:r>
              <a:rPr lang="en-US" dirty="0"/>
              <a:t>Volunteer Work </a:t>
            </a:r>
          </a:p>
        </p:txBody>
      </p:sp>
      <p:sp>
        <p:nvSpPr>
          <p:cNvPr id="4" name="Content Placeholder 3">
            <a:extLst>
              <a:ext uri="{FF2B5EF4-FFF2-40B4-BE49-F238E27FC236}">
                <a16:creationId xmlns:a16="http://schemas.microsoft.com/office/drawing/2014/main" id="{CCFBD0B9-1425-49DF-B56C-9BDC7699EC79}"/>
              </a:ext>
            </a:extLst>
          </p:cNvPr>
          <p:cNvSpPr>
            <a:spLocks noGrp="1"/>
          </p:cNvSpPr>
          <p:nvPr>
            <p:ph sz="half" idx="1"/>
          </p:nvPr>
        </p:nvSpPr>
        <p:spPr/>
        <p:txBody>
          <a:bodyPr/>
          <a:lstStyle/>
          <a:p>
            <a:r>
              <a:rPr lang="en-US" sz="2800" dirty="0"/>
              <a:t>Volunteering can teach work ethics, build self-esteem, empathize with others</a:t>
            </a:r>
          </a:p>
          <a:p>
            <a:pPr lvl="1"/>
            <a:r>
              <a:rPr lang="en-US" sz="2400" dirty="0"/>
              <a:t>Veterinarian Clinic or Humane Shelter</a:t>
            </a:r>
          </a:p>
          <a:p>
            <a:pPr lvl="1"/>
            <a:r>
              <a:rPr lang="en-US" sz="2400" dirty="0"/>
              <a:t>Nursing/Rehab facility</a:t>
            </a:r>
          </a:p>
          <a:p>
            <a:pPr lvl="1"/>
            <a:r>
              <a:rPr lang="en-US" sz="2400" dirty="0"/>
              <a:t>Homeless shelter</a:t>
            </a:r>
          </a:p>
          <a:p>
            <a:pPr lvl="1"/>
            <a:r>
              <a:rPr lang="en-US" sz="2400" dirty="0"/>
              <a:t>Social services center</a:t>
            </a:r>
          </a:p>
          <a:p>
            <a:pPr lvl="1"/>
            <a:r>
              <a:rPr lang="en-US" sz="2400" dirty="0"/>
              <a:t>Churches </a:t>
            </a:r>
          </a:p>
          <a:p>
            <a:endParaRPr lang="en-US" dirty="0"/>
          </a:p>
        </p:txBody>
      </p:sp>
      <p:pic>
        <p:nvPicPr>
          <p:cNvPr id="6" name="Content Placeholder 5">
            <a:extLst>
              <a:ext uri="{FF2B5EF4-FFF2-40B4-BE49-F238E27FC236}">
                <a16:creationId xmlns:a16="http://schemas.microsoft.com/office/drawing/2014/main" id="{A4A2401A-DEC0-4F25-89BB-61354B011F05}"/>
              </a:ext>
            </a:extLst>
          </p:cNvPr>
          <p:cNvPicPr>
            <a:picLocks noGrp="1" noChangeAspect="1"/>
          </p:cNvPicPr>
          <p:nvPr>
            <p:ph sz="half" idx="2"/>
          </p:nvPr>
        </p:nvPicPr>
        <p:blipFill>
          <a:blip r:embed="rId3"/>
          <a:stretch>
            <a:fillRect/>
          </a:stretch>
        </p:blipFill>
        <p:spPr>
          <a:xfrm>
            <a:off x="7598906" y="2137970"/>
            <a:ext cx="2748252" cy="3446804"/>
          </a:xfrm>
          <a:prstGeom prst="rect">
            <a:avLst/>
          </a:prstGeom>
        </p:spPr>
      </p:pic>
    </p:spTree>
    <p:extLst>
      <p:ext uri="{BB962C8B-B14F-4D97-AF65-F5344CB8AC3E}">
        <p14:creationId xmlns:p14="http://schemas.microsoft.com/office/powerpoint/2010/main" val="21938259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C8A5B-D0B5-4DB5-8304-AB940C9B6400}"/>
              </a:ext>
            </a:extLst>
          </p:cNvPr>
          <p:cNvSpPr>
            <a:spLocks noGrp="1"/>
          </p:cNvSpPr>
          <p:nvPr>
            <p:ph type="title"/>
          </p:nvPr>
        </p:nvSpPr>
        <p:spPr/>
        <p:txBody>
          <a:bodyPr/>
          <a:lstStyle/>
          <a:p>
            <a:r>
              <a:rPr lang="en-US" dirty="0"/>
              <a:t>Other</a:t>
            </a:r>
          </a:p>
        </p:txBody>
      </p:sp>
      <p:sp>
        <p:nvSpPr>
          <p:cNvPr id="5" name="Content Placeholder 4">
            <a:extLst>
              <a:ext uri="{FF2B5EF4-FFF2-40B4-BE49-F238E27FC236}">
                <a16:creationId xmlns:a16="http://schemas.microsoft.com/office/drawing/2014/main" id="{6624152E-D733-4D33-96EC-406E1A0DC1A2}"/>
              </a:ext>
            </a:extLst>
          </p:cNvPr>
          <p:cNvSpPr>
            <a:spLocks noGrp="1"/>
          </p:cNvSpPr>
          <p:nvPr>
            <p:ph idx="1"/>
          </p:nvPr>
        </p:nvSpPr>
        <p:spPr/>
        <p:txBody>
          <a:bodyPr/>
          <a:lstStyle/>
          <a:p>
            <a:pPr>
              <a:buFont typeface="Wingdings" panose="05000000000000000000" pitchFamily="2" charset="2"/>
              <a:buChar char="§"/>
            </a:pPr>
            <a:r>
              <a:rPr lang="en-US" dirty="0"/>
              <a:t>Learn about various cultural  holidays and help youth learn a variety of traditions (Thanksgiving, Christmas, Hanukkah, Kwanzaa, Diwali, Ramadan, </a:t>
            </a:r>
            <a:r>
              <a:rPr lang="en-US" dirty="0" err="1"/>
              <a:t>etc</a:t>
            </a:r>
            <a:r>
              <a:rPr lang="en-US" dirty="0"/>
              <a:t>)</a:t>
            </a:r>
          </a:p>
          <a:p>
            <a:pPr>
              <a:buFont typeface="Wingdings" panose="05000000000000000000" pitchFamily="2" charset="2"/>
              <a:buChar char="§"/>
            </a:pPr>
            <a:r>
              <a:rPr lang="en-US" dirty="0"/>
              <a:t>Help youth recognize and identify stress management strategies</a:t>
            </a:r>
          </a:p>
          <a:p>
            <a:pPr>
              <a:buFont typeface="Wingdings" panose="05000000000000000000" pitchFamily="2" charset="2"/>
              <a:buChar char="§"/>
            </a:pPr>
            <a:r>
              <a:rPr lang="en-US" dirty="0"/>
              <a:t>Praise, be patient, celebrate every bright spot.</a:t>
            </a:r>
          </a:p>
          <a:p>
            <a:endParaRPr lang="en-US" dirty="0"/>
          </a:p>
        </p:txBody>
      </p:sp>
    </p:spTree>
    <p:extLst>
      <p:ext uri="{BB962C8B-B14F-4D97-AF65-F5344CB8AC3E}">
        <p14:creationId xmlns:p14="http://schemas.microsoft.com/office/powerpoint/2010/main" val="12280529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AAFACCE-C48E-4A39-B2E3-FF96B8090CA6}"/>
              </a:ext>
            </a:extLst>
          </p:cNvPr>
          <p:cNvSpPr>
            <a:spLocks noGrp="1"/>
          </p:cNvSpPr>
          <p:nvPr>
            <p:ph type="title" idx="4294967295"/>
          </p:nvPr>
        </p:nvSpPr>
        <p:spPr>
          <a:xfrm>
            <a:off x="4527884" y="2080043"/>
            <a:ext cx="10058400" cy="1449387"/>
          </a:xfrm>
        </p:spPr>
        <p:txBody>
          <a:bodyPr/>
          <a:lstStyle/>
          <a:p>
            <a:r>
              <a:rPr lang="en-US" b="1" dirty="0"/>
              <a:t>Questions?</a:t>
            </a:r>
          </a:p>
        </p:txBody>
      </p:sp>
    </p:spTree>
    <p:extLst>
      <p:ext uri="{BB962C8B-B14F-4D97-AF65-F5344CB8AC3E}">
        <p14:creationId xmlns:p14="http://schemas.microsoft.com/office/powerpoint/2010/main" val="20612882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6983A-D9A0-4B47-997B-D4688D1A3404}"/>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F5FE1587-72B2-40B5-B176-F237B4A65101}"/>
              </a:ext>
            </a:extLst>
          </p:cNvPr>
          <p:cNvSpPr>
            <a:spLocks noGrp="1"/>
          </p:cNvSpPr>
          <p:nvPr>
            <p:ph idx="1"/>
          </p:nvPr>
        </p:nvSpPr>
        <p:spPr/>
        <p:txBody>
          <a:bodyPr>
            <a:normAutofit fontScale="92500" lnSpcReduction="20000"/>
          </a:bodyPr>
          <a:lstStyle/>
          <a:p>
            <a:r>
              <a:rPr lang="en-US" dirty="0"/>
              <a:t>American Psychological Association. (2016). Tips for parents managing holiday stress. </a:t>
            </a:r>
            <a:r>
              <a:rPr lang="en-US" dirty="0">
                <a:hlinkClick r:id="rId3"/>
              </a:rPr>
              <a:t>https://www.apa.org/topics/parenting/holiday</a:t>
            </a:r>
            <a:r>
              <a:rPr lang="en-US" dirty="0"/>
              <a:t> </a:t>
            </a:r>
          </a:p>
          <a:p>
            <a:r>
              <a:rPr lang="en-US" dirty="0"/>
              <a:t>CASA for Children. (2017). Helping young people in foster care through the holidays. </a:t>
            </a:r>
            <a:r>
              <a:rPr lang="en-US" dirty="0">
                <a:hlinkClick r:id="rId4"/>
              </a:rPr>
              <a:t>http://nc.casaforchildren.org/files/public/community/volunteers/HelpYouthInFC-Holidays.pdf</a:t>
            </a:r>
            <a:r>
              <a:rPr lang="en-US" dirty="0"/>
              <a:t> </a:t>
            </a:r>
          </a:p>
          <a:p>
            <a:r>
              <a:rPr lang="en-US" dirty="0"/>
              <a:t>Indiana University of Pennsylvania. (n.d.). Tips on how to cope with holiday depression and stress. </a:t>
            </a:r>
            <a:r>
              <a:rPr lang="en-US" dirty="0">
                <a:hlinkClick r:id="rId5"/>
              </a:rPr>
              <a:t>https://www.iup.edu/counselingcenter/self-help/stress/coping-with-holiday-depression-and-stress.html</a:t>
            </a:r>
            <a:r>
              <a:rPr lang="en-US" dirty="0"/>
              <a:t> </a:t>
            </a:r>
          </a:p>
          <a:p>
            <a:r>
              <a:rPr lang="en-US" dirty="0"/>
              <a:t>NC Division of Social Services and the Family and Children’s Resource Program. (2010). Celebrating holidays with children you foster. </a:t>
            </a:r>
            <a:r>
              <a:rPr lang="en-US" i="1" dirty="0"/>
              <a:t>Fostering Perspectives, 15</a:t>
            </a:r>
            <a:r>
              <a:rPr lang="en-US" dirty="0"/>
              <a:t> (1). </a:t>
            </a:r>
            <a:r>
              <a:rPr lang="en-US" dirty="0">
                <a:hlinkClick r:id="rId6"/>
              </a:rPr>
              <a:t>https://fosteringperspectives.org/fpv15n1/holidays.htm</a:t>
            </a:r>
            <a:r>
              <a:rPr lang="en-US" dirty="0"/>
              <a:t> </a:t>
            </a:r>
          </a:p>
          <a:p>
            <a:r>
              <a:rPr lang="fr-FR" dirty="0"/>
              <a:t>SOS </a:t>
            </a:r>
            <a:r>
              <a:rPr lang="fr-FR" dirty="0" err="1"/>
              <a:t>Children’s</a:t>
            </a:r>
            <a:r>
              <a:rPr lang="fr-FR" dirty="0"/>
              <a:t> Villages Illinois. (</a:t>
            </a:r>
            <a:r>
              <a:rPr lang="fr-FR" dirty="0" err="1"/>
              <a:t>n.d</a:t>
            </a:r>
            <a:r>
              <a:rPr lang="fr-FR" dirty="0"/>
              <a:t>.). </a:t>
            </a:r>
            <a:r>
              <a:rPr lang="fr-FR" dirty="0" err="1"/>
              <a:t>Navigating</a:t>
            </a:r>
            <a:r>
              <a:rPr lang="fr-FR" dirty="0"/>
              <a:t> the </a:t>
            </a:r>
            <a:r>
              <a:rPr lang="fr-FR" dirty="0" err="1"/>
              <a:t>holidays</a:t>
            </a:r>
            <a:r>
              <a:rPr lang="fr-FR" dirty="0"/>
              <a:t> as a </a:t>
            </a:r>
            <a:r>
              <a:rPr lang="fr-FR" dirty="0" err="1"/>
              <a:t>foster</a:t>
            </a:r>
            <a:r>
              <a:rPr lang="fr-FR" dirty="0"/>
              <a:t> parent: Tips and </a:t>
            </a:r>
            <a:r>
              <a:rPr lang="fr-FR" dirty="0" err="1"/>
              <a:t>ideas</a:t>
            </a:r>
            <a:r>
              <a:rPr lang="fr-FR" dirty="0"/>
              <a:t>. </a:t>
            </a:r>
            <a:r>
              <a:rPr lang="fr-FR" dirty="0">
                <a:hlinkClick r:id="rId7"/>
              </a:rPr>
              <a:t>https://www.sosillinois.org/navigating-the-holidays-as-a-foster-family-tips-and-ideas/</a:t>
            </a:r>
            <a:r>
              <a:rPr lang="fr-FR" dirty="0"/>
              <a:t>   </a:t>
            </a:r>
            <a:endParaRPr lang="en-US" dirty="0"/>
          </a:p>
          <a:p>
            <a:r>
              <a:rPr lang="en-US" dirty="0"/>
              <a:t>Washington Foster Team. (2019). The importance of keeping a foster child’s traditions. </a:t>
            </a:r>
            <a:r>
              <a:rPr lang="en-US" dirty="0">
                <a:hlinkClick r:id="rId8"/>
              </a:rPr>
              <a:t>https://foster.wachildrenandfamilies.org/blog/the-importance-of-keeping-a-foster-childs-traditions</a:t>
            </a:r>
            <a:r>
              <a:rPr lang="en-US" dirty="0"/>
              <a:t> </a:t>
            </a:r>
          </a:p>
          <a:p>
            <a:endParaRPr lang="en-US" dirty="0"/>
          </a:p>
        </p:txBody>
      </p:sp>
    </p:spTree>
    <p:extLst>
      <p:ext uri="{BB962C8B-B14F-4D97-AF65-F5344CB8AC3E}">
        <p14:creationId xmlns:p14="http://schemas.microsoft.com/office/powerpoint/2010/main" val="2520626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32BD524-FA85-4910-93E9-C62B10154078}"/>
              </a:ext>
            </a:extLst>
          </p:cNvPr>
          <p:cNvSpPr>
            <a:spLocks noGrp="1"/>
          </p:cNvSpPr>
          <p:nvPr>
            <p:ph type="title"/>
          </p:nvPr>
        </p:nvSpPr>
        <p:spPr/>
        <p:txBody>
          <a:bodyPr/>
          <a:lstStyle/>
          <a:p>
            <a:r>
              <a:rPr lang="en-US" dirty="0"/>
              <a:t>Holiday Stress</a:t>
            </a:r>
          </a:p>
        </p:txBody>
      </p:sp>
      <p:sp>
        <p:nvSpPr>
          <p:cNvPr id="6" name="Content Placeholder 5">
            <a:extLst>
              <a:ext uri="{FF2B5EF4-FFF2-40B4-BE49-F238E27FC236}">
                <a16:creationId xmlns:a16="http://schemas.microsoft.com/office/drawing/2014/main" id="{815551A3-729B-41DF-B61D-B73C447EE626}"/>
              </a:ext>
            </a:extLst>
          </p:cNvPr>
          <p:cNvSpPr>
            <a:spLocks noGrp="1"/>
          </p:cNvSpPr>
          <p:nvPr>
            <p:ph idx="1"/>
          </p:nvPr>
        </p:nvSpPr>
        <p:spPr/>
        <p:txBody>
          <a:bodyPr/>
          <a:lstStyle/>
          <a:p>
            <a:pPr>
              <a:buFont typeface="Wingdings" panose="05000000000000000000" pitchFamily="2" charset="2"/>
              <a:buChar char="§"/>
            </a:pPr>
            <a:endParaRPr lang="en-US" dirty="0"/>
          </a:p>
          <a:p>
            <a:pPr>
              <a:buFont typeface="Wingdings" panose="05000000000000000000" pitchFamily="2" charset="2"/>
              <a:buChar char="§"/>
            </a:pPr>
            <a:r>
              <a:rPr lang="en-US" sz="2800" dirty="0"/>
              <a:t>Busy time – kids and adults</a:t>
            </a:r>
          </a:p>
          <a:p>
            <a:pPr lvl="1"/>
            <a:r>
              <a:rPr lang="en-US" sz="2800" dirty="0"/>
              <a:t>Time of joy and cheer, but also for some, self-evaluation, loneliness, reflection on past failures, anxiety about uncertain future</a:t>
            </a:r>
          </a:p>
          <a:p>
            <a:pPr lvl="1"/>
            <a:r>
              <a:rPr lang="en-US" sz="2800" dirty="0"/>
              <a:t>Pressure to make everyone happy and make the holiday special</a:t>
            </a:r>
          </a:p>
          <a:p>
            <a:pPr lvl="1"/>
            <a:r>
              <a:rPr lang="en-US" sz="2800" dirty="0"/>
              <a:t>Unrealistic expectations </a:t>
            </a:r>
          </a:p>
          <a:p>
            <a:pPr lvl="1"/>
            <a:r>
              <a:rPr lang="en-US" sz="2800" dirty="0"/>
              <a:t>Time and money </a:t>
            </a:r>
          </a:p>
          <a:p>
            <a:pPr lvl="1"/>
            <a:endParaRPr lang="en-US" dirty="0"/>
          </a:p>
          <a:p>
            <a:pPr marL="0" indent="0">
              <a:buNone/>
            </a:pPr>
            <a:endParaRPr lang="en-US" dirty="0"/>
          </a:p>
        </p:txBody>
      </p:sp>
    </p:spTree>
    <p:extLst>
      <p:ext uri="{BB962C8B-B14F-4D97-AF65-F5344CB8AC3E}">
        <p14:creationId xmlns:p14="http://schemas.microsoft.com/office/powerpoint/2010/main" val="833152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83F45-A022-4922-BAD8-9B9DF83D71E5}"/>
              </a:ext>
            </a:extLst>
          </p:cNvPr>
          <p:cNvSpPr>
            <a:spLocks noGrp="1"/>
          </p:cNvSpPr>
          <p:nvPr>
            <p:ph type="title"/>
          </p:nvPr>
        </p:nvSpPr>
        <p:spPr/>
        <p:txBody>
          <a:bodyPr/>
          <a:lstStyle/>
          <a:p>
            <a:r>
              <a:rPr lang="en-US" dirty="0"/>
              <a:t>Additional Stressors for Kinship Families </a:t>
            </a:r>
          </a:p>
        </p:txBody>
      </p:sp>
      <p:sp>
        <p:nvSpPr>
          <p:cNvPr id="3" name="Content Placeholder 2">
            <a:extLst>
              <a:ext uri="{FF2B5EF4-FFF2-40B4-BE49-F238E27FC236}">
                <a16:creationId xmlns:a16="http://schemas.microsoft.com/office/drawing/2014/main" id="{BABD7EEE-8516-4130-BE1B-F1E51998850E}"/>
              </a:ext>
            </a:extLst>
          </p:cNvPr>
          <p:cNvSpPr>
            <a:spLocks noGrp="1"/>
          </p:cNvSpPr>
          <p:nvPr>
            <p:ph idx="1"/>
          </p:nvPr>
        </p:nvSpPr>
        <p:spPr/>
        <p:txBody>
          <a:bodyPr/>
          <a:lstStyle/>
          <a:p>
            <a:pPr>
              <a:buFont typeface="Wingdings" panose="05000000000000000000" pitchFamily="2" charset="2"/>
              <a:buChar char="§"/>
            </a:pPr>
            <a:r>
              <a:rPr lang="en-US" sz="2800" dirty="0"/>
              <a:t>Kinship families may face additional stressors</a:t>
            </a:r>
          </a:p>
          <a:p>
            <a:pPr lvl="1">
              <a:buFont typeface="Courier New" panose="02070309020205020404" pitchFamily="49" charset="0"/>
              <a:buChar char="o"/>
            </a:pPr>
            <a:r>
              <a:rPr lang="en-US" sz="2800" dirty="0"/>
              <a:t>Emotions regarding the children’s parents</a:t>
            </a:r>
          </a:p>
          <a:p>
            <a:pPr lvl="1">
              <a:buFont typeface="Courier New" panose="02070309020205020404" pitchFamily="49" charset="0"/>
              <a:buChar char="o"/>
            </a:pPr>
            <a:r>
              <a:rPr lang="en-US" sz="2800" dirty="0"/>
              <a:t>Boundaries with other family members </a:t>
            </a:r>
          </a:p>
          <a:p>
            <a:pPr lvl="1">
              <a:buFont typeface="Courier New" panose="02070309020205020404" pitchFamily="49" charset="0"/>
              <a:buChar char="o"/>
            </a:pPr>
            <a:r>
              <a:rPr lang="en-US" sz="2800" dirty="0"/>
              <a:t>Different roles with children </a:t>
            </a:r>
          </a:p>
          <a:p>
            <a:pPr lvl="1">
              <a:buFont typeface="Courier New" panose="02070309020205020404" pitchFamily="49" charset="0"/>
              <a:buChar char="o"/>
            </a:pPr>
            <a:r>
              <a:rPr lang="en-US" sz="2800" dirty="0"/>
              <a:t>Finances </a:t>
            </a:r>
          </a:p>
          <a:p>
            <a:pPr lvl="1">
              <a:buFont typeface="Courier New" panose="02070309020205020404" pitchFamily="49" charset="0"/>
              <a:buChar char="o"/>
            </a:pPr>
            <a:r>
              <a:rPr lang="en-US" sz="2800" dirty="0"/>
              <a:t>Lack of support </a:t>
            </a:r>
          </a:p>
          <a:p>
            <a:pPr>
              <a:buFont typeface="Wingdings" panose="05000000000000000000" pitchFamily="2" charset="2"/>
              <a:buChar char="§"/>
            </a:pPr>
            <a:endParaRPr lang="en-US" sz="2800" dirty="0"/>
          </a:p>
          <a:p>
            <a:pPr marL="0" indent="0">
              <a:buNone/>
            </a:pPr>
            <a:endParaRPr lang="en-US" sz="2600" dirty="0"/>
          </a:p>
          <a:p>
            <a:pPr marL="201168" lvl="1" indent="0">
              <a:buNone/>
            </a:pPr>
            <a:endParaRPr lang="en-US" dirty="0"/>
          </a:p>
        </p:txBody>
      </p:sp>
    </p:spTree>
    <p:extLst>
      <p:ext uri="{BB962C8B-B14F-4D97-AF65-F5344CB8AC3E}">
        <p14:creationId xmlns:p14="http://schemas.microsoft.com/office/powerpoint/2010/main" val="6444373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8CEE-C6A6-40C8-BADC-69AF1564CA0D}"/>
              </a:ext>
            </a:extLst>
          </p:cNvPr>
          <p:cNvSpPr>
            <a:spLocks noGrp="1"/>
          </p:cNvSpPr>
          <p:nvPr>
            <p:ph type="title"/>
          </p:nvPr>
        </p:nvSpPr>
        <p:spPr/>
        <p:txBody>
          <a:bodyPr/>
          <a:lstStyle/>
          <a:p>
            <a:r>
              <a:rPr lang="en-US" dirty="0"/>
              <a:t>Holiday Stress for Children</a:t>
            </a:r>
          </a:p>
        </p:txBody>
      </p:sp>
      <p:sp>
        <p:nvSpPr>
          <p:cNvPr id="3" name="Content Placeholder 2">
            <a:extLst>
              <a:ext uri="{FF2B5EF4-FFF2-40B4-BE49-F238E27FC236}">
                <a16:creationId xmlns:a16="http://schemas.microsoft.com/office/drawing/2014/main" id="{1F43A257-3C96-48D5-BEBC-BD6D824AD38E}"/>
              </a:ext>
            </a:extLst>
          </p:cNvPr>
          <p:cNvSpPr>
            <a:spLocks noGrp="1"/>
          </p:cNvSpPr>
          <p:nvPr>
            <p:ph idx="1"/>
          </p:nvPr>
        </p:nvSpPr>
        <p:spPr/>
        <p:txBody>
          <a:bodyPr/>
          <a:lstStyle/>
          <a:p>
            <a:pPr>
              <a:buFont typeface="Wingdings" panose="05000000000000000000" pitchFamily="2" charset="2"/>
              <a:buChar char="§"/>
            </a:pPr>
            <a:r>
              <a:rPr lang="en-US" dirty="0"/>
              <a:t>May bring feelings of loss, separation, grief, especially if old enough to have memories from past holidays</a:t>
            </a:r>
          </a:p>
          <a:p>
            <a:pPr>
              <a:buFont typeface="Wingdings" panose="05000000000000000000" pitchFamily="2" charset="2"/>
              <a:buChar char="§"/>
            </a:pPr>
            <a:r>
              <a:rPr lang="en-US" dirty="0"/>
              <a:t>Holidays may be associated with traumatic times</a:t>
            </a:r>
          </a:p>
          <a:p>
            <a:pPr>
              <a:buFont typeface="Wingdings" panose="05000000000000000000" pitchFamily="2" charset="2"/>
              <a:buChar char="§"/>
            </a:pPr>
            <a:r>
              <a:rPr lang="en-US" dirty="0"/>
              <a:t>Conflicting loyalties</a:t>
            </a:r>
          </a:p>
          <a:p>
            <a:pPr>
              <a:buFont typeface="Wingdings" panose="05000000000000000000" pitchFamily="2" charset="2"/>
              <a:buChar char="§"/>
            </a:pPr>
            <a:r>
              <a:rPr lang="en-US" dirty="0"/>
              <a:t> Kids are sometimes “dragged along” – kids need to relax and enjoy holidays, too. Remember routines, holidays can disrupt schedules, especially for young children, try to stick to daily routine as much as possible.</a:t>
            </a:r>
          </a:p>
          <a:p>
            <a:pPr marL="0" indent="0">
              <a:buNone/>
            </a:pPr>
            <a:endParaRPr lang="en-US" dirty="0"/>
          </a:p>
          <a:p>
            <a:pPr>
              <a:buFont typeface="Wingdings" panose="05000000000000000000" pitchFamily="2" charset="2"/>
              <a:buChar char="§"/>
            </a:pPr>
            <a:endParaRPr lang="en-US" dirty="0"/>
          </a:p>
          <a:p>
            <a:endParaRPr lang="en-US" dirty="0"/>
          </a:p>
        </p:txBody>
      </p:sp>
    </p:spTree>
    <p:extLst>
      <p:ext uri="{BB962C8B-B14F-4D97-AF65-F5344CB8AC3E}">
        <p14:creationId xmlns:p14="http://schemas.microsoft.com/office/powerpoint/2010/main" val="2530502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0B84364-7C1C-4B57-9580-E69E0062E49D}"/>
              </a:ext>
            </a:extLst>
          </p:cNvPr>
          <p:cNvSpPr>
            <a:spLocks noGrp="1"/>
          </p:cNvSpPr>
          <p:nvPr>
            <p:ph type="title"/>
          </p:nvPr>
        </p:nvSpPr>
        <p:spPr>
          <a:xfrm>
            <a:off x="416367" y="4218100"/>
            <a:ext cx="3576181" cy="2511468"/>
          </a:xfrm>
        </p:spPr>
        <p:txBody>
          <a:bodyPr>
            <a:noAutofit/>
          </a:bodyPr>
          <a:lstStyle/>
          <a:p>
            <a:r>
              <a:rPr lang="en-US" sz="4000" b="1" dirty="0"/>
              <a:t>Share with the group:</a:t>
            </a:r>
            <a:br>
              <a:rPr lang="en-US" sz="4000" dirty="0"/>
            </a:br>
            <a:br>
              <a:rPr lang="en-US" sz="4000" dirty="0"/>
            </a:br>
            <a:r>
              <a:rPr lang="en-US" sz="4000" dirty="0"/>
              <a:t>What holiday stressors have you experienced and how have they changed since having children placed with you?</a:t>
            </a:r>
            <a:br>
              <a:rPr lang="en-US" sz="4000" dirty="0"/>
            </a:br>
            <a:endParaRPr lang="en-US" sz="4000" dirty="0"/>
          </a:p>
        </p:txBody>
      </p:sp>
      <p:pic>
        <p:nvPicPr>
          <p:cNvPr id="8" name="Picture 7">
            <a:extLst>
              <a:ext uri="{FF2B5EF4-FFF2-40B4-BE49-F238E27FC236}">
                <a16:creationId xmlns:a16="http://schemas.microsoft.com/office/drawing/2014/main" id="{0301DC10-79F7-4B8B-BB64-36DA68745A03}"/>
              </a:ext>
            </a:extLst>
          </p:cNvPr>
          <p:cNvPicPr>
            <a:picLocks noChangeAspect="1"/>
          </p:cNvPicPr>
          <p:nvPr/>
        </p:nvPicPr>
        <p:blipFill>
          <a:blip r:embed="rId3"/>
          <a:stretch>
            <a:fillRect/>
          </a:stretch>
        </p:blipFill>
        <p:spPr>
          <a:xfrm>
            <a:off x="4963438" y="59499"/>
            <a:ext cx="6492240" cy="6492240"/>
          </a:xfrm>
          <a:prstGeom prst="rect">
            <a:avLst/>
          </a:prstGeom>
        </p:spPr>
      </p:pic>
    </p:spTree>
    <p:extLst>
      <p:ext uri="{BB962C8B-B14F-4D97-AF65-F5344CB8AC3E}">
        <p14:creationId xmlns:p14="http://schemas.microsoft.com/office/powerpoint/2010/main" val="1589588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3731F-3E6F-428F-937C-1B4394C0E9FE}"/>
              </a:ext>
            </a:extLst>
          </p:cNvPr>
          <p:cNvSpPr>
            <a:spLocks noGrp="1"/>
          </p:cNvSpPr>
          <p:nvPr>
            <p:ph type="title"/>
          </p:nvPr>
        </p:nvSpPr>
        <p:spPr/>
        <p:txBody>
          <a:bodyPr/>
          <a:lstStyle/>
          <a:p>
            <a:r>
              <a:rPr lang="en-US" dirty="0"/>
              <a:t>Grief and Sadness</a:t>
            </a:r>
          </a:p>
        </p:txBody>
      </p:sp>
      <p:sp>
        <p:nvSpPr>
          <p:cNvPr id="3" name="Content Placeholder 2">
            <a:extLst>
              <a:ext uri="{FF2B5EF4-FFF2-40B4-BE49-F238E27FC236}">
                <a16:creationId xmlns:a16="http://schemas.microsoft.com/office/drawing/2014/main" id="{66184B82-EF5C-4E0B-871B-CBEDA3D427A4}"/>
              </a:ext>
            </a:extLst>
          </p:cNvPr>
          <p:cNvSpPr>
            <a:spLocks noGrp="1"/>
          </p:cNvSpPr>
          <p:nvPr>
            <p:ph idx="1"/>
          </p:nvPr>
        </p:nvSpPr>
        <p:spPr/>
        <p:txBody>
          <a:bodyPr/>
          <a:lstStyle/>
          <a:p>
            <a:pPr>
              <a:buFont typeface="Wingdings" panose="05000000000000000000" pitchFamily="2" charset="2"/>
              <a:buChar char="§"/>
            </a:pPr>
            <a:r>
              <a:rPr lang="en-US" dirty="0"/>
              <a:t>Be prepared for grief and sadness</a:t>
            </a:r>
          </a:p>
          <a:p>
            <a:pPr>
              <a:buFont typeface="Wingdings" panose="05000000000000000000" pitchFamily="2" charset="2"/>
              <a:buChar char="§"/>
            </a:pPr>
            <a:r>
              <a:rPr lang="en-US" dirty="0"/>
              <a:t>Talk with the child about their feelings</a:t>
            </a:r>
          </a:p>
          <a:p>
            <a:pPr>
              <a:buFont typeface="Wingdings" panose="05000000000000000000" pitchFamily="2" charset="2"/>
              <a:buChar char="§"/>
            </a:pPr>
            <a:r>
              <a:rPr lang="en-US" dirty="0"/>
              <a:t>Give the child time and space to grieve. Grief may be exhibited by:</a:t>
            </a:r>
          </a:p>
          <a:p>
            <a:pPr lvl="1"/>
            <a:r>
              <a:rPr lang="en-US" sz="2000" dirty="0"/>
              <a:t>Regressive behaviors</a:t>
            </a:r>
          </a:p>
          <a:p>
            <a:pPr lvl="1"/>
            <a:r>
              <a:rPr lang="en-US" sz="2000" dirty="0"/>
              <a:t>Soiling or bedwetting</a:t>
            </a:r>
          </a:p>
          <a:p>
            <a:pPr lvl="1"/>
            <a:r>
              <a:rPr lang="en-US" sz="2000" dirty="0"/>
              <a:t>Withdrawal and isolation</a:t>
            </a:r>
          </a:p>
          <a:p>
            <a:pPr lvl="1"/>
            <a:r>
              <a:rPr lang="en-US" sz="2000" dirty="0"/>
              <a:t>Temper tantrums</a:t>
            </a:r>
          </a:p>
          <a:p>
            <a:pPr lvl="1"/>
            <a:r>
              <a:rPr lang="en-US" sz="2000" dirty="0"/>
              <a:t>Rebelliousness </a:t>
            </a:r>
          </a:p>
          <a:p>
            <a:pPr lvl="1"/>
            <a:r>
              <a:rPr lang="en-US" sz="2000" dirty="0"/>
              <a:t>Complaining more than usual</a:t>
            </a:r>
          </a:p>
        </p:txBody>
      </p:sp>
    </p:spTree>
    <p:extLst>
      <p:ext uri="{BB962C8B-B14F-4D97-AF65-F5344CB8AC3E}">
        <p14:creationId xmlns:p14="http://schemas.microsoft.com/office/powerpoint/2010/main" val="428566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570E0-3F76-4BF9-B052-5D0B45B5E0A2}"/>
              </a:ext>
            </a:extLst>
          </p:cNvPr>
          <p:cNvSpPr>
            <a:spLocks noGrp="1"/>
          </p:cNvSpPr>
          <p:nvPr>
            <p:ph type="title"/>
          </p:nvPr>
        </p:nvSpPr>
        <p:spPr/>
        <p:txBody>
          <a:bodyPr/>
          <a:lstStyle/>
          <a:p>
            <a:r>
              <a:rPr lang="en-US" dirty="0"/>
              <a:t>Trauma</a:t>
            </a:r>
          </a:p>
        </p:txBody>
      </p:sp>
      <p:sp>
        <p:nvSpPr>
          <p:cNvPr id="3" name="Content Placeholder 2">
            <a:extLst>
              <a:ext uri="{FF2B5EF4-FFF2-40B4-BE49-F238E27FC236}">
                <a16:creationId xmlns:a16="http://schemas.microsoft.com/office/drawing/2014/main" id="{42B5BAC6-8A00-471C-AFA9-EF17D538CD4A}"/>
              </a:ext>
            </a:extLst>
          </p:cNvPr>
          <p:cNvSpPr>
            <a:spLocks noGrp="1"/>
          </p:cNvSpPr>
          <p:nvPr>
            <p:ph idx="1"/>
          </p:nvPr>
        </p:nvSpPr>
        <p:spPr/>
        <p:txBody>
          <a:bodyPr/>
          <a:lstStyle/>
          <a:p>
            <a:r>
              <a:rPr lang="en-US" sz="2400" dirty="0"/>
              <a:t>Potential for trauma triggers during the holidays</a:t>
            </a:r>
          </a:p>
          <a:p>
            <a:pPr lvl="1"/>
            <a:r>
              <a:rPr lang="en-US" sz="2400" dirty="0"/>
              <a:t>Possible negative behaviors</a:t>
            </a:r>
          </a:p>
          <a:p>
            <a:pPr lvl="1"/>
            <a:r>
              <a:rPr lang="en-US" sz="2400" dirty="0"/>
              <a:t>Emotional dysregulation</a:t>
            </a:r>
          </a:p>
          <a:p>
            <a:pPr lvl="1"/>
            <a:r>
              <a:rPr lang="en-US" sz="2400" dirty="0"/>
              <a:t>Overstimulation</a:t>
            </a:r>
          </a:p>
          <a:p>
            <a:pPr marL="201168" lvl="1" indent="0">
              <a:buNone/>
            </a:pPr>
            <a:endParaRPr lang="en-US" sz="2400" dirty="0"/>
          </a:p>
        </p:txBody>
      </p:sp>
    </p:spTree>
    <p:extLst>
      <p:ext uri="{BB962C8B-B14F-4D97-AF65-F5344CB8AC3E}">
        <p14:creationId xmlns:p14="http://schemas.microsoft.com/office/powerpoint/2010/main" val="819020225"/>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C9ADFFAC192145B783DDD6B02D9B66" ma:contentTypeVersion="17" ma:contentTypeDescription="Create a new document." ma:contentTypeScope="" ma:versionID="9c58132a3b13e3806fd5f8bece1efe4f">
  <xsd:schema xmlns:xsd="http://www.w3.org/2001/XMLSchema" xmlns:xs="http://www.w3.org/2001/XMLSchema" xmlns:p="http://schemas.microsoft.com/office/2006/metadata/properties" xmlns:ns3="a27789c6-13e4-40c5-b28e-879646eeb7c3" xmlns:ns4="c21b436c-835a-4fe6-be5a-d68e5869b740" targetNamespace="http://schemas.microsoft.com/office/2006/metadata/properties" ma:root="true" ma:fieldsID="72c1046c14db5724571f509e115cb6c4" ns3:_="" ns4:_="">
    <xsd:import namespace="a27789c6-13e4-40c5-b28e-879646eeb7c3"/>
    <xsd:import namespace="c21b436c-835a-4fe6-be5a-d68e5869b74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DateTaken" minOccurs="0"/>
                <xsd:element ref="ns4:MediaLengthInSeconds" minOccurs="0"/>
                <xsd:element ref="ns4:MediaServiceAutoTags" minOccurs="0"/>
                <xsd:element ref="ns4:MediaServiceGenerationTime" minOccurs="0"/>
                <xsd:element ref="ns4:MediaServiceEventHashCode" minOccurs="0"/>
                <xsd:element ref="ns4:MediaServiceOCR" minOccurs="0"/>
                <xsd:element ref="ns4:MediaServiceLocation" minOccurs="0"/>
                <xsd:element ref="ns4:_activity" minOccurs="0"/>
                <xsd:element ref="ns4:MediaServiceObjectDetectorVersions" minOccurs="0"/>
                <xsd:element ref="ns4: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27789c6-13e4-40c5-b28e-879646eeb7c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21b436c-835a-4fe6-be5a-d68e5869b74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MediaServiceAutoTags" ma:index="17" nillable="true" ma:displayName="Tags" ma:internalName="MediaServiceAutoTag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ternalName="MediaServiceLocation" ma:readOnly="true">
      <xsd:simpleType>
        <xsd:restriction base="dms:Text"/>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c21b436c-835a-4fe6-be5a-d68e5869b740" xsi:nil="true"/>
  </documentManagement>
</p:properties>
</file>

<file path=customXml/itemProps1.xml><?xml version="1.0" encoding="utf-8"?>
<ds:datastoreItem xmlns:ds="http://schemas.openxmlformats.org/officeDocument/2006/customXml" ds:itemID="{B807BAF9-B46E-4FC2-AED9-9DA8C939EBE1}">
  <ds:schemaRefs>
    <ds:schemaRef ds:uri="http://schemas.microsoft.com/sharepoint/v3/contenttype/forms"/>
  </ds:schemaRefs>
</ds:datastoreItem>
</file>

<file path=customXml/itemProps2.xml><?xml version="1.0" encoding="utf-8"?>
<ds:datastoreItem xmlns:ds="http://schemas.openxmlformats.org/officeDocument/2006/customXml" ds:itemID="{40897A92-E50A-4DFD-8651-30632D1AF5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27789c6-13e4-40c5-b28e-879646eeb7c3"/>
    <ds:schemaRef ds:uri="c21b436c-835a-4fe6-be5a-d68e5869b74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805FBB2-BE22-46A8-8B3A-98003C585A7B}">
  <ds:schemaRefs>
    <ds:schemaRef ds:uri="http://schemas.microsoft.com/office/2006/metadata/properties"/>
    <ds:schemaRef ds:uri="http://schemas.microsoft.com/office/2006/documentManagement/types"/>
    <ds:schemaRef ds:uri="http://purl.org/dc/dcmitype/"/>
    <ds:schemaRef ds:uri="a27789c6-13e4-40c5-b28e-879646eeb7c3"/>
    <ds:schemaRef ds:uri="http://schemas.openxmlformats.org/package/2006/metadata/core-properties"/>
    <ds:schemaRef ds:uri="http://purl.org/dc/elements/1.1/"/>
    <ds:schemaRef ds:uri="http://purl.org/dc/terms/"/>
    <ds:schemaRef ds:uri="c21b436c-835a-4fe6-be5a-d68e5869b740"/>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Retrospect</Template>
  <TotalTime>2321</TotalTime>
  <Words>3120</Words>
  <Application>Microsoft Office PowerPoint</Application>
  <PresentationFormat>Widescreen</PresentationFormat>
  <Paragraphs>275</Paragraphs>
  <Slides>37</Slides>
  <Notes>32</Notes>
  <HiddenSlides>0</HiddenSlides>
  <MMClips>1</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Retrospect</vt:lpstr>
      <vt:lpstr>Foster Children and the Holidays </vt:lpstr>
      <vt:lpstr>Purpose</vt:lpstr>
      <vt:lpstr>Introductions</vt:lpstr>
      <vt:lpstr>Holiday Stress</vt:lpstr>
      <vt:lpstr>Additional Stressors for Kinship Families </vt:lpstr>
      <vt:lpstr>Holiday Stress for Children</vt:lpstr>
      <vt:lpstr>Share with the group:  What holiday stressors have you experienced and how have they changed since having children placed with you? </vt:lpstr>
      <vt:lpstr>Grief and Sadness</vt:lpstr>
      <vt:lpstr>Trauma</vt:lpstr>
      <vt:lpstr>Additional Signs of Stress </vt:lpstr>
      <vt:lpstr>Coping with Holiday Stressors- Children</vt:lpstr>
      <vt:lpstr>Mindfulness Example for Children- Breathing </vt:lpstr>
      <vt:lpstr>Mindfulness Example for Children- Mindful Looking </vt:lpstr>
      <vt:lpstr>Coping with Holiday Stressors</vt:lpstr>
      <vt:lpstr>Self-Care</vt:lpstr>
      <vt:lpstr>Share with the group:  How can you prioritize self-care this holiday season?</vt:lpstr>
      <vt:lpstr>Discuss Holidays and Traditions </vt:lpstr>
      <vt:lpstr>Traditions and Beliefs </vt:lpstr>
      <vt:lpstr>Making it Easier- Prepare the Child</vt:lpstr>
      <vt:lpstr>Making it Easier- Prepare the Child cont. </vt:lpstr>
      <vt:lpstr>Making it Easier- Explain Expectations </vt:lpstr>
      <vt:lpstr>Prepare Family and Friends</vt:lpstr>
      <vt:lpstr>Be Overly Prepared</vt:lpstr>
      <vt:lpstr>Managing the Stress</vt:lpstr>
      <vt:lpstr>Managing Stress Cont. </vt:lpstr>
      <vt:lpstr>Working with Birth Families </vt:lpstr>
      <vt:lpstr>Religious Differences </vt:lpstr>
      <vt:lpstr>Tips </vt:lpstr>
      <vt:lpstr>PowerPoint Presentation</vt:lpstr>
      <vt:lpstr>Activity Ideas</vt:lpstr>
      <vt:lpstr>Life books</vt:lpstr>
      <vt:lpstr>Group Activity  </vt:lpstr>
      <vt:lpstr>Helpful Holiday Tasks</vt:lpstr>
      <vt:lpstr>Volunteer Work </vt:lpstr>
      <vt:lpstr>Other</vt:lpstr>
      <vt:lpstr>Questions?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Foster Children and the Holidays</dc:title>
  <dc:creator>Samantha Byrd</dc:creator>
  <cp:lastModifiedBy>Samantha Byrd</cp:lastModifiedBy>
  <cp:revision>54</cp:revision>
  <dcterms:created xsi:type="dcterms:W3CDTF">2023-10-23T00:30:14Z</dcterms:created>
  <dcterms:modified xsi:type="dcterms:W3CDTF">2023-11-15T15:14:06Z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0x0101002EC9ADFFAC192145B783DDD6B02D9B66</vt:lpwstr>
  </property>
</Properties>
</file>