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notesMasterIdLst>
    <p:notesMasterId r:id="rId93"/>
  </p:notesMasterIdLst>
  <p:sldIdLst>
    <p:sldId id="256" r:id="rId2"/>
    <p:sldId id="257" r:id="rId3"/>
    <p:sldId id="258" r:id="rId4"/>
    <p:sldId id="259" r:id="rId5"/>
    <p:sldId id="293" r:id="rId6"/>
    <p:sldId id="260" r:id="rId7"/>
    <p:sldId id="261" r:id="rId8"/>
    <p:sldId id="335" r:id="rId9"/>
    <p:sldId id="336" r:id="rId10"/>
    <p:sldId id="337" r:id="rId11"/>
    <p:sldId id="338" r:id="rId12"/>
    <p:sldId id="339" r:id="rId13"/>
    <p:sldId id="340" r:id="rId14"/>
    <p:sldId id="262" r:id="rId15"/>
    <p:sldId id="344" r:id="rId16"/>
    <p:sldId id="264" r:id="rId17"/>
    <p:sldId id="318" r:id="rId18"/>
    <p:sldId id="325" r:id="rId19"/>
    <p:sldId id="265" r:id="rId20"/>
    <p:sldId id="343" r:id="rId21"/>
    <p:sldId id="268" r:id="rId22"/>
    <p:sldId id="345" r:id="rId23"/>
    <p:sldId id="346" r:id="rId24"/>
    <p:sldId id="347" r:id="rId25"/>
    <p:sldId id="348" r:id="rId26"/>
    <p:sldId id="349" r:id="rId27"/>
    <p:sldId id="350" r:id="rId28"/>
    <p:sldId id="403" r:id="rId29"/>
    <p:sldId id="351" r:id="rId30"/>
    <p:sldId id="352" r:id="rId31"/>
    <p:sldId id="354" r:id="rId32"/>
    <p:sldId id="370" r:id="rId33"/>
    <p:sldId id="369" r:id="rId34"/>
    <p:sldId id="371" r:id="rId35"/>
    <p:sldId id="372" r:id="rId36"/>
    <p:sldId id="373" r:id="rId37"/>
    <p:sldId id="374" r:id="rId38"/>
    <p:sldId id="276" r:id="rId39"/>
    <p:sldId id="375" r:id="rId40"/>
    <p:sldId id="356" r:id="rId41"/>
    <p:sldId id="357" r:id="rId42"/>
    <p:sldId id="313" r:id="rId43"/>
    <p:sldId id="316" r:id="rId44"/>
    <p:sldId id="315" r:id="rId45"/>
    <p:sldId id="314" r:id="rId46"/>
    <p:sldId id="413" r:id="rId47"/>
    <p:sldId id="376" r:id="rId48"/>
    <p:sldId id="327" r:id="rId49"/>
    <p:sldId id="377" r:id="rId50"/>
    <p:sldId id="379" r:id="rId51"/>
    <p:sldId id="380" r:id="rId52"/>
    <p:sldId id="381" r:id="rId53"/>
    <p:sldId id="382" r:id="rId54"/>
    <p:sldId id="383" r:id="rId55"/>
    <p:sldId id="358" r:id="rId56"/>
    <p:sldId id="384" r:id="rId57"/>
    <p:sldId id="385" r:id="rId58"/>
    <p:sldId id="361" r:id="rId59"/>
    <p:sldId id="362" r:id="rId60"/>
    <p:sldId id="363" r:id="rId61"/>
    <p:sldId id="364" r:id="rId62"/>
    <p:sldId id="365" r:id="rId63"/>
    <p:sldId id="366" r:id="rId64"/>
    <p:sldId id="367" r:id="rId65"/>
    <p:sldId id="387" r:id="rId66"/>
    <p:sldId id="388" r:id="rId67"/>
    <p:sldId id="389" r:id="rId68"/>
    <p:sldId id="390" r:id="rId69"/>
    <p:sldId id="282" r:id="rId70"/>
    <p:sldId id="392" r:id="rId71"/>
    <p:sldId id="393" r:id="rId72"/>
    <p:sldId id="394" r:id="rId73"/>
    <p:sldId id="395" r:id="rId74"/>
    <p:sldId id="396" r:id="rId75"/>
    <p:sldId id="398" r:id="rId76"/>
    <p:sldId id="399" r:id="rId77"/>
    <p:sldId id="400" r:id="rId78"/>
    <p:sldId id="310" r:id="rId79"/>
    <p:sldId id="404" r:id="rId80"/>
    <p:sldId id="405" r:id="rId81"/>
    <p:sldId id="406" r:id="rId82"/>
    <p:sldId id="407" r:id="rId83"/>
    <p:sldId id="401" r:id="rId84"/>
    <p:sldId id="402" r:id="rId85"/>
    <p:sldId id="368" r:id="rId86"/>
    <p:sldId id="408" r:id="rId87"/>
    <p:sldId id="332" r:id="rId88"/>
    <p:sldId id="409" r:id="rId89"/>
    <p:sldId id="410" r:id="rId90"/>
    <p:sldId id="411" r:id="rId91"/>
    <p:sldId id="412" r:id="rId9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943" autoAdjust="0"/>
  </p:normalViewPr>
  <p:slideViewPr>
    <p:cSldViewPr>
      <p:cViewPr varScale="1">
        <p:scale>
          <a:sx n="97" d="100"/>
          <a:sy n="97" d="100"/>
        </p:scale>
        <p:origin x="-20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B9B7DA-4CF3-4894-A02C-B677C643AE84}" type="datetimeFigureOut">
              <a:rPr lang="en-US" smtClean="0"/>
              <a:t>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73BA3C-0C84-463D-AF1E-D50DCEDC1994}" type="slidenum">
              <a:rPr lang="en-US" smtClean="0"/>
              <a:t>‹#›</a:t>
            </a:fld>
            <a:endParaRPr lang="en-US"/>
          </a:p>
        </p:txBody>
      </p:sp>
    </p:spTree>
    <p:extLst>
      <p:ext uri="{BB962C8B-B14F-4D97-AF65-F5344CB8AC3E}">
        <p14:creationId xmlns:p14="http://schemas.microsoft.com/office/powerpoint/2010/main" val="1161016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a:t>
            </a:fld>
            <a:endParaRPr lang="en-US"/>
          </a:p>
        </p:txBody>
      </p:sp>
    </p:spTree>
    <p:extLst>
      <p:ext uri="{BB962C8B-B14F-4D97-AF65-F5344CB8AC3E}">
        <p14:creationId xmlns:p14="http://schemas.microsoft.com/office/powerpoint/2010/main" val="2291043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Ask for feedback on any items</a:t>
            </a:r>
            <a:r>
              <a:rPr lang="en-US" baseline="0" dirty="0" smtClean="0"/>
              <a:t> that the class chose as 1: I do this poorly.</a:t>
            </a:r>
            <a:endParaRPr lang="en-US" dirty="0" smtClean="0"/>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13</a:t>
            </a:fld>
            <a:endParaRPr lang="en-US"/>
          </a:p>
        </p:txBody>
      </p:sp>
    </p:spTree>
    <p:extLst>
      <p:ext uri="{BB962C8B-B14F-4D97-AF65-F5344CB8AC3E}">
        <p14:creationId xmlns:p14="http://schemas.microsoft.com/office/powerpoint/2010/main" val="776222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14</a:t>
            </a:fld>
            <a:endParaRPr lang="en-US"/>
          </a:p>
        </p:txBody>
      </p:sp>
    </p:spTree>
    <p:extLst>
      <p:ext uri="{BB962C8B-B14F-4D97-AF65-F5344CB8AC3E}">
        <p14:creationId xmlns:p14="http://schemas.microsoft.com/office/powerpoint/2010/main" val="736123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a:t>
            </a:r>
            <a:r>
              <a:rPr lang="en-US" baseline="0" dirty="0" smtClean="0"/>
              <a:t> the class Positive Affirmations for deciding to be foster parents and express how important Self Care is in reducing stress.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15</a:t>
            </a:fld>
            <a:endParaRPr lang="en-US"/>
          </a:p>
        </p:txBody>
      </p:sp>
    </p:spTree>
    <p:extLst>
      <p:ext uri="{BB962C8B-B14F-4D97-AF65-F5344CB8AC3E}">
        <p14:creationId xmlns:p14="http://schemas.microsoft.com/office/powerpoint/2010/main" val="2887292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16</a:t>
            </a:fld>
            <a:endParaRPr lang="en-US"/>
          </a:p>
        </p:txBody>
      </p:sp>
    </p:spTree>
    <p:extLst>
      <p:ext uri="{BB962C8B-B14F-4D97-AF65-F5344CB8AC3E}">
        <p14:creationId xmlns:p14="http://schemas.microsoft.com/office/powerpoint/2010/main" val="3489401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1)Foster Parents – Foster Child Relationship</a:t>
            </a:r>
            <a:r>
              <a:rPr lang="en-US" sz="1200" kern="1200" dirty="0" smtClean="0">
                <a:solidFill>
                  <a:schemeClr val="tx1"/>
                </a:solidFill>
                <a:effectLst/>
                <a:latin typeface="+mn-lt"/>
                <a:ea typeface="+mn-ea"/>
                <a:cs typeface="+mn-cs"/>
              </a:rPr>
              <a:t> including returning a child to a dysfunctional home, grieving the departure of a foster child, etc.</a:t>
            </a:r>
          </a:p>
          <a:p>
            <a:pPr lvl="0"/>
            <a:r>
              <a:rPr lang="en-US" sz="1200" b="1" kern="1200" dirty="0" smtClean="0">
                <a:solidFill>
                  <a:schemeClr val="tx1"/>
                </a:solidFill>
                <a:effectLst/>
                <a:latin typeface="+mn-lt"/>
                <a:ea typeface="+mn-ea"/>
                <a:cs typeface="+mn-cs"/>
              </a:rPr>
              <a:t>2)Foster Child - Biological Family Relationship</a:t>
            </a:r>
            <a:r>
              <a:rPr lang="en-US" sz="1200" kern="1200" dirty="0" smtClean="0">
                <a:solidFill>
                  <a:schemeClr val="tx1"/>
                </a:solidFill>
                <a:effectLst/>
                <a:latin typeface="+mn-lt"/>
                <a:ea typeface="+mn-ea"/>
                <a:cs typeface="+mn-cs"/>
              </a:rPr>
              <a:t> including when children are disappointed by the behavior of their biological family.</a:t>
            </a:r>
          </a:p>
          <a:p>
            <a:pPr lvl="0"/>
            <a:r>
              <a:rPr lang="en-US" sz="1200" b="1" kern="1200" dirty="0" smtClean="0">
                <a:solidFill>
                  <a:schemeClr val="tx1"/>
                </a:solidFill>
                <a:effectLst/>
                <a:latin typeface="+mn-lt"/>
                <a:ea typeface="+mn-ea"/>
                <a:cs typeface="+mn-cs"/>
              </a:rPr>
              <a:t>3)Foster Parents – Biological Family Relationship</a:t>
            </a:r>
            <a:r>
              <a:rPr lang="en-US" sz="1200" kern="1200" dirty="0" smtClean="0">
                <a:solidFill>
                  <a:schemeClr val="tx1"/>
                </a:solidFill>
                <a:effectLst/>
                <a:latin typeface="+mn-lt"/>
                <a:ea typeface="+mn-ea"/>
                <a:cs typeface="+mn-cs"/>
              </a:rPr>
              <a:t> such as when children return from a home visit in poor physical or mental condition.</a:t>
            </a:r>
          </a:p>
          <a:p>
            <a:pPr lvl="0"/>
            <a:r>
              <a:rPr lang="en-US" sz="1200" b="1" kern="1200" dirty="0" smtClean="0">
                <a:solidFill>
                  <a:schemeClr val="tx1"/>
                </a:solidFill>
                <a:effectLst/>
                <a:latin typeface="+mn-lt"/>
                <a:ea typeface="+mn-ea"/>
                <a:cs typeface="+mn-cs"/>
              </a:rPr>
              <a:t>4)Foster Parents – Child Welfare Worker Relationship</a:t>
            </a:r>
            <a:r>
              <a:rPr lang="en-US" sz="1200" kern="1200" dirty="0" smtClean="0">
                <a:solidFill>
                  <a:schemeClr val="tx1"/>
                </a:solidFill>
                <a:effectLst/>
                <a:latin typeface="+mn-lt"/>
                <a:ea typeface="+mn-ea"/>
                <a:cs typeface="+mn-cs"/>
              </a:rPr>
              <a:t> including actions by the worker disagreed with by the foster parents.</a:t>
            </a:r>
          </a:p>
          <a:p>
            <a:pPr lvl="0"/>
            <a:r>
              <a:rPr lang="en-US" sz="1200" b="1" kern="1200" dirty="0" smtClean="0">
                <a:solidFill>
                  <a:schemeClr val="tx1"/>
                </a:solidFill>
                <a:effectLst/>
                <a:latin typeface="+mn-lt"/>
                <a:ea typeface="+mn-ea"/>
                <a:cs typeface="+mn-cs"/>
              </a:rPr>
              <a:t>5)Foster Child Aggression toward Others and Property</a:t>
            </a:r>
            <a:r>
              <a:rPr lang="en-US" sz="1200" kern="1200" dirty="0" smtClean="0">
                <a:solidFill>
                  <a:schemeClr val="tx1"/>
                </a:solidFill>
                <a:effectLst/>
                <a:latin typeface="+mn-lt"/>
                <a:ea typeface="+mn-ea"/>
                <a:cs typeface="+mn-cs"/>
              </a:rPr>
              <a:t> which may involve manipulative, impulsive and aggressive behavior.</a:t>
            </a:r>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17</a:t>
            </a:fld>
            <a:endParaRPr lang="en-US"/>
          </a:p>
        </p:txBody>
      </p:sp>
    </p:spTree>
    <p:extLst>
      <p:ext uri="{BB962C8B-B14F-4D97-AF65-F5344CB8AC3E}">
        <p14:creationId xmlns:p14="http://schemas.microsoft.com/office/powerpoint/2010/main" val="3489401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6)Academic Issues</a:t>
            </a:r>
            <a:r>
              <a:rPr lang="en-US" sz="1200" kern="1200" dirty="0" smtClean="0">
                <a:solidFill>
                  <a:schemeClr val="tx1"/>
                </a:solidFill>
                <a:effectLst/>
                <a:latin typeface="+mn-lt"/>
                <a:ea typeface="+mn-ea"/>
                <a:cs typeface="+mn-cs"/>
              </a:rPr>
              <a:t> such as poor performance in school or suspensions.</a:t>
            </a:r>
          </a:p>
          <a:p>
            <a:pPr lvl="0"/>
            <a:r>
              <a:rPr lang="en-US" sz="1200" b="1" kern="1200" dirty="0" smtClean="0">
                <a:solidFill>
                  <a:schemeClr val="tx1"/>
                </a:solidFill>
                <a:effectLst/>
                <a:latin typeface="+mn-lt"/>
                <a:ea typeface="+mn-ea"/>
                <a:cs typeface="+mn-cs"/>
              </a:rPr>
              <a:t>7)Emotional Instability of the Foster Child</a:t>
            </a:r>
            <a:r>
              <a:rPr lang="en-US" sz="1200" kern="1200" dirty="0" smtClean="0">
                <a:solidFill>
                  <a:schemeClr val="tx1"/>
                </a:solidFill>
                <a:effectLst/>
                <a:latin typeface="+mn-lt"/>
                <a:ea typeface="+mn-ea"/>
                <a:cs typeface="+mn-cs"/>
              </a:rPr>
              <a:t> such as disrupted sleep patterns, running away, and substance abuse.</a:t>
            </a:r>
          </a:p>
          <a:p>
            <a:pPr lvl="0"/>
            <a:r>
              <a:rPr lang="en-US" sz="1200" b="1" kern="1200" dirty="0" smtClean="0">
                <a:solidFill>
                  <a:schemeClr val="tx1"/>
                </a:solidFill>
                <a:effectLst/>
                <a:latin typeface="+mn-lt"/>
                <a:ea typeface="+mn-ea"/>
                <a:cs typeface="+mn-cs"/>
              </a:rPr>
              <a:t>8)</a:t>
            </a:r>
            <a:r>
              <a:rPr lang="en-US" sz="1200" b="1" kern="1200" baseline="0" dirty="0" smtClean="0">
                <a:solidFill>
                  <a:schemeClr val="tx1"/>
                </a:solidFill>
                <a:effectLst/>
                <a:latin typeface="+mn-lt"/>
                <a:ea typeface="+mn-ea"/>
                <a:cs typeface="+mn-cs"/>
              </a:rPr>
              <a:t>F</a:t>
            </a:r>
            <a:r>
              <a:rPr lang="en-US" sz="1200" b="1" kern="1200" dirty="0" smtClean="0">
                <a:solidFill>
                  <a:schemeClr val="tx1"/>
                </a:solidFill>
                <a:effectLst/>
                <a:latin typeface="+mn-lt"/>
                <a:ea typeface="+mn-ea"/>
                <a:cs typeface="+mn-cs"/>
              </a:rPr>
              <a:t>oster Parent Well-being</a:t>
            </a:r>
            <a:r>
              <a:rPr lang="en-US" sz="1200" kern="1200" dirty="0" smtClean="0">
                <a:solidFill>
                  <a:schemeClr val="tx1"/>
                </a:solidFill>
                <a:effectLst/>
                <a:latin typeface="+mn-lt"/>
                <a:ea typeface="+mn-ea"/>
                <a:cs typeface="+mn-cs"/>
              </a:rPr>
              <a:t> such as lack of respite care, maintaining a personal life, and isolation due to the children’s inappropriate behavior.</a:t>
            </a:r>
          </a:p>
          <a:p>
            <a:pPr lvl="0"/>
            <a:r>
              <a:rPr lang="en-US" sz="1200" b="1" kern="1200" dirty="0" smtClean="0">
                <a:solidFill>
                  <a:schemeClr val="tx1"/>
                </a:solidFill>
                <a:effectLst/>
                <a:latin typeface="+mn-lt"/>
                <a:ea typeface="+mn-ea"/>
                <a:cs typeface="+mn-cs"/>
              </a:rPr>
              <a:t>9)Administrative Issues</a:t>
            </a:r>
            <a:r>
              <a:rPr lang="en-US" sz="1200" kern="1200" dirty="0" smtClean="0">
                <a:solidFill>
                  <a:schemeClr val="tx1"/>
                </a:solidFill>
                <a:effectLst/>
                <a:latin typeface="+mn-lt"/>
                <a:ea typeface="+mn-ea"/>
                <a:cs typeface="+mn-cs"/>
              </a:rPr>
              <a:t> including rapid changeover of workers, policy changes, etc.</a:t>
            </a:r>
          </a:p>
          <a:p>
            <a:pPr lvl="0"/>
            <a:r>
              <a:rPr lang="en-US" sz="1200" b="1" kern="1200" dirty="0" smtClean="0">
                <a:solidFill>
                  <a:schemeClr val="tx1"/>
                </a:solidFill>
                <a:effectLst/>
                <a:latin typeface="+mn-lt"/>
                <a:ea typeface="+mn-ea"/>
                <a:cs typeface="+mn-cs"/>
              </a:rPr>
              <a:t>10)Communication Issues</a:t>
            </a:r>
            <a:r>
              <a:rPr lang="en-US" sz="1200" kern="1200" dirty="0" smtClean="0">
                <a:solidFill>
                  <a:schemeClr val="tx1"/>
                </a:solidFill>
                <a:effectLst/>
                <a:latin typeface="+mn-lt"/>
                <a:ea typeface="+mn-ea"/>
                <a:cs typeface="+mn-cs"/>
              </a:rPr>
              <a:t> such as unreturned phone calls, misinformation, etc.</a:t>
            </a:r>
          </a:p>
          <a:p>
            <a:pPr lvl="0"/>
            <a:r>
              <a:rPr lang="en-US" sz="1200" b="1" kern="1200" dirty="0" smtClean="0">
                <a:solidFill>
                  <a:schemeClr val="tx1"/>
                </a:solidFill>
                <a:effectLst/>
                <a:latin typeface="+mn-lt"/>
                <a:ea typeface="+mn-ea"/>
                <a:cs typeface="+mn-cs"/>
              </a:rPr>
              <a:t>11)Clinical Issues</a:t>
            </a:r>
            <a:r>
              <a:rPr lang="en-US" sz="1200" kern="1200" dirty="0" smtClean="0">
                <a:solidFill>
                  <a:schemeClr val="tx1"/>
                </a:solidFill>
                <a:effectLst/>
                <a:latin typeface="+mn-lt"/>
                <a:ea typeface="+mn-ea"/>
                <a:cs typeface="+mn-cs"/>
              </a:rPr>
              <a:t> including not being provided background information on children, being excluded from treatment plans, etc.</a:t>
            </a:r>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18</a:t>
            </a:fld>
            <a:endParaRPr lang="en-US"/>
          </a:p>
        </p:txBody>
      </p:sp>
    </p:spTree>
    <p:extLst>
      <p:ext uri="{BB962C8B-B14F-4D97-AF65-F5344CB8AC3E}">
        <p14:creationId xmlns:p14="http://schemas.microsoft.com/office/powerpoint/2010/main" val="3489401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a:t>
            </a:r>
            <a:r>
              <a:rPr lang="en-US" baseline="0" dirty="0" smtClean="0"/>
              <a:t> the class for other examples of stress.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24</a:t>
            </a:fld>
            <a:endParaRPr lang="en-US"/>
          </a:p>
        </p:txBody>
      </p:sp>
    </p:spTree>
    <p:extLst>
      <p:ext uri="{BB962C8B-B14F-4D97-AF65-F5344CB8AC3E}">
        <p14:creationId xmlns:p14="http://schemas.microsoft.com/office/powerpoint/2010/main" val="1870727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have Good or Bad Stress.</a:t>
            </a:r>
            <a:r>
              <a:rPr lang="en-US" baseline="0" dirty="0" smtClean="0"/>
              <a:t> But , but our bodies react it to it the same way.</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28</a:t>
            </a:fld>
            <a:endParaRPr lang="en-US"/>
          </a:p>
        </p:txBody>
      </p:sp>
    </p:spTree>
    <p:extLst>
      <p:ext uri="{BB962C8B-B14F-4D97-AF65-F5344CB8AC3E}">
        <p14:creationId xmlns:p14="http://schemas.microsoft.com/office/powerpoint/2010/main" val="2121714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body releases Stress</a:t>
            </a:r>
            <a:r>
              <a:rPr lang="en-US" baseline="0" dirty="0" smtClean="0"/>
              <a:t> hormones: Adrenaline &amp; Cortisol. </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29</a:t>
            </a:fld>
            <a:endParaRPr lang="en-US"/>
          </a:p>
        </p:txBody>
      </p:sp>
    </p:spTree>
    <p:extLst>
      <p:ext uri="{BB962C8B-B14F-4D97-AF65-F5344CB8AC3E}">
        <p14:creationId xmlns:p14="http://schemas.microsoft.com/office/powerpoint/2010/main" val="1808611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good way to look at is: Acute</a:t>
            </a:r>
            <a:r>
              <a:rPr lang="en-US" baseline="0" dirty="0" smtClean="0"/>
              <a:t> stress is okay but Chronic stress in Not okay.</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30</a:t>
            </a:fld>
            <a:endParaRPr lang="en-US"/>
          </a:p>
        </p:txBody>
      </p:sp>
    </p:spTree>
    <p:extLst>
      <p:ext uri="{BB962C8B-B14F-4D97-AF65-F5344CB8AC3E}">
        <p14:creationId xmlns:p14="http://schemas.microsoft.com/office/powerpoint/2010/main" val="212622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2</a:t>
            </a:fld>
            <a:endParaRPr lang="en-US"/>
          </a:p>
        </p:txBody>
      </p:sp>
    </p:spTree>
    <p:extLst>
      <p:ext uri="{BB962C8B-B14F-4D97-AF65-F5344CB8AC3E}">
        <p14:creationId xmlns:p14="http://schemas.microsoft.com/office/powerpoint/2010/main" val="24353114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34</a:t>
            </a:fld>
            <a:endParaRPr lang="en-US"/>
          </a:p>
        </p:txBody>
      </p:sp>
    </p:spTree>
    <p:extLst>
      <p:ext uri="{BB962C8B-B14F-4D97-AF65-F5344CB8AC3E}">
        <p14:creationId xmlns:p14="http://schemas.microsoft.com/office/powerpoint/2010/main" val="1949020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37</a:t>
            </a:fld>
            <a:endParaRPr lang="en-US"/>
          </a:p>
        </p:txBody>
      </p:sp>
    </p:spTree>
    <p:extLst>
      <p:ext uri="{BB962C8B-B14F-4D97-AF65-F5344CB8AC3E}">
        <p14:creationId xmlns:p14="http://schemas.microsoft.com/office/powerpoint/2010/main" val="2963260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acute</a:t>
            </a:r>
            <a:r>
              <a:rPr lang="en-US" baseline="0" dirty="0" smtClean="0"/>
              <a:t> stress can build on itself and cause damage overtime. Another reason why Self care is so important.</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40</a:t>
            </a:fld>
            <a:endParaRPr lang="en-US"/>
          </a:p>
        </p:txBody>
      </p:sp>
    </p:spTree>
    <p:extLst>
      <p:ext uri="{BB962C8B-B14F-4D97-AF65-F5344CB8AC3E}">
        <p14:creationId xmlns:p14="http://schemas.microsoft.com/office/powerpoint/2010/main" val="15789145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Aske the class to get out a piece</a:t>
            </a:r>
            <a:r>
              <a:rPr lang="en-US" baseline="0" dirty="0" smtClean="0"/>
              <a:t> of scrap paper and pen.</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41</a:t>
            </a:fld>
            <a:endParaRPr lang="en-US"/>
          </a:p>
        </p:txBody>
      </p:sp>
    </p:spTree>
    <p:extLst>
      <p:ext uri="{BB962C8B-B14F-4D97-AF65-F5344CB8AC3E}">
        <p14:creationId xmlns:p14="http://schemas.microsoft.com/office/powerpoint/2010/main" val="21341687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 1-8 and</a:t>
            </a:r>
            <a:r>
              <a:rPr lang="en-US" baseline="0" dirty="0" smtClean="0"/>
              <a:t> add up the score.</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42</a:t>
            </a:fld>
            <a:endParaRPr lang="en-US"/>
          </a:p>
        </p:txBody>
      </p:sp>
    </p:spTree>
    <p:extLst>
      <p:ext uri="{BB962C8B-B14F-4D97-AF65-F5344CB8AC3E}">
        <p14:creationId xmlns:p14="http://schemas.microsoft.com/office/powerpoint/2010/main" val="38391598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 9-15 and add up score.</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43</a:t>
            </a:fld>
            <a:endParaRPr lang="en-US"/>
          </a:p>
        </p:txBody>
      </p:sp>
    </p:spTree>
    <p:extLst>
      <p:ext uri="{BB962C8B-B14F-4D97-AF65-F5344CB8AC3E}">
        <p14:creationId xmlns:p14="http://schemas.microsoft.com/office/powerpoint/2010/main" val="4191396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up total score.</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44</a:t>
            </a:fld>
            <a:endParaRPr lang="en-US"/>
          </a:p>
        </p:txBody>
      </p:sp>
    </p:spTree>
    <p:extLst>
      <p:ext uri="{BB962C8B-B14F-4D97-AF65-F5344CB8AC3E}">
        <p14:creationId xmlns:p14="http://schemas.microsoft.com/office/powerpoint/2010/main" val="695339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individual can have Compassion Fatigue, Burnout OR Both.</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47</a:t>
            </a:fld>
            <a:endParaRPr lang="en-US"/>
          </a:p>
        </p:txBody>
      </p:sp>
    </p:spTree>
    <p:extLst>
      <p:ext uri="{BB962C8B-B14F-4D97-AF65-F5344CB8AC3E}">
        <p14:creationId xmlns:p14="http://schemas.microsoft.com/office/powerpoint/2010/main" val="4507705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 Care</a:t>
            </a:r>
            <a:r>
              <a:rPr lang="en-US" baseline="0" dirty="0" smtClean="0"/>
              <a:t> helps to keep your cup full.</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54</a:t>
            </a:fld>
            <a:endParaRPr lang="en-US"/>
          </a:p>
        </p:txBody>
      </p:sp>
    </p:spTree>
    <p:extLst>
      <p:ext uri="{BB962C8B-B14F-4D97-AF65-F5344CB8AC3E}">
        <p14:creationId xmlns:p14="http://schemas.microsoft.com/office/powerpoint/2010/main" val="2095211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that Exercise can be so many things. Walking in the woods, swimming, playing with your kids, etc.</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55</a:t>
            </a:fld>
            <a:endParaRPr lang="en-US"/>
          </a:p>
        </p:txBody>
      </p:sp>
    </p:spTree>
    <p:extLst>
      <p:ext uri="{BB962C8B-B14F-4D97-AF65-F5344CB8AC3E}">
        <p14:creationId xmlns:p14="http://schemas.microsoft.com/office/powerpoint/2010/main" val="144052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the class for their definition of</a:t>
            </a:r>
            <a:r>
              <a:rPr lang="en-US" baseline="0" dirty="0" smtClean="0"/>
              <a:t> Self Care.</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3</a:t>
            </a:fld>
            <a:endParaRPr lang="en-US"/>
          </a:p>
        </p:txBody>
      </p:sp>
    </p:spTree>
    <p:extLst>
      <p:ext uri="{BB962C8B-B14F-4D97-AF65-F5344CB8AC3E}">
        <p14:creationId xmlns:p14="http://schemas.microsoft.com/office/powerpoint/2010/main" val="1061942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56</a:t>
            </a:fld>
            <a:endParaRPr lang="en-US"/>
          </a:p>
        </p:txBody>
      </p:sp>
    </p:spTree>
    <p:extLst>
      <p:ext uri="{BB962C8B-B14F-4D97-AF65-F5344CB8AC3E}">
        <p14:creationId xmlns:p14="http://schemas.microsoft.com/office/powerpoint/2010/main" val="4252693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Stretching,</a:t>
            </a:r>
            <a:r>
              <a:rPr lang="en-US" baseline="0" dirty="0" smtClean="0"/>
              <a:t> yoga, getting regular massages and progressive muscle relaxation can all achieve this Self care goal.</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57</a:t>
            </a:fld>
            <a:endParaRPr lang="en-US"/>
          </a:p>
        </p:txBody>
      </p:sp>
    </p:spTree>
    <p:extLst>
      <p:ext uri="{BB962C8B-B14F-4D97-AF65-F5344CB8AC3E}">
        <p14:creationId xmlns:p14="http://schemas.microsoft.com/office/powerpoint/2010/main" val="4109395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 quick example of Progressive</a:t>
            </a:r>
            <a:r>
              <a:rPr lang="en-US" baseline="0" dirty="0" smtClean="0"/>
              <a:t> muscle relaxation. They should also have a Handout from Therapist Aid on PMR.</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58</a:t>
            </a:fld>
            <a:endParaRPr lang="en-US"/>
          </a:p>
        </p:txBody>
      </p:sp>
    </p:spTree>
    <p:extLst>
      <p:ext uri="{BB962C8B-B14F-4D97-AF65-F5344CB8AC3E}">
        <p14:creationId xmlns:p14="http://schemas.microsoft.com/office/powerpoint/2010/main" val="1080729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Food is fuel.</a:t>
            </a:r>
            <a:r>
              <a:rPr lang="en-US" baseline="0" dirty="0" smtClean="0"/>
              <a:t> And, what we eat matters.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59</a:t>
            </a:fld>
            <a:endParaRPr lang="en-US"/>
          </a:p>
        </p:txBody>
      </p:sp>
    </p:spTree>
    <p:extLst>
      <p:ext uri="{BB962C8B-B14F-4D97-AF65-F5344CB8AC3E}">
        <p14:creationId xmlns:p14="http://schemas.microsoft.com/office/powerpoint/2010/main" val="21479169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average we need to get 7 to 9 hoys</a:t>
            </a:r>
            <a:r>
              <a:rPr lang="en-US" baseline="0" dirty="0" smtClean="0"/>
              <a:t> of sleep a night. The body doesn’t play “catch up”. Sleep a little during the week and a lot on the weekend. We need good, consistent sleep every night. They should have a Sleep hygiene HO also.</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60</a:t>
            </a:fld>
            <a:endParaRPr lang="en-US"/>
          </a:p>
        </p:txBody>
      </p:sp>
    </p:spTree>
    <p:extLst>
      <p:ext uri="{BB962C8B-B14F-4D97-AF65-F5344CB8AC3E}">
        <p14:creationId xmlns:p14="http://schemas.microsoft.com/office/powerpoint/2010/main" val="4668895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Laughter</a:t>
            </a:r>
            <a:r>
              <a:rPr lang="en-US" baseline="0" dirty="0" smtClean="0"/>
              <a:t> works! Use it! Make it a goal to include some type of humor into your daily schedule. It can be as simple as watching a funny movie with your kids to watching a short, funny cat video on </a:t>
            </a:r>
            <a:r>
              <a:rPr lang="en-US" baseline="0" dirty="0" err="1" smtClean="0"/>
              <a:t>youtube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42463FB7-9DC8-43D2-891F-4FE7952B4D33}" type="slidenum">
              <a:rPr lang="en-US" smtClean="0"/>
              <a:t>61</a:t>
            </a:fld>
            <a:endParaRPr lang="en-US"/>
          </a:p>
        </p:txBody>
      </p:sp>
    </p:spTree>
    <p:extLst>
      <p:ext uri="{BB962C8B-B14F-4D97-AF65-F5344CB8AC3E}">
        <p14:creationId xmlns:p14="http://schemas.microsoft.com/office/powerpoint/2010/main" val="25282661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463FB7-9DC8-43D2-891F-4FE7952B4D33}" type="slidenum">
              <a:rPr lang="en-US" smtClean="0"/>
              <a:t>62</a:t>
            </a:fld>
            <a:endParaRPr lang="en-US"/>
          </a:p>
        </p:txBody>
      </p:sp>
    </p:spTree>
    <p:extLst>
      <p:ext uri="{BB962C8B-B14F-4D97-AF65-F5344CB8AC3E}">
        <p14:creationId xmlns:p14="http://schemas.microsoft.com/office/powerpoint/2010/main" val="25282661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463FB7-9DC8-43D2-891F-4FE7952B4D33}" type="slidenum">
              <a:rPr lang="en-US" smtClean="0"/>
              <a:t>63</a:t>
            </a:fld>
            <a:endParaRPr lang="en-US"/>
          </a:p>
        </p:txBody>
      </p:sp>
    </p:spTree>
    <p:extLst>
      <p:ext uri="{BB962C8B-B14F-4D97-AF65-F5344CB8AC3E}">
        <p14:creationId xmlns:p14="http://schemas.microsoft.com/office/powerpoint/2010/main" val="25282661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the difference between Real fear (jumping out of plane without a parachute) and Inappropriate fear (giving a speech in front of a crowd of people). The mind can’t tell the difference between Real danger and perceived danger. So, it reacts the same way.</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64</a:t>
            </a:fld>
            <a:endParaRPr lang="en-US"/>
          </a:p>
        </p:txBody>
      </p:sp>
    </p:spTree>
    <p:extLst>
      <p:ext uri="{BB962C8B-B14F-4D97-AF65-F5344CB8AC3E}">
        <p14:creationId xmlns:p14="http://schemas.microsoft.com/office/powerpoint/2010/main" val="18416338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 to get the class to identify</a:t>
            </a:r>
            <a:r>
              <a:rPr lang="en-US" baseline="0" dirty="0" smtClean="0"/>
              <a:t> some inappropriate fears. Fear of “what might happen” in the future is a big one for most Foster parents. That is an inappropriate fear because most of the time, those “what ifs” don’t ever happen.</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65</a:t>
            </a:fld>
            <a:endParaRPr lang="en-US"/>
          </a:p>
        </p:txBody>
      </p:sp>
    </p:spTree>
    <p:extLst>
      <p:ext uri="{BB962C8B-B14F-4D97-AF65-F5344CB8AC3E}">
        <p14:creationId xmlns:p14="http://schemas.microsoft.com/office/powerpoint/2010/main" val="4056498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Briefly</a:t>
            </a:r>
            <a:r>
              <a:rPr lang="en-US" baseline="0" dirty="0" smtClean="0"/>
              <a:t> mention that the</a:t>
            </a:r>
            <a:r>
              <a:rPr lang="en-US" dirty="0" smtClean="0"/>
              <a:t> 6 Domains of Self Care all Affect</a:t>
            </a:r>
            <a:r>
              <a:rPr lang="en-US" baseline="0" dirty="0" smtClean="0"/>
              <a:t> one another. </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5</a:t>
            </a:fld>
            <a:endParaRPr lang="en-US"/>
          </a:p>
        </p:txBody>
      </p:sp>
    </p:spTree>
    <p:extLst>
      <p:ext uri="{BB962C8B-B14F-4D97-AF65-F5344CB8AC3E}">
        <p14:creationId xmlns:p14="http://schemas.microsoft.com/office/powerpoint/2010/main" val="37816297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have</a:t>
            </a:r>
            <a:r>
              <a:rPr lang="en-US" baseline="0" dirty="0" smtClean="0"/>
              <a:t> been known to help people overcome their fears.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66</a:t>
            </a:fld>
            <a:endParaRPr lang="en-US"/>
          </a:p>
        </p:txBody>
      </p:sp>
    </p:spTree>
    <p:extLst>
      <p:ext uri="{BB962C8B-B14F-4D97-AF65-F5344CB8AC3E}">
        <p14:creationId xmlns:p14="http://schemas.microsoft.com/office/powerpoint/2010/main" val="19076326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do not need to believ</a:t>
            </a:r>
            <a:r>
              <a:rPr lang="en-US" baseline="0" dirty="0" smtClean="0"/>
              <a:t>e in God to use the Serenity prayer. A lot of the things we worry (Stress) about, are things that are out of our control. We nee to let go of those things and focus on more positive, productive things.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67</a:t>
            </a:fld>
            <a:endParaRPr lang="en-US"/>
          </a:p>
        </p:txBody>
      </p:sp>
    </p:spTree>
    <p:extLst>
      <p:ext uri="{BB962C8B-B14F-4D97-AF65-F5344CB8AC3E}">
        <p14:creationId xmlns:p14="http://schemas.microsoft.com/office/powerpoint/2010/main" val="19177586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Balance is a key concept in</a:t>
            </a:r>
            <a:r>
              <a:rPr lang="en-US" baseline="0" dirty="0" smtClean="0"/>
              <a:t> life. Refer back to the 6 domains: Body, Emotions, Mind, Work, Relationships and Spirit. Ask the class for feedback on how they are doing with Balance in their lives.</a:t>
            </a:r>
            <a:endParaRPr lang="en-US" dirty="0" smtClean="0"/>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68</a:t>
            </a:fld>
            <a:endParaRPr lang="en-US"/>
          </a:p>
        </p:txBody>
      </p:sp>
    </p:spTree>
    <p:extLst>
      <p:ext uri="{BB962C8B-B14F-4D97-AF65-F5344CB8AC3E}">
        <p14:creationId xmlns:p14="http://schemas.microsoft.com/office/powerpoint/2010/main" val="34112100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Boundaries let us</a:t>
            </a:r>
            <a:r>
              <a:rPr lang="en-US" baseline="0" dirty="0" smtClean="0"/>
              <a:t> know what is okay and not okay. </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69</a:t>
            </a:fld>
            <a:endParaRPr lang="en-US"/>
          </a:p>
        </p:txBody>
      </p:sp>
    </p:spTree>
    <p:extLst>
      <p:ext uri="{BB962C8B-B14F-4D97-AF65-F5344CB8AC3E}">
        <p14:creationId xmlns:p14="http://schemas.microsoft.com/office/powerpoint/2010/main" val="16264235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Boundaries protect You, your Foster children, and other people.</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70</a:t>
            </a:fld>
            <a:endParaRPr lang="en-US"/>
          </a:p>
        </p:txBody>
      </p:sp>
    </p:spTree>
    <p:extLst>
      <p:ext uri="{BB962C8B-B14F-4D97-AF65-F5344CB8AC3E}">
        <p14:creationId xmlns:p14="http://schemas.microsoft.com/office/powerpoint/2010/main" val="12524662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exceptions to these. For example, you recently caught your child Vaping. So, yes, you may want to check their stuff from time to time. But in General- try to avoid doing these things.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71</a:t>
            </a:fld>
            <a:endParaRPr lang="en-US"/>
          </a:p>
        </p:txBody>
      </p:sp>
    </p:spTree>
    <p:extLst>
      <p:ext uri="{BB962C8B-B14F-4D97-AF65-F5344CB8AC3E}">
        <p14:creationId xmlns:p14="http://schemas.microsoft.com/office/powerpoint/2010/main" val="23469943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72</a:t>
            </a:fld>
            <a:endParaRPr lang="en-US"/>
          </a:p>
        </p:txBody>
      </p:sp>
    </p:spTree>
    <p:extLst>
      <p:ext uri="{BB962C8B-B14F-4D97-AF65-F5344CB8AC3E}">
        <p14:creationId xmlns:p14="http://schemas.microsoft.com/office/powerpoint/2010/main" val="26952731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73</a:t>
            </a:fld>
            <a:endParaRPr lang="en-US"/>
          </a:p>
        </p:txBody>
      </p:sp>
    </p:spTree>
    <p:extLst>
      <p:ext uri="{BB962C8B-B14F-4D97-AF65-F5344CB8AC3E}">
        <p14:creationId xmlns:p14="http://schemas.microsoft.com/office/powerpoint/2010/main" val="8708637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74</a:t>
            </a:fld>
            <a:endParaRPr lang="en-US"/>
          </a:p>
        </p:txBody>
      </p:sp>
    </p:spTree>
    <p:extLst>
      <p:ext uri="{BB962C8B-B14F-4D97-AF65-F5344CB8AC3E}">
        <p14:creationId xmlns:p14="http://schemas.microsoft.com/office/powerpoint/2010/main" val="7832856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of Boundaries</a:t>
            </a:r>
            <a:r>
              <a:rPr lang="en-US" baseline="0" dirty="0" smtClean="0"/>
              <a:t> as a Big fenced in property with a gate. The fence keeps things in and out (protects you and your foster child). The gate (you control and decide) who or what to let in and out.</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75</a:t>
            </a:fld>
            <a:endParaRPr lang="en-US"/>
          </a:p>
        </p:txBody>
      </p:sp>
    </p:spTree>
    <p:extLst>
      <p:ext uri="{BB962C8B-B14F-4D97-AF65-F5344CB8AC3E}">
        <p14:creationId xmlns:p14="http://schemas.microsoft.com/office/powerpoint/2010/main" val="2442425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the class</a:t>
            </a:r>
            <a:r>
              <a:rPr lang="en-US" baseline="0" dirty="0" smtClean="0"/>
              <a:t> use their Self Care Assessment Worksheets OR they can simply follow the slides.</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a:t>
            </a:fld>
            <a:endParaRPr lang="en-US"/>
          </a:p>
        </p:txBody>
      </p:sp>
    </p:spTree>
    <p:extLst>
      <p:ext uri="{BB962C8B-B14F-4D97-AF65-F5344CB8AC3E}">
        <p14:creationId xmlns:p14="http://schemas.microsoft.com/office/powerpoint/2010/main" val="35383956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79</a:t>
            </a:fld>
            <a:endParaRPr lang="en-US"/>
          </a:p>
        </p:txBody>
      </p:sp>
    </p:spTree>
    <p:extLst>
      <p:ext uri="{BB962C8B-B14F-4D97-AF65-F5344CB8AC3E}">
        <p14:creationId xmlns:p14="http://schemas.microsoft.com/office/powerpoint/2010/main" val="29739749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80</a:t>
            </a:fld>
            <a:endParaRPr lang="en-US"/>
          </a:p>
        </p:txBody>
      </p:sp>
    </p:spTree>
    <p:extLst>
      <p:ext uri="{BB962C8B-B14F-4D97-AF65-F5344CB8AC3E}">
        <p14:creationId xmlns:p14="http://schemas.microsoft.com/office/powerpoint/2010/main" val="18241191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83</a:t>
            </a:fld>
            <a:endParaRPr lang="en-US"/>
          </a:p>
        </p:txBody>
      </p:sp>
    </p:spTree>
    <p:extLst>
      <p:ext uri="{BB962C8B-B14F-4D97-AF65-F5344CB8AC3E}">
        <p14:creationId xmlns:p14="http://schemas.microsoft.com/office/powerpoint/2010/main" val="829628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for feedback on any items</a:t>
            </a:r>
            <a:r>
              <a:rPr lang="en-US" baseline="0" dirty="0" smtClean="0"/>
              <a:t> that the class chose as 1: I do this poorly.</a:t>
            </a:r>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9</a:t>
            </a:fld>
            <a:endParaRPr lang="en-US"/>
          </a:p>
        </p:txBody>
      </p:sp>
    </p:spTree>
    <p:extLst>
      <p:ext uri="{BB962C8B-B14F-4D97-AF65-F5344CB8AC3E}">
        <p14:creationId xmlns:p14="http://schemas.microsoft.com/office/powerpoint/2010/main" val="419487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Ask for feedback on any items</a:t>
            </a:r>
            <a:r>
              <a:rPr lang="en-US" baseline="0" dirty="0" smtClean="0"/>
              <a:t> that the class chose as 1: I do this poorly.</a:t>
            </a:r>
            <a:endParaRPr lang="en-US" dirty="0" smtClean="0"/>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10</a:t>
            </a:fld>
            <a:endParaRPr lang="en-US"/>
          </a:p>
        </p:txBody>
      </p:sp>
    </p:spTree>
    <p:extLst>
      <p:ext uri="{BB962C8B-B14F-4D97-AF65-F5344CB8AC3E}">
        <p14:creationId xmlns:p14="http://schemas.microsoft.com/office/powerpoint/2010/main" val="3925623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Ask for feedback on any items</a:t>
            </a:r>
            <a:r>
              <a:rPr lang="en-US" baseline="0" dirty="0" smtClean="0"/>
              <a:t> that the class chose as 1: I do this poorly.</a:t>
            </a:r>
            <a:endParaRPr lang="en-US" dirty="0" smtClean="0"/>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11</a:t>
            </a:fld>
            <a:endParaRPr lang="en-US"/>
          </a:p>
        </p:txBody>
      </p:sp>
    </p:spTree>
    <p:extLst>
      <p:ext uri="{BB962C8B-B14F-4D97-AF65-F5344CB8AC3E}">
        <p14:creationId xmlns:p14="http://schemas.microsoft.com/office/powerpoint/2010/main" val="3288927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Ask for feedback on any items</a:t>
            </a:r>
            <a:r>
              <a:rPr lang="en-US" baseline="0" dirty="0" smtClean="0"/>
              <a:t> that the class chose as 1: I do this poorly.</a:t>
            </a:r>
            <a:endParaRPr lang="en-US" dirty="0" smtClean="0"/>
          </a:p>
          <a:p>
            <a:endParaRPr lang="en-US" dirty="0"/>
          </a:p>
        </p:txBody>
      </p:sp>
      <p:sp>
        <p:nvSpPr>
          <p:cNvPr id="4" name="Slide Number Placeholder 3"/>
          <p:cNvSpPr>
            <a:spLocks noGrp="1"/>
          </p:cNvSpPr>
          <p:nvPr>
            <p:ph type="sldNum" sz="quarter" idx="10"/>
          </p:nvPr>
        </p:nvSpPr>
        <p:spPr/>
        <p:txBody>
          <a:bodyPr/>
          <a:lstStyle/>
          <a:p>
            <a:fld id="{0973BA3C-0C84-463D-AF1E-D50DCEDC1994}" type="slidenum">
              <a:rPr lang="en-US" smtClean="0"/>
              <a:t>12</a:t>
            </a:fld>
            <a:endParaRPr lang="en-US"/>
          </a:p>
        </p:txBody>
      </p:sp>
    </p:spTree>
    <p:extLst>
      <p:ext uri="{BB962C8B-B14F-4D97-AF65-F5344CB8AC3E}">
        <p14:creationId xmlns:p14="http://schemas.microsoft.com/office/powerpoint/2010/main" val="3441293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3695606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EBAC0D13-D253-44AE-AA86-4BE38A664C8F}"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4061338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1545540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07479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3503660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848889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2289879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544440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165621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522059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AC0D13-D253-44AE-AA86-4BE38A664C8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946039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AC0D13-D253-44AE-AA86-4BE38A664C8F}"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2058682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BAC0D13-D253-44AE-AA86-4BE38A664C8F}" type="datetimeFigureOut">
              <a:rPr lang="en-US" smtClean="0"/>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663625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AC0D13-D253-44AE-AA86-4BE38A664C8F}"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2486801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AC0D13-D253-44AE-AA86-4BE38A664C8F}" type="datetimeFigureOut">
              <a:rPr lang="en-US" smtClean="0"/>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96160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BAC0D13-D253-44AE-AA86-4BE38A664C8F}"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3886166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BAC0D13-D253-44AE-AA86-4BE38A664C8F}" type="datetimeFigureOut">
              <a:rPr lang="en-US" smtClean="0"/>
              <a:t>2/7/2021</a:t>
            </a:fld>
            <a:endParaRPr lang="en-US"/>
          </a:p>
        </p:txBody>
      </p:sp>
      <p:sp>
        <p:nvSpPr>
          <p:cNvPr id="6" name="Footer Placeholder 5"/>
          <p:cNvSpPr>
            <a:spLocks noGrp="1"/>
          </p:cNvSpPr>
          <p:nvPr>
            <p:ph type="ftr" sz="quarter" idx="11"/>
          </p:nvPr>
        </p:nvSpPr>
        <p:spPr>
          <a:xfrm>
            <a:off x="533400" y="6172200"/>
            <a:ext cx="5811724" cy="365125"/>
          </a:xfrm>
        </p:spPr>
        <p:txBody>
          <a:bodyPr/>
          <a:lstStyle/>
          <a:p>
            <a:endParaRPr lang="en-US"/>
          </a:p>
        </p:txBody>
      </p:sp>
      <p:sp>
        <p:nvSpPr>
          <p:cNvPr id="7" name="Slide Number Placeholder 6"/>
          <p:cNvSpPr>
            <a:spLocks noGrp="1"/>
          </p:cNvSpPr>
          <p:nvPr>
            <p:ph type="sldNum" sz="quarter" idx="12"/>
          </p:nvPr>
        </p:nvSpPr>
        <p:spPr/>
        <p:txBody>
          <a:bodyPr/>
          <a:lstStyle/>
          <a:p>
            <a:fld id="{35B32F2D-ADE4-4B49-87DA-31920ED49525}" type="slidenum">
              <a:rPr lang="en-US" smtClean="0"/>
              <a:t>‹#›</a:t>
            </a:fld>
            <a:endParaRPr lang="en-US"/>
          </a:p>
        </p:txBody>
      </p:sp>
    </p:spTree>
    <p:extLst>
      <p:ext uri="{BB962C8B-B14F-4D97-AF65-F5344CB8AC3E}">
        <p14:creationId xmlns:p14="http://schemas.microsoft.com/office/powerpoint/2010/main" val="3505147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BAC0D13-D253-44AE-AA86-4BE38A664C8F}" type="datetimeFigureOut">
              <a:rPr lang="en-US" smtClean="0"/>
              <a:t>2/7/2021</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35B32F2D-ADE4-4B49-87DA-31920ED49525}" type="slidenum">
              <a:rPr lang="en-US" smtClean="0"/>
              <a:t>‹#›</a:t>
            </a:fld>
            <a:endParaRPr lang="en-US"/>
          </a:p>
        </p:txBody>
      </p:sp>
    </p:spTree>
    <p:extLst>
      <p:ext uri="{BB962C8B-B14F-4D97-AF65-F5344CB8AC3E}">
        <p14:creationId xmlns:p14="http://schemas.microsoft.com/office/powerpoint/2010/main" val="4043116315"/>
      </p:ext>
    </p:extLst>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4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0.JPG"/></Relationships>
</file>

<file path=ppt/slides/_rels/slide4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48.jpg"/></Relationships>
</file>

<file path=ppt/slides/_rels/slide6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hyperlink" Target="https://www.therapistaid.com/therapy-" TargetMode="External"/><Relationship Id="rId2" Type="http://schemas.openxmlformats.org/officeDocument/2006/relationships/hyperlink" Target="https://www.therapistaid.com/therapy-worksheet/self-" TargetMode="External"/><Relationship Id="rId1" Type="http://schemas.openxmlformats.org/officeDocument/2006/relationships/slideLayout" Target="../slideLayouts/slideLayout7.xml"/><Relationship Id="rId4" Type="http://schemas.openxmlformats.org/officeDocument/2006/relationships/hyperlink" Target="https://www.webmd.com/balance/stress-management/stre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solidFill>
                  <a:schemeClr val="tx2"/>
                </a:solidFill>
              </a:rPr>
              <a:t>The Importance of Self Care for Foster Parents</a:t>
            </a:r>
            <a:endParaRPr lang="en-US" dirty="0">
              <a:solidFill>
                <a:schemeClr val="tx2"/>
              </a:solidFill>
            </a:endParaRPr>
          </a:p>
        </p:txBody>
      </p:sp>
      <p:sp>
        <p:nvSpPr>
          <p:cNvPr id="3" name="Subtitle 2"/>
          <p:cNvSpPr>
            <a:spLocks noGrp="1"/>
          </p:cNvSpPr>
          <p:nvPr>
            <p:ph type="subTitle" idx="1"/>
          </p:nvPr>
        </p:nvSpPr>
        <p:spPr/>
        <p:txBody>
          <a:bodyPr>
            <a:normAutofit/>
          </a:bodyPr>
          <a:lstStyle/>
          <a:p>
            <a:r>
              <a:rPr lang="en-US" dirty="0" smtClean="0">
                <a:solidFill>
                  <a:schemeClr val="tx1"/>
                </a:solidFill>
              </a:rPr>
              <a:t>A project of the Social Work Education Consortium with a grant from the West Virginia Department of Health and Human Resources</a:t>
            </a:r>
            <a:endParaRPr lang="en-US" dirty="0">
              <a:solidFill>
                <a:schemeClr val="tx1"/>
              </a:solidFill>
            </a:endParaRPr>
          </a:p>
        </p:txBody>
      </p:sp>
    </p:spTree>
    <p:extLst>
      <p:ext uri="{BB962C8B-B14F-4D97-AF65-F5344CB8AC3E}">
        <p14:creationId xmlns:p14="http://schemas.microsoft.com/office/powerpoint/2010/main" val="31709837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70" y="200025"/>
            <a:ext cx="5953124" cy="181986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5982" y="2209798"/>
            <a:ext cx="6362700" cy="4486275"/>
          </a:xfrm>
          <a:prstGeom prst="rect">
            <a:avLst/>
          </a:prstGeom>
        </p:spPr>
      </p:pic>
    </p:spTree>
    <p:extLst>
      <p:ext uri="{BB962C8B-B14F-4D97-AF65-F5344CB8AC3E}">
        <p14:creationId xmlns:p14="http://schemas.microsoft.com/office/powerpoint/2010/main" val="15204925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70" y="200025"/>
            <a:ext cx="5953124" cy="181986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6809" y="2209800"/>
            <a:ext cx="6184466" cy="4495800"/>
          </a:xfrm>
          <a:prstGeom prst="rect">
            <a:avLst/>
          </a:prstGeom>
        </p:spPr>
      </p:pic>
    </p:spTree>
    <p:extLst>
      <p:ext uri="{BB962C8B-B14F-4D97-AF65-F5344CB8AC3E}">
        <p14:creationId xmlns:p14="http://schemas.microsoft.com/office/powerpoint/2010/main" val="8154791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70" y="200025"/>
            <a:ext cx="5953124" cy="181986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8702" y="2362200"/>
            <a:ext cx="6877260" cy="4152308"/>
          </a:xfrm>
          <a:prstGeom prst="rect">
            <a:avLst/>
          </a:prstGeom>
        </p:spPr>
      </p:pic>
    </p:spTree>
    <p:extLst>
      <p:ext uri="{BB962C8B-B14F-4D97-AF65-F5344CB8AC3E}">
        <p14:creationId xmlns:p14="http://schemas.microsoft.com/office/powerpoint/2010/main" val="4326283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70" y="200025"/>
            <a:ext cx="5953124" cy="181986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4754" y="2244306"/>
            <a:ext cx="6585155" cy="4343400"/>
          </a:xfrm>
          <a:prstGeom prst="rect">
            <a:avLst/>
          </a:prstGeom>
        </p:spPr>
      </p:pic>
    </p:spTree>
    <p:extLst>
      <p:ext uri="{BB962C8B-B14F-4D97-AF65-F5344CB8AC3E}">
        <p14:creationId xmlns:p14="http://schemas.microsoft.com/office/powerpoint/2010/main" val="17748094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6554867" cy="1180414"/>
          </a:xfrm>
        </p:spPr>
        <p:txBody>
          <a:bodyPr>
            <a:normAutofit/>
          </a:bodyPr>
          <a:lstStyle/>
          <a:p>
            <a:pPr lvl="0"/>
            <a:r>
              <a:rPr lang="en-US" sz="3600" b="1" dirty="0">
                <a:solidFill>
                  <a:schemeClr val="bg1"/>
                </a:solidFill>
              </a:rPr>
              <a:t>Stress and Foster Parents</a:t>
            </a:r>
            <a:r>
              <a:rPr lang="en-US" dirty="0">
                <a:solidFill>
                  <a:schemeClr val="bg1"/>
                </a:solidFill>
              </a:rPr>
              <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a:xfrm>
            <a:off x="304800" y="3733800"/>
            <a:ext cx="8456534" cy="762000"/>
          </a:xfrm>
        </p:spPr>
        <p:txBody>
          <a:bodyPr>
            <a:noAutofit/>
          </a:bodyPr>
          <a:lstStyle/>
          <a:p>
            <a:pPr lvl="0"/>
            <a:r>
              <a:rPr lang="en-US" sz="2600" b="1" dirty="0">
                <a:solidFill>
                  <a:schemeClr val="bg1"/>
                </a:solidFill>
                <a:latin typeface="Calibri" panose="020F0502020204030204" pitchFamily="34" charset="0"/>
                <a:cs typeface="Calibri" panose="020F0502020204030204" pitchFamily="34" charset="0"/>
              </a:rPr>
              <a:t>According to the West Virginia Department of Health and Human Resources, the characteristics of children in foster care have changed over the years.  </a:t>
            </a:r>
            <a:endParaRPr lang="en-US" sz="2600" b="1" dirty="0" smtClean="0">
              <a:solidFill>
                <a:schemeClr val="bg1"/>
              </a:solidFill>
              <a:latin typeface="Calibri" panose="020F0502020204030204" pitchFamily="34" charset="0"/>
              <a:cs typeface="Calibri" panose="020F0502020204030204" pitchFamily="34" charset="0"/>
            </a:endParaRPr>
          </a:p>
          <a:p>
            <a:pPr lvl="0"/>
            <a:r>
              <a:rPr lang="en-US" sz="2600" b="1" dirty="0" smtClean="0">
                <a:solidFill>
                  <a:schemeClr val="bg1"/>
                </a:solidFill>
                <a:latin typeface="Calibri" panose="020F0502020204030204" pitchFamily="34" charset="0"/>
                <a:cs typeface="Calibri" panose="020F0502020204030204" pitchFamily="34" charset="0"/>
              </a:rPr>
              <a:t>Currently</a:t>
            </a:r>
            <a:r>
              <a:rPr lang="en-US" sz="2600" b="1" dirty="0">
                <a:solidFill>
                  <a:schemeClr val="bg1"/>
                </a:solidFill>
                <a:latin typeface="Calibri" panose="020F0502020204030204" pitchFamily="34" charset="0"/>
                <a:cs typeface="Calibri" panose="020F0502020204030204" pitchFamily="34" charset="0"/>
              </a:rPr>
              <a:t>: Overall, the children are more difficult to place and treat</a:t>
            </a:r>
            <a:r>
              <a:rPr lang="en-US" sz="2600" b="1" dirty="0" smtClean="0">
                <a:solidFill>
                  <a:schemeClr val="bg1"/>
                </a:solidFill>
                <a:latin typeface="Calibri" panose="020F0502020204030204" pitchFamily="34" charset="0"/>
                <a:cs typeface="Calibri" panose="020F0502020204030204" pitchFamily="34" charset="0"/>
              </a:rPr>
              <a:t>;</a:t>
            </a:r>
            <a:endParaRPr lang="en-US" sz="2600" b="1" dirty="0">
              <a:solidFill>
                <a:schemeClr val="bg1"/>
              </a:solidFill>
              <a:latin typeface="Calibri" panose="020F0502020204030204" pitchFamily="34" charset="0"/>
              <a:cs typeface="Calibri" panose="020F0502020204030204" pitchFamily="34" charset="0"/>
            </a:endParaRPr>
          </a:p>
          <a:p>
            <a:pPr lvl="0"/>
            <a:r>
              <a:rPr lang="en-US" sz="2600" b="1" dirty="0" smtClean="0">
                <a:solidFill>
                  <a:schemeClr val="bg1"/>
                </a:solidFill>
                <a:latin typeface="Calibri" panose="020F0502020204030204" pitchFamily="34" charset="0"/>
                <a:cs typeface="Calibri" panose="020F0502020204030204" pitchFamily="34" charset="0"/>
              </a:rPr>
              <a:t>There </a:t>
            </a:r>
            <a:r>
              <a:rPr lang="en-US" sz="2600" b="1" dirty="0">
                <a:solidFill>
                  <a:schemeClr val="bg1"/>
                </a:solidFill>
                <a:latin typeface="Calibri" panose="020F0502020204030204" pitchFamily="34" charset="0"/>
                <a:cs typeface="Calibri" panose="020F0502020204030204" pitchFamily="34" charset="0"/>
              </a:rPr>
              <a:t>has been a dramatic increase in the mental and physical health problems of foster children;</a:t>
            </a:r>
          </a:p>
          <a:p>
            <a:pPr lvl="0"/>
            <a:r>
              <a:rPr lang="en-US" sz="2600" b="1" dirty="0">
                <a:solidFill>
                  <a:schemeClr val="bg1"/>
                </a:solidFill>
                <a:latin typeface="Calibri" panose="020F0502020204030204" pitchFamily="34" charset="0"/>
                <a:cs typeface="Calibri" panose="020F0502020204030204" pitchFamily="34" charset="0"/>
              </a:rPr>
              <a:t>Most children in foster care have moderate to severe mental health problems and many have physical problems.</a:t>
            </a:r>
          </a:p>
          <a:p>
            <a:r>
              <a:rPr lang="en-US" sz="2600" b="1" dirty="0">
                <a:solidFill>
                  <a:schemeClr val="bg1"/>
                </a:solidFill>
                <a:latin typeface="Calibri" panose="020F0502020204030204" pitchFamily="34" charset="0"/>
                <a:cs typeface="Calibri" panose="020F0502020204030204" pitchFamily="34" charset="0"/>
              </a:rPr>
              <a:t>Today’s children tend to stay in the system longer.</a:t>
            </a:r>
          </a:p>
          <a:p>
            <a:endParaRPr lang="en-US" sz="24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64233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352800"/>
            <a:ext cx="7429500" cy="1384995"/>
          </a:xfrm>
          <a:prstGeom prst="rect">
            <a:avLst/>
          </a:prstGeom>
        </p:spPr>
        <p:txBody>
          <a:bodyPr wrap="square">
            <a:spAutoFit/>
          </a:bodyPr>
          <a:lstStyle/>
          <a:p>
            <a:pPr marL="457200" indent="-45720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In short, foster children are </a:t>
            </a:r>
            <a:r>
              <a:rPr lang="en-US" sz="2800" b="1" u="sng" dirty="0" smtClean="0">
                <a:solidFill>
                  <a:schemeClr val="bg1"/>
                </a:solidFill>
                <a:latin typeface="Calibri" panose="020F0502020204030204" pitchFamily="34" charset="0"/>
                <a:cs typeface="Calibri" panose="020F0502020204030204" pitchFamily="34" charset="0"/>
              </a:rPr>
              <a:t>more </a:t>
            </a:r>
            <a:r>
              <a:rPr lang="en-US" sz="2800" b="1" u="sng" dirty="0">
                <a:solidFill>
                  <a:schemeClr val="bg1"/>
                </a:solidFill>
                <a:latin typeface="Calibri" panose="020F0502020204030204" pitchFamily="34" charset="0"/>
                <a:cs typeface="Calibri" panose="020F0502020204030204" pitchFamily="34" charset="0"/>
              </a:rPr>
              <a:t>challenging </a:t>
            </a:r>
            <a:r>
              <a:rPr lang="en-US" sz="2800" b="1" dirty="0">
                <a:solidFill>
                  <a:schemeClr val="bg1"/>
                </a:solidFill>
                <a:latin typeface="Calibri" panose="020F0502020204030204" pitchFamily="34" charset="0"/>
                <a:cs typeface="Calibri" panose="020F0502020204030204" pitchFamily="34" charset="0"/>
              </a:rPr>
              <a:t>than </a:t>
            </a:r>
            <a:r>
              <a:rPr lang="en-US" sz="2800" b="1" dirty="0" smtClean="0">
                <a:solidFill>
                  <a:schemeClr val="bg1"/>
                </a:solidFill>
                <a:latin typeface="Calibri" panose="020F0502020204030204" pitchFamily="34" charset="0"/>
                <a:cs typeface="Calibri" panose="020F0502020204030204" pitchFamily="34" charset="0"/>
              </a:rPr>
              <a:t>ever and </a:t>
            </a:r>
            <a:r>
              <a:rPr lang="en-US" sz="2800" b="1" dirty="0">
                <a:solidFill>
                  <a:schemeClr val="bg1"/>
                </a:solidFill>
                <a:latin typeface="Calibri" panose="020F0502020204030204" pitchFamily="34" charset="0"/>
                <a:cs typeface="Calibri" panose="020F0502020204030204" pitchFamily="34" charset="0"/>
              </a:rPr>
              <a:t>foster parenting is more stressful than ever.</a:t>
            </a:r>
            <a:endParaRPr lang="en-US" sz="2800"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381000"/>
            <a:ext cx="4366049" cy="2648310"/>
          </a:xfrm>
          <a:prstGeom prst="rect">
            <a:avLst/>
          </a:prstGeom>
        </p:spPr>
      </p:pic>
    </p:spTree>
    <p:extLst>
      <p:ext uri="{BB962C8B-B14F-4D97-AF65-F5344CB8AC3E}">
        <p14:creationId xmlns:p14="http://schemas.microsoft.com/office/powerpoint/2010/main" val="7279021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95400"/>
          </a:xfrm>
        </p:spPr>
        <p:txBody>
          <a:bodyPr>
            <a:normAutofit/>
          </a:bodyPr>
          <a:lstStyle/>
          <a:p>
            <a:r>
              <a:rPr lang="en-US" sz="3600" b="1" dirty="0" smtClean="0">
                <a:solidFill>
                  <a:schemeClr val="bg1"/>
                </a:solidFill>
              </a:rPr>
              <a:t>11 Themes of Foster Parent Stress</a:t>
            </a:r>
            <a:endParaRPr lang="en-US" sz="3600" b="1" dirty="0">
              <a:solidFill>
                <a:schemeClr val="bg1"/>
              </a:solidFill>
            </a:endParaRPr>
          </a:p>
        </p:txBody>
      </p:sp>
      <p:pic>
        <p:nvPicPr>
          <p:cNvPr id="8" name="Content Placehold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828800"/>
            <a:ext cx="5562600" cy="3631143"/>
          </a:xfrm>
        </p:spPr>
      </p:pic>
    </p:spTree>
    <p:extLst>
      <p:ext uri="{BB962C8B-B14F-4D97-AF65-F5344CB8AC3E}">
        <p14:creationId xmlns:p14="http://schemas.microsoft.com/office/powerpoint/2010/main" val="449885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295400"/>
          </a:xfrm>
        </p:spPr>
        <p:txBody>
          <a:bodyPr>
            <a:normAutofit/>
          </a:bodyPr>
          <a:lstStyle/>
          <a:p>
            <a:r>
              <a:rPr lang="en-US" sz="3600" b="1" dirty="0" smtClean="0">
                <a:solidFill>
                  <a:schemeClr val="bg1"/>
                </a:solidFill>
              </a:rPr>
              <a:t>11 Themes of Foster Parent Stress</a:t>
            </a:r>
            <a:endParaRPr lang="en-US" sz="3600" b="1" dirty="0">
              <a:solidFill>
                <a:schemeClr val="bg1"/>
              </a:solidFill>
            </a:endParaRPr>
          </a:p>
        </p:txBody>
      </p:sp>
      <p:sp>
        <p:nvSpPr>
          <p:cNvPr id="3" name="Content Placeholder 2"/>
          <p:cNvSpPr>
            <a:spLocks noGrp="1"/>
          </p:cNvSpPr>
          <p:nvPr>
            <p:ph idx="1"/>
          </p:nvPr>
        </p:nvSpPr>
        <p:spPr>
          <a:xfrm>
            <a:off x="496529" y="1905000"/>
            <a:ext cx="8305800" cy="4953000"/>
          </a:xfrm>
        </p:spPr>
        <p:txBody>
          <a:bodyPr>
            <a:normAutofit/>
          </a:bodyPr>
          <a:lstStyle/>
          <a:p>
            <a:pPr marL="0" indent="0">
              <a:buNone/>
            </a:pPr>
            <a:endParaRPr lang="en-US" dirty="0"/>
          </a:p>
          <a:p>
            <a:pPr marL="0" lvl="0" indent="0">
              <a:lnSpc>
                <a:spcPct val="120000"/>
              </a:lnSpc>
              <a:buNone/>
            </a:pPr>
            <a:r>
              <a:rPr lang="en-US" sz="2800" b="1" dirty="0" smtClean="0">
                <a:solidFill>
                  <a:schemeClr val="bg1"/>
                </a:solidFill>
                <a:latin typeface="Calibri" panose="020F0502020204030204" pitchFamily="34" charset="0"/>
                <a:cs typeface="Calibri" panose="020F0502020204030204" pitchFamily="34" charset="0"/>
              </a:rPr>
              <a:t>1) Foster </a:t>
            </a:r>
            <a:r>
              <a:rPr lang="en-US" sz="2800" b="1" dirty="0">
                <a:solidFill>
                  <a:schemeClr val="bg1"/>
                </a:solidFill>
                <a:latin typeface="Calibri" panose="020F0502020204030204" pitchFamily="34" charset="0"/>
                <a:cs typeface="Calibri" panose="020F0502020204030204" pitchFamily="34" charset="0"/>
              </a:rPr>
              <a:t>Parents – Foster Child </a:t>
            </a:r>
            <a:r>
              <a:rPr lang="en-US" sz="2800" b="1" dirty="0" smtClean="0">
                <a:solidFill>
                  <a:schemeClr val="bg1"/>
                </a:solidFill>
                <a:latin typeface="Calibri" panose="020F0502020204030204" pitchFamily="34" charset="0"/>
                <a:cs typeface="Calibri" panose="020F0502020204030204" pitchFamily="34" charset="0"/>
              </a:rPr>
              <a:t>Relationship</a:t>
            </a:r>
          </a:p>
          <a:p>
            <a:pPr marL="0" indent="0">
              <a:lnSpc>
                <a:spcPct val="120000"/>
              </a:lnSpc>
              <a:buNone/>
            </a:pPr>
            <a:r>
              <a:rPr lang="en-US" sz="2800" b="1" dirty="0" smtClean="0">
                <a:solidFill>
                  <a:schemeClr val="bg1"/>
                </a:solidFill>
                <a:latin typeface="Calibri" panose="020F0502020204030204" pitchFamily="34" charset="0"/>
                <a:cs typeface="Calibri" panose="020F0502020204030204" pitchFamily="34" charset="0"/>
              </a:rPr>
              <a:t>2) Foster </a:t>
            </a:r>
            <a:r>
              <a:rPr lang="en-US" sz="2800" b="1" dirty="0">
                <a:solidFill>
                  <a:schemeClr val="bg1"/>
                </a:solidFill>
                <a:latin typeface="Calibri" panose="020F0502020204030204" pitchFamily="34" charset="0"/>
                <a:cs typeface="Calibri" panose="020F0502020204030204" pitchFamily="34" charset="0"/>
              </a:rPr>
              <a:t>Child - Biological Family Relationship</a:t>
            </a:r>
            <a:r>
              <a:rPr lang="en-US" sz="2800" dirty="0">
                <a:solidFill>
                  <a:schemeClr val="bg1"/>
                </a:solidFill>
                <a:latin typeface="Calibri" panose="020F0502020204030204" pitchFamily="34" charset="0"/>
                <a:cs typeface="Calibri" panose="020F0502020204030204" pitchFamily="34" charset="0"/>
              </a:rPr>
              <a:t> </a:t>
            </a:r>
            <a:endParaRPr lang="en-US" sz="2800" dirty="0" smtClean="0">
              <a:solidFill>
                <a:schemeClr val="bg1"/>
              </a:solidFill>
              <a:latin typeface="Calibri" panose="020F0502020204030204" pitchFamily="34" charset="0"/>
              <a:cs typeface="Calibri" panose="020F0502020204030204" pitchFamily="34" charset="0"/>
            </a:endParaRPr>
          </a:p>
          <a:p>
            <a:pPr marL="0" lvl="0" indent="0">
              <a:lnSpc>
                <a:spcPct val="120000"/>
              </a:lnSpc>
              <a:buNone/>
            </a:pPr>
            <a:r>
              <a:rPr lang="en-US" sz="2800" b="1" dirty="0" smtClean="0">
                <a:solidFill>
                  <a:schemeClr val="bg1"/>
                </a:solidFill>
                <a:latin typeface="Calibri" panose="020F0502020204030204" pitchFamily="34" charset="0"/>
                <a:cs typeface="Calibri" panose="020F0502020204030204" pitchFamily="34" charset="0"/>
              </a:rPr>
              <a:t>3) Foster </a:t>
            </a:r>
            <a:r>
              <a:rPr lang="en-US" sz="2800" b="1" dirty="0">
                <a:solidFill>
                  <a:schemeClr val="bg1"/>
                </a:solidFill>
                <a:latin typeface="Calibri" panose="020F0502020204030204" pitchFamily="34" charset="0"/>
                <a:cs typeface="Calibri" panose="020F0502020204030204" pitchFamily="34" charset="0"/>
              </a:rPr>
              <a:t>Parents – Biological Family </a:t>
            </a:r>
            <a:r>
              <a:rPr lang="en-US" sz="2800" b="1" dirty="0" smtClean="0">
                <a:solidFill>
                  <a:schemeClr val="bg1"/>
                </a:solidFill>
                <a:latin typeface="Calibri" panose="020F0502020204030204" pitchFamily="34" charset="0"/>
                <a:cs typeface="Calibri" panose="020F0502020204030204" pitchFamily="34" charset="0"/>
              </a:rPr>
              <a:t>Relationship</a:t>
            </a:r>
            <a:endParaRPr lang="en-US" sz="2800" b="1" dirty="0">
              <a:solidFill>
                <a:schemeClr val="bg1"/>
              </a:solidFill>
              <a:latin typeface="Calibri" panose="020F0502020204030204" pitchFamily="34" charset="0"/>
              <a:cs typeface="Calibri" panose="020F0502020204030204" pitchFamily="34" charset="0"/>
            </a:endParaRPr>
          </a:p>
          <a:p>
            <a:pPr marL="0" lvl="0" indent="0">
              <a:lnSpc>
                <a:spcPct val="120000"/>
              </a:lnSpc>
              <a:buNone/>
            </a:pPr>
            <a:r>
              <a:rPr lang="en-US" sz="2800" b="1" dirty="0" smtClean="0">
                <a:solidFill>
                  <a:schemeClr val="bg1"/>
                </a:solidFill>
                <a:latin typeface="Calibri" panose="020F0502020204030204" pitchFamily="34" charset="0"/>
                <a:cs typeface="Calibri" panose="020F0502020204030204" pitchFamily="34" charset="0"/>
              </a:rPr>
              <a:t>4) Foster </a:t>
            </a:r>
            <a:r>
              <a:rPr lang="en-US" sz="2800" b="1" dirty="0">
                <a:solidFill>
                  <a:schemeClr val="bg1"/>
                </a:solidFill>
                <a:latin typeface="Calibri" panose="020F0502020204030204" pitchFamily="34" charset="0"/>
                <a:cs typeface="Calibri" panose="020F0502020204030204" pitchFamily="34" charset="0"/>
              </a:rPr>
              <a:t>Parents – Child Welfare Worker </a:t>
            </a:r>
            <a:r>
              <a:rPr lang="en-US" sz="2800" b="1" dirty="0" smtClean="0">
                <a:solidFill>
                  <a:schemeClr val="bg1"/>
                </a:solidFill>
                <a:latin typeface="Calibri" panose="020F0502020204030204" pitchFamily="34" charset="0"/>
                <a:cs typeface="Calibri" panose="020F0502020204030204" pitchFamily="34" charset="0"/>
              </a:rPr>
              <a:t>Relationship</a:t>
            </a:r>
            <a:endParaRPr lang="en-US" sz="2800" b="1" dirty="0">
              <a:solidFill>
                <a:schemeClr val="bg1"/>
              </a:solidFill>
              <a:latin typeface="Calibri" panose="020F0502020204030204" pitchFamily="34" charset="0"/>
              <a:cs typeface="Calibri" panose="020F0502020204030204" pitchFamily="34" charset="0"/>
            </a:endParaRPr>
          </a:p>
          <a:p>
            <a:pPr marL="0" lvl="0" indent="0">
              <a:lnSpc>
                <a:spcPct val="120000"/>
              </a:lnSpc>
              <a:buNone/>
            </a:pPr>
            <a:r>
              <a:rPr lang="en-US" sz="2800" b="1" dirty="0" smtClean="0">
                <a:solidFill>
                  <a:schemeClr val="bg1"/>
                </a:solidFill>
                <a:latin typeface="Calibri" panose="020F0502020204030204" pitchFamily="34" charset="0"/>
                <a:cs typeface="Calibri" panose="020F0502020204030204" pitchFamily="34" charset="0"/>
              </a:rPr>
              <a:t>5) Foster </a:t>
            </a:r>
            <a:r>
              <a:rPr lang="en-US" sz="2800" b="1" dirty="0">
                <a:solidFill>
                  <a:schemeClr val="bg1"/>
                </a:solidFill>
                <a:latin typeface="Calibri" panose="020F0502020204030204" pitchFamily="34" charset="0"/>
                <a:cs typeface="Calibri" panose="020F0502020204030204" pitchFamily="34" charset="0"/>
              </a:rPr>
              <a:t>Child Aggression toward Others and Property</a:t>
            </a:r>
            <a:endParaRPr lang="en-US" sz="2800" b="1" dirty="0" smtClean="0">
              <a:solidFill>
                <a:schemeClr val="bg1"/>
              </a:solidFill>
              <a:latin typeface="Calibri" panose="020F0502020204030204" pitchFamily="34" charset="0"/>
              <a:cs typeface="Calibri" panose="020F0502020204030204" pitchFamily="34" charset="0"/>
            </a:endParaRPr>
          </a:p>
          <a:p>
            <a:pPr marL="0" lvl="0" indent="0">
              <a:lnSpc>
                <a:spcPct val="120000"/>
              </a:lnSpc>
              <a:buNone/>
            </a:pPr>
            <a:endParaRPr lang="en-US" sz="2400" dirty="0">
              <a:solidFill>
                <a:schemeClr val="bg1"/>
              </a:solidFill>
            </a:endParaRPr>
          </a:p>
          <a:p>
            <a:pPr marL="0" indent="0">
              <a:lnSpc>
                <a:spcPct val="120000"/>
              </a:lnSpc>
              <a:buNone/>
            </a:pPr>
            <a:endParaRPr lang="en-US" sz="2400" dirty="0">
              <a:solidFill>
                <a:schemeClr val="bg1"/>
              </a:solidFill>
            </a:endParaRPr>
          </a:p>
          <a:p>
            <a:pPr marL="0" lvl="0" indent="0">
              <a:buNone/>
            </a:pPr>
            <a:endParaRPr lang="en-US" sz="2400" b="1" dirty="0" smtClean="0">
              <a:solidFill>
                <a:schemeClr val="bg1"/>
              </a:solidFill>
            </a:endParaRPr>
          </a:p>
          <a:p>
            <a:pPr marL="457200" lvl="0" indent="-457200">
              <a:buAutoNum type="arabicParenR"/>
            </a:pPr>
            <a:endParaRPr lang="en-US" sz="2400" dirty="0">
              <a:solidFill>
                <a:schemeClr val="bg1"/>
              </a:solidFill>
            </a:endParaRPr>
          </a:p>
        </p:txBody>
      </p:sp>
    </p:spTree>
    <p:extLst>
      <p:ext uri="{BB962C8B-B14F-4D97-AF65-F5344CB8AC3E}">
        <p14:creationId xmlns:p14="http://schemas.microsoft.com/office/powerpoint/2010/main" val="7670477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534400" cy="1295400"/>
          </a:xfrm>
        </p:spPr>
        <p:txBody>
          <a:bodyPr>
            <a:normAutofit/>
          </a:bodyPr>
          <a:lstStyle/>
          <a:p>
            <a:r>
              <a:rPr lang="en-US" sz="3600" b="1" dirty="0" smtClean="0">
                <a:solidFill>
                  <a:schemeClr val="bg1"/>
                </a:solidFill>
              </a:rPr>
              <a:t>11 Themes of Foster Parent Stress</a:t>
            </a:r>
            <a:endParaRPr lang="en-US" sz="3600" b="1" dirty="0">
              <a:solidFill>
                <a:schemeClr val="bg1"/>
              </a:solidFill>
            </a:endParaRPr>
          </a:p>
        </p:txBody>
      </p:sp>
      <p:sp>
        <p:nvSpPr>
          <p:cNvPr id="3" name="Content Placeholder 2"/>
          <p:cNvSpPr>
            <a:spLocks noGrp="1"/>
          </p:cNvSpPr>
          <p:nvPr>
            <p:ph idx="1"/>
          </p:nvPr>
        </p:nvSpPr>
        <p:spPr>
          <a:xfrm>
            <a:off x="762000" y="1676400"/>
            <a:ext cx="7467600" cy="5410200"/>
          </a:xfrm>
        </p:spPr>
        <p:txBody>
          <a:bodyPr>
            <a:normAutofit/>
          </a:bodyPr>
          <a:lstStyle/>
          <a:p>
            <a:pPr marL="0" indent="0">
              <a:lnSpc>
                <a:spcPct val="120000"/>
              </a:lnSpc>
              <a:buNone/>
            </a:pPr>
            <a:endParaRPr lang="en-US" sz="2800" dirty="0"/>
          </a:p>
          <a:p>
            <a:pPr marL="0" lvl="0" indent="0">
              <a:lnSpc>
                <a:spcPct val="11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6) Academic Issues</a:t>
            </a:r>
          </a:p>
          <a:p>
            <a:pPr marL="0" lvl="0" indent="0">
              <a:lnSpc>
                <a:spcPct val="11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7) Emotional </a:t>
            </a:r>
            <a:r>
              <a:rPr lang="en-US" sz="2800" b="1" dirty="0">
                <a:solidFill>
                  <a:schemeClr val="bg1"/>
                </a:solidFill>
                <a:latin typeface="Calibri" panose="020F0502020204030204" pitchFamily="34" charset="0"/>
                <a:cs typeface="Calibri" panose="020F0502020204030204" pitchFamily="34" charset="0"/>
              </a:rPr>
              <a:t>Instability of the Foster </a:t>
            </a:r>
            <a:r>
              <a:rPr lang="en-US" sz="2800" b="1" dirty="0" smtClean="0">
                <a:solidFill>
                  <a:schemeClr val="bg1"/>
                </a:solidFill>
                <a:latin typeface="Calibri" panose="020F0502020204030204" pitchFamily="34" charset="0"/>
                <a:cs typeface="Calibri" panose="020F0502020204030204" pitchFamily="34" charset="0"/>
              </a:rPr>
              <a:t>Child</a:t>
            </a:r>
            <a:endParaRPr lang="en-US" sz="2800" b="1" dirty="0">
              <a:solidFill>
                <a:schemeClr val="bg1"/>
              </a:solidFill>
              <a:latin typeface="Calibri" panose="020F0502020204030204" pitchFamily="34" charset="0"/>
              <a:cs typeface="Calibri" panose="020F0502020204030204" pitchFamily="34" charset="0"/>
            </a:endParaRPr>
          </a:p>
          <a:p>
            <a:pPr marL="0" lvl="0" indent="0">
              <a:lnSpc>
                <a:spcPct val="11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8) Foster </a:t>
            </a:r>
            <a:r>
              <a:rPr lang="en-US" sz="2800" b="1" dirty="0">
                <a:solidFill>
                  <a:schemeClr val="bg1"/>
                </a:solidFill>
                <a:latin typeface="Calibri" panose="020F0502020204030204" pitchFamily="34" charset="0"/>
                <a:cs typeface="Calibri" panose="020F0502020204030204" pitchFamily="34" charset="0"/>
              </a:rPr>
              <a:t>Parent </a:t>
            </a:r>
            <a:r>
              <a:rPr lang="en-US" sz="2800" b="1" dirty="0" smtClean="0">
                <a:solidFill>
                  <a:schemeClr val="bg1"/>
                </a:solidFill>
                <a:latin typeface="Calibri" panose="020F0502020204030204" pitchFamily="34" charset="0"/>
                <a:cs typeface="Calibri" panose="020F0502020204030204" pitchFamily="34" charset="0"/>
              </a:rPr>
              <a:t>Well-being</a:t>
            </a:r>
            <a:endParaRPr lang="en-US" sz="2800" b="1" dirty="0">
              <a:solidFill>
                <a:schemeClr val="bg1"/>
              </a:solidFill>
              <a:latin typeface="Calibri" panose="020F0502020204030204" pitchFamily="34" charset="0"/>
              <a:cs typeface="Calibri" panose="020F0502020204030204" pitchFamily="34" charset="0"/>
            </a:endParaRPr>
          </a:p>
          <a:p>
            <a:pPr marL="0" lvl="0" indent="0">
              <a:lnSpc>
                <a:spcPct val="12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9) Administrative Issues</a:t>
            </a:r>
            <a:endParaRPr lang="en-US" sz="2800" dirty="0">
              <a:solidFill>
                <a:schemeClr val="bg1"/>
              </a:solidFill>
              <a:latin typeface="Calibri" panose="020F0502020204030204" pitchFamily="34" charset="0"/>
              <a:cs typeface="Calibri" panose="020F0502020204030204" pitchFamily="34" charset="0"/>
            </a:endParaRPr>
          </a:p>
          <a:p>
            <a:pPr marL="0" lvl="0" indent="0">
              <a:lnSpc>
                <a:spcPct val="12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10) Communication Issues</a:t>
            </a:r>
            <a:endParaRPr lang="en-US" sz="2800" b="1" dirty="0">
              <a:solidFill>
                <a:schemeClr val="bg1"/>
              </a:solidFill>
              <a:latin typeface="Calibri" panose="020F0502020204030204" pitchFamily="34" charset="0"/>
              <a:cs typeface="Calibri" panose="020F0502020204030204" pitchFamily="34" charset="0"/>
            </a:endParaRPr>
          </a:p>
          <a:p>
            <a:pPr marL="0" lvl="0" indent="0">
              <a:lnSpc>
                <a:spcPct val="120000"/>
              </a:lnSpc>
              <a:spcBef>
                <a:spcPts val="600"/>
              </a:spcBef>
              <a:buNone/>
            </a:pPr>
            <a:r>
              <a:rPr lang="en-US" sz="2800" b="1" dirty="0" smtClean="0">
                <a:solidFill>
                  <a:schemeClr val="bg1"/>
                </a:solidFill>
                <a:latin typeface="Calibri" panose="020F0502020204030204" pitchFamily="34" charset="0"/>
                <a:cs typeface="Calibri" panose="020F0502020204030204" pitchFamily="34" charset="0"/>
              </a:rPr>
              <a:t>11) Clinical </a:t>
            </a:r>
            <a:r>
              <a:rPr lang="en-US" sz="2800" b="1" dirty="0">
                <a:solidFill>
                  <a:schemeClr val="bg1"/>
                </a:solidFill>
                <a:latin typeface="Calibri" panose="020F0502020204030204" pitchFamily="34" charset="0"/>
                <a:cs typeface="Calibri" panose="020F0502020204030204" pitchFamily="34" charset="0"/>
              </a:rPr>
              <a:t>Issues</a:t>
            </a:r>
            <a:r>
              <a:rPr lang="en-US" sz="2800" dirty="0">
                <a:solidFill>
                  <a:schemeClr val="bg1"/>
                </a:solidFill>
                <a:latin typeface="Calibri" panose="020F0502020204030204" pitchFamily="34" charset="0"/>
                <a:cs typeface="Calibri" panose="020F0502020204030204" pitchFamily="34" charset="0"/>
              </a:rPr>
              <a:t> </a:t>
            </a:r>
          </a:p>
          <a:p>
            <a:pPr marL="0" lvl="0" indent="0">
              <a:spcAft>
                <a:spcPts val="0"/>
              </a:spcAft>
              <a:buNone/>
            </a:pPr>
            <a:endParaRPr lang="en-US" sz="2400" dirty="0">
              <a:solidFill>
                <a:schemeClr val="bg1"/>
              </a:solidFill>
            </a:endParaRPr>
          </a:p>
          <a:p>
            <a:pPr marL="0" indent="0">
              <a:buNone/>
            </a:pPr>
            <a:endParaRPr lang="en-US" sz="2400" dirty="0">
              <a:solidFill>
                <a:schemeClr val="bg1"/>
              </a:solidFill>
            </a:endParaRPr>
          </a:p>
          <a:p>
            <a:pPr marL="0" lvl="0" indent="0">
              <a:buNone/>
            </a:pPr>
            <a:endParaRPr lang="en-US" sz="2400" b="1" dirty="0" smtClean="0">
              <a:solidFill>
                <a:schemeClr val="bg1"/>
              </a:solidFill>
            </a:endParaRPr>
          </a:p>
          <a:p>
            <a:pPr marL="457200" lvl="0" indent="-457200">
              <a:buAutoNum type="arabicParenR"/>
            </a:pPr>
            <a:endParaRPr lang="en-US" sz="2400" dirty="0">
              <a:solidFill>
                <a:schemeClr val="bg1"/>
              </a:solidFill>
            </a:endParaRPr>
          </a:p>
        </p:txBody>
      </p:sp>
    </p:spTree>
    <p:extLst>
      <p:ext uri="{BB962C8B-B14F-4D97-AF65-F5344CB8AC3E}">
        <p14:creationId xmlns:p14="http://schemas.microsoft.com/office/powerpoint/2010/main" val="20817478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7133" y="533400"/>
            <a:ext cx="7620000" cy="1066800"/>
          </a:xfrm>
        </p:spPr>
        <p:txBody>
          <a:bodyPr>
            <a:noAutofit/>
          </a:bodyPr>
          <a:lstStyle/>
          <a:p>
            <a:r>
              <a:rPr lang="en-US" sz="3600" b="1" dirty="0" smtClean="0">
                <a:solidFill>
                  <a:schemeClr val="bg1"/>
                </a:solidFill>
              </a:rPr>
              <a:t>Stress, Stress and More </a:t>
            </a:r>
            <a:r>
              <a:rPr lang="en-US" sz="3600" b="1" dirty="0">
                <a:solidFill>
                  <a:schemeClr val="bg1"/>
                </a:solidFill>
              </a:rPr>
              <a:t>S</a:t>
            </a:r>
            <a:r>
              <a:rPr lang="en-US" sz="3600" b="1" dirty="0" smtClean="0">
                <a:solidFill>
                  <a:schemeClr val="bg1"/>
                </a:solidFill>
              </a:rPr>
              <a:t>tress</a:t>
            </a:r>
            <a:r>
              <a:rPr lang="en-US" sz="3600" dirty="0" smtClean="0">
                <a:solidFill>
                  <a:schemeClr val="bg1"/>
                </a:solidFill>
              </a:rPr>
              <a:t/>
            </a:r>
            <a:br>
              <a:rPr lang="en-US" sz="3600" dirty="0" smtClean="0">
                <a:solidFill>
                  <a:schemeClr val="bg1"/>
                </a:solidFill>
              </a:rPr>
            </a:br>
            <a:endParaRPr lang="en-US" sz="3600" dirty="0">
              <a:solidFill>
                <a:schemeClr val="bg1"/>
              </a:solidFill>
            </a:endParaRPr>
          </a:p>
        </p:txBody>
      </p:sp>
      <p:sp>
        <p:nvSpPr>
          <p:cNvPr id="3" name="Content Placeholder 2"/>
          <p:cNvSpPr>
            <a:spLocks noGrp="1"/>
          </p:cNvSpPr>
          <p:nvPr>
            <p:ph idx="1"/>
          </p:nvPr>
        </p:nvSpPr>
        <p:spPr>
          <a:xfrm>
            <a:off x="191333" y="1730477"/>
            <a:ext cx="8305800" cy="3767670"/>
          </a:xfrm>
        </p:spPr>
        <p:txBody>
          <a:bodyPr>
            <a:normAutofit/>
          </a:bodyPr>
          <a:lstStyle/>
          <a:p>
            <a:r>
              <a:rPr lang="en-US" sz="2800" b="1" dirty="0">
                <a:solidFill>
                  <a:schemeClr val="bg1"/>
                </a:solidFill>
                <a:latin typeface="Calibri" panose="020F0502020204030204" pitchFamily="34" charset="0"/>
                <a:cs typeface="Calibri" panose="020F0502020204030204" pitchFamily="34" charset="0"/>
              </a:rPr>
              <a:t>These 11 themes highlight all the ways that foster parents can be stressed and they don’t even include the normal stressors of everyday life such as bills, car problems, bad weather, holidays, and personal relationships.</a:t>
            </a:r>
          </a:p>
          <a:p>
            <a:r>
              <a:rPr lang="en-US" sz="2800" b="1" dirty="0">
                <a:solidFill>
                  <a:schemeClr val="bg1"/>
                </a:solidFill>
                <a:latin typeface="Calibri" panose="020F0502020204030204" pitchFamily="34" charset="0"/>
                <a:cs typeface="Calibri" panose="020F0502020204030204" pitchFamily="34" charset="0"/>
              </a:rPr>
              <a:t>The foster care system is under continual review for improvements, but being a foster parent will always be a stressful job.  </a:t>
            </a:r>
          </a:p>
          <a:p>
            <a:endParaRPr lang="en-US" dirty="0"/>
          </a:p>
        </p:txBody>
      </p:sp>
    </p:spTree>
    <p:extLst>
      <p:ext uri="{BB962C8B-B14F-4D97-AF65-F5344CB8AC3E}">
        <p14:creationId xmlns:p14="http://schemas.microsoft.com/office/powerpoint/2010/main" val="3617023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4727" y="381000"/>
            <a:ext cx="6554867" cy="1524000"/>
          </a:xfrm>
        </p:spPr>
        <p:txBody>
          <a:bodyPr>
            <a:normAutofit/>
          </a:bodyPr>
          <a:lstStyle/>
          <a:p>
            <a:r>
              <a:rPr lang="en-US" sz="3600" b="1" dirty="0" smtClean="0">
                <a:solidFill>
                  <a:schemeClr val="bg1"/>
                </a:solidFill>
              </a:rPr>
              <a:t>Self Care Matters!</a:t>
            </a:r>
            <a:endParaRPr lang="en-US" sz="3600" b="1" dirty="0">
              <a:solidFill>
                <a:schemeClr val="bg1"/>
              </a:solidFill>
            </a:endParaRPr>
          </a:p>
        </p:txBody>
      </p:sp>
      <p:sp>
        <p:nvSpPr>
          <p:cNvPr id="3" name="Content Placeholder 2"/>
          <p:cNvSpPr>
            <a:spLocks noGrp="1"/>
          </p:cNvSpPr>
          <p:nvPr>
            <p:ph idx="1"/>
          </p:nvPr>
        </p:nvSpPr>
        <p:spPr>
          <a:xfrm>
            <a:off x="762000" y="2209800"/>
            <a:ext cx="7391400" cy="3081870"/>
          </a:xfrm>
        </p:spPr>
        <p:txBody>
          <a:bodyPr>
            <a:normAutofit/>
          </a:bodyPr>
          <a:lstStyle/>
          <a:p>
            <a:pPr marL="0" indent="0">
              <a:buNone/>
            </a:pPr>
            <a:r>
              <a:rPr lang="en-US" sz="2800" b="1" i="1" dirty="0">
                <a:solidFill>
                  <a:schemeClr val="bg1"/>
                </a:solidFill>
                <a:latin typeface="Calibri" panose="020F0502020204030204" pitchFamily="34" charset="0"/>
                <a:cs typeface="Calibri" panose="020F0502020204030204" pitchFamily="34" charset="0"/>
              </a:rPr>
              <a:t>“As a foster parent, they try so hard, and they want so much for these children that they don’t think about themselves.  A quality we want in a foster parent is dedication, but we have to teach about self-care, too.”</a:t>
            </a:r>
            <a:r>
              <a:rPr lang="en-US" sz="2800" dirty="0">
                <a:solidFill>
                  <a:schemeClr val="bg1"/>
                </a:solidFill>
                <a:latin typeface="Calibri" panose="020F0502020204030204" pitchFamily="34" charset="0"/>
                <a:cs typeface="Calibri" panose="020F0502020204030204" pitchFamily="34" charset="0"/>
              </a:rPr>
              <a:t> </a:t>
            </a:r>
            <a:r>
              <a:rPr lang="en-US" sz="2800" dirty="0" smtClean="0">
                <a:solidFill>
                  <a:schemeClr val="bg1"/>
                </a:solidFill>
                <a:latin typeface="Calibri" panose="020F0502020204030204" pitchFamily="34" charset="0"/>
                <a:cs typeface="Calibri" panose="020F0502020204030204" pitchFamily="34" charset="0"/>
              </a:rPr>
              <a:t> </a:t>
            </a:r>
            <a:r>
              <a:rPr lang="en-US" sz="2800" dirty="0" smtClean="0">
                <a:solidFill>
                  <a:schemeClr val="bg1"/>
                </a:solidFill>
              </a:rPr>
              <a:t>--</a:t>
            </a:r>
            <a:r>
              <a:rPr lang="en-US" sz="2800" dirty="0">
                <a:solidFill>
                  <a:schemeClr val="bg1"/>
                </a:solidFill>
              </a:rPr>
              <a:t>Sarah Benitez</a:t>
            </a:r>
          </a:p>
        </p:txBody>
      </p:sp>
    </p:spTree>
    <p:extLst>
      <p:ext uri="{BB962C8B-B14F-4D97-AF65-F5344CB8AC3E}">
        <p14:creationId xmlns:p14="http://schemas.microsoft.com/office/powerpoint/2010/main" val="35062383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3581400"/>
            <a:ext cx="6934200" cy="2246769"/>
          </a:xfrm>
          <a:prstGeom prst="rect">
            <a:avLst/>
          </a:prstGeom>
        </p:spPr>
        <p:txBody>
          <a:bodyPr wrap="square">
            <a:spAutoFit/>
          </a:bodyPr>
          <a:lstStyle/>
          <a:p>
            <a:pPr marL="342900" indent="-34290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Some studies suggest that the very type of people who want to be foster parents are the type of people who can become overstressed by the responsibilities of foster parenting.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850" y="457197"/>
            <a:ext cx="4610100" cy="2595687"/>
          </a:xfrm>
          <a:prstGeom prst="rect">
            <a:avLst/>
          </a:prstGeom>
        </p:spPr>
      </p:pic>
    </p:spTree>
    <p:extLst>
      <p:ext uri="{BB962C8B-B14F-4D97-AF65-F5344CB8AC3E}">
        <p14:creationId xmlns:p14="http://schemas.microsoft.com/office/powerpoint/2010/main" val="37391550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76200"/>
            <a:ext cx="4953000" cy="1524000"/>
          </a:xfrm>
        </p:spPr>
        <p:txBody>
          <a:bodyPr>
            <a:normAutofit/>
          </a:bodyPr>
          <a:lstStyle/>
          <a:p>
            <a:r>
              <a:rPr lang="en-US" sz="3600" b="1" dirty="0" smtClean="0">
                <a:solidFill>
                  <a:schemeClr val="bg1"/>
                </a:solidFill>
              </a:rPr>
              <a:t>So What is Stress?</a:t>
            </a:r>
            <a:endParaRPr lang="en-US" sz="3600" b="1" dirty="0">
              <a:solidFill>
                <a:schemeClr val="bg1"/>
              </a:solidFill>
            </a:endParaRPr>
          </a:p>
        </p:txBody>
      </p:sp>
      <p:sp>
        <p:nvSpPr>
          <p:cNvPr id="3" name="Content Placeholder 2"/>
          <p:cNvSpPr>
            <a:spLocks noGrp="1"/>
          </p:cNvSpPr>
          <p:nvPr>
            <p:ph idx="1"/>
          </p:nvPr>
        </p:nvSpPr>
        <p:spPr>
          <a:xfrm>
            <a:off x="838200" y="1447800"/>
            <a:ext cx="7086600" cy="1371600"/>
          </a:xfrm>
        </p:spPr>
        <p:txBody>
          <a:bodyPr>
            <a:normAutofit/>
          </a:bodyPr>
          <a:lstStyle/>
          <a:p>
            <a:pPr marL="0" indent="0" algn="ctr">
              <a:buNone/>
            </a:pPr>
            <a:r>
              <a:rPr lang="en-US" sz="2800" b="1" i="1" dirty="0">
                <a:solidFill>
                  <a:schemeClr val="bg1"/>
                </a:solidFill>
                <a:latin typeface="Calibri" panose="020F0502020204030204" pitchFamily="34" charset="0"/>
                <a:cs typeface="Calibri" panose="020F0502020204030204" pitchFamily="34" charset="0"/>
              </a:rPr>
              <a:t>“Stress is an organism’s response to conditions, events or agents in one’s life.”</a:t>
            </a:r>
            <a:endParaRPr lang="en-US" sz="2800" dirty="0">
              <a:solidFill>
                <a:schemeClr val="bg1"/>
              </a:solidFill>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971800"/>
            <a:ext cx="4953572" cy="3298254"/>
          </a:xfrm>
          <a:prstGeom prst="rect">
            <a:avLst/>
          </a:prstGeom>
        </p:spPr>
      </p:pic>
    </p:spTree>
    <p:extLst>
      <p:ext uri="{BB962C8B-B14F-4D97-AF65-F5344CB8AC3E}">
        <p14:creationId xmlns:p14="http://schemas.microsoft.com/office/powerpoint/2010/main" val="33808190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p>
        </p:txBody>
      </p:sp>
      <p:sp>
        <p:nvSpPr>
          <p:cNvPr id="3" name="TextBox 2"/>
          <p:cNvSpPr txBox="1"/>
          <p:nvPr/>
        </p:nvSpPr>
        <p:spPr>
          <a:xfrm>
            <a:off x="381000" y="2079754"/>
            <a:ext cx="8229600" cy="4832092"/>
          </a:xfrm>
          <a:prstGeom prst="rect">
            <a:avLst/>
          </a:prstGeom>
          <a:noFill/>
        </p:spPr>
        <p:txBody>
          <a:bodyPr wrap="square" rtlCol="0">
            <a:spAutoFit/>
          </a:bodyPr>
          <a:lstStyle/>
          <a:p>
            <a:pPr marL="285750" indent="-285750">
              <a:buFont typeface="Arial" panose="020B0604020202020204" pitchFamily="34" charset="0"/>
              <a:buChar char="•"/>
            </a:pPr>
            <a:endParaRPr lang="en-US" sz="2000" b="1" dirty="0"/>
          </a:p>
          <a:p>
            <a:pPr marL="285750" indent="-28575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Stress is a feeling of emotional or physical tension. It can come from any event or thought that makes you feel frustrated, angry, or nervous.</a:t>
            </a:r>
          </a:p>
          <a:p>
            <a:endParaRPr lang="en-US" sz="2800" b="1" dirty="0">
              <a:solidFill>
                <a:schemeClr val="bg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Stress is your body's reaction to a challenge or demand. In short bursts, stress can be positive, such as when it helps you avoid danger or meet a deadline. But when stress lasts for a long time, it may harm your health.</a:t>
            </a:r>
          </a:p>
          <a:p>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300" y="259750"/>
            <a:ext cx="3581400" cy="1796299"/>
          </a:xfrm>
          <a:prstGeom prst="rect">
            <a:avLst/>
          </a:prstGeom>
        </p:spPr>
      </p:pic>
    </p:spTree>
    <p:extLst>
      <p:ext uri="{BB962C8B-B14F-4D97-AF65-F5344CB8AC3E}">
        <p14:creationId xmlns:p14="http://schemas.microsoft.com/office/powerpoint/2010/main" val="22155600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2727" y="381000"/>
            <a:ext cx="7848600" cy="2677656"/>
          </a:xfrm>
          <a:prstGeom prst="rect">
            <a:avLst/>
          </a:prstGeom>
          <a:noFill/>
        </p:spPr>
        <p:txBody>
          <a:bodyPr wrap="square" rtlCol="0">
            <a:spAutoFit/>
          </a:bodyPr>
          <a:lstStyle/>
          <a:p>
            <a:pPr algn="ctr"/>
            <a:r>
              <a:rPr lang="en-US" sz="3600" b="1" dirty="0">
                <a:solidFill>
                  <a:schemeClr val="bg1"/>
                </a:solidFill>
              </a:rPr>
              <a:t>CAUSES OF STRESS</a:t>
            </a:r>
          </a:p>
          <a:p>
            <a:pPr algn="ctr"/>
            <a:endParaRPr lang="en-US" sz="2000" b="1" dirty="0"/>
          </a:p>
          <a:p>
            <a:r>
              <a:rPr lang="en-US" sz="2800" b="1" dirty="0">
                <a:solidFill>
                  <a:schemeClr val="bg1"/>
                </a:solidFill>
                <a:latin typeface="Calibri" panose="020F0502020204030204" pitchFamily="34" charset="0"/>
                <a:cs typeface="Calibri" panose="020F0502020204030204" pitchFamily="34" charset="0"/>
              </a:rPr>
              <a:t>The causes of stress are different for each person. You can have stress from good challenges and as well as bad ones. Some common sources of stress include:</a:t>
            </a:r>
          </a:p>
        </p:txBody>
      </p:sp>
      <p:pic>
        <p:nvPicPr>
          <p:cNvPr id="6" name="Picture 5">
            <a:extLst>
              <a:ext uri="{FF2B5EF4-FFF2-40B4-BE49-F238E27FC236}">
                <a16:creationId xmlns="" xmlns:a16="http://schemas.microsoft.com/office/drawing/2014/main" id="{4276C802-9F46-4173-A3A2-644DEBFFC1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85943" y="2895600"/>
            <a:ext cx="2572113" cy="3429001"/>
          </a:xfrm>
          <a:prstGeom prst="rect">
            <a:avLst/>
          </a:prstGeom>
        </p:spPr>
      </p:pic>
    </p:spTree>
    <p:extLst>
      <p:ext uri="{BB962C8B-B14F-4D97-AF65-F5344CB8AC3E}">
        <p14:creationId xmlns:p14="http://schemas.microsoft.com/office/powerpoint/2010/main" val="18970295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533400"/>
            <a:ext cx="7848600" cy="954107"/>
          </a:xfrm>
          <a:prstGeom prst="rect">
            <a:avLst/>
          </a:prstGeom>
          <a:noFill/>
        </p:spPr>
        <p:txBody>
          <a:bodyPr wrap="square" rtlCol="0">
            <a:spAutoFit/>
          </a:bodyPr>
          <a:lstStyle/>
          <a:p>
            <a:pPr algn="ctr"/>
            <a:r>
              <a:rPr lang="en-US" sz="3600" b="1" dirty="0">
                <a:solidFill>
                  <a:schemeClr val="bg1"/>
                </a:solidFill>
              </a:rPr>
              <a:t>CAUSES OF STRESS</a:t>
            </a:r>
          </a:p>
          <a:p>
            <a:pPr algn="ctr"/>
            <a:endParaRPr lang="en-US" sz="2000" b="1" dirty="0"/>
          </a:p>
        </p:txBody>
      </p:sp>
      <p:sp>
        <p:nvSpPr>
          <p:cNvPr id="3" name="Rectangle 2">
            <a:extLst>
              <a:ext uri="{FF2B5EF4-FFF2-40B4-BE49-F238E27FC236}">
                <a16:creationId xmlns="" xmlns:a16="http://schemas.microsoft.com/office/drawing/2014/main" id="{0F578822-B70C-45DD-9736-9FF1728CECB0}"/>
              </a:ext>
            </a:extLst>
          </p:cNvPr>
          <p:cNvSpPr/>
          <p:nvPr/>
        </p:nvSpPr>
        <p:spPr>
          <a:xfrm>
            <a:off x="381000" y="1752600"/>
            <a:ext cx="4572000" cy="4308872"/>
          </a:xfrm>
          <a:prstGeom prst="rect">
            <a:avLst/>
          </a:prstGeom>
        </p:spPr>
        <p:txBody>
          <a:bodyPr>
            <a:spAutoFit/>
          </a:bodyPr>
          <a:lstStyle/>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Getting married or divorced</a:t>
            </a:r>
          </a:p>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Starting a new job </a:t>
            </a:r>
          </a:p>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Going to college</a:t>
            </a:r>
          </a:p>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The death of a spouse or close family member</a:t>
            </a:r>
          </a:p>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Getting laid off</a:t>
            </a:r>
          </a:p>
          <a:p>
            <a:pPr marL="342900" indent="-342900">
              <a:spcBef>
                <a:spcPts val="600"/>
              </a:spcBef>
              <a:spcAft>
                <a:spcPts val="600"/>
              </a:spcAft>
              <a:buFont typeface="Wingdings" panose="05000000000000000000" pitchFamily="2" charset="2"/>
              <a:buChar char="ü"/>
            </a:pPr>
            <a:r>
              <a:rPr lang="en-US" sz="2800" b="1" dirty="0">
                <a:solidFill>
                  <a:schemeClr val="bg1"/>
                </a:solidFill>
                <a:latin typeface="Calibri" panose="020F0502020204030204" pitchFamily="34" charset="0"/>
                <a:cs typeface="Calibri" panose="020F0502020204030204" pitchFamily="34" charset="0"/>
              </a:rPr>
              <a:t>Retiring</a:t>
            </a:r>
          </a:p>
        </p:txBody>
      </p:sp>
      <p:sp>
        <p:nvSpPr>
          <p:cNvPr id="5" name="Rectangle 4">
            <a:extLst>
              <a:ext uri="{FF2B5EF4-FFF2-40B4-BE49-F238E27FC236}">
                <a16:creationId xmlns="" xmlns:a16="http://schemas.microsoft.com/office/drawing/2014/main" id="{9913B96C-5ECF-4F72-A3AD-9FCD8C6647D4}"/>
              </a:ext>
            </a:extLst>
          </p:cNvPr>
          <p:cNvSpPr/>
          <p:nvPr/>
        </p:nvSpPr>
        <p:spPr>
          <a:xfrm>
            <a:off x="5334000" y="1905000"/>
            <a:ext cx="3276600" cy="3877985"/>
          </a:xfrm>
          <a:prstGeom prst="rect">
            <a:avLst/>
          </a:prstGeom>
        </p:spPr>
        <p:txBody>
          <a:bodyPr wrap="square">
            <a:spAutoFit/>
          </a:bodyPr>
          <a:lstStyle/>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Having a baby</a:t>
            </a:r>
          </a:p>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Money problems</a:t>
            </a:r>
          </a:p>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Moving</a:t>
            </a:r>
          </a:p>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Having a serious illness</a:t>
            </a:r>
          </a:p>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Problems at work</a:t>
            </a:r>
          </a:p>
          <a:p>
            <a:pPr marL="342900" lvl="0" indent="-342900">
              <a:spcBef>
                <a:spcPts val="600"/>
              </a:spcBef>
              <a:spcAft>
                <a:spcPts val="600"/>
              </a:spcAft>
              <a:buFont typeface="Wingdings" panose="05000000000000000000" pitchFamily="2" charset="2"/>
              <a:buChar char="ü"/>
            </a:pPr>
            <a:r>
              <a:rPr lang="en-US" sz="2800" b="1" dirty="0">
                <a:solidFill>
                  <a:prstClr val="black"/>
                </a:solidFill>
                <a:latin typeface="Calibri" panose="020F0502020204030204" pitchFamily="34" charset="0"/>
                <a:cs typeface="Calibri" panose="020F0502020204030204" pitchFamily="34" charset="0"/>
              </a:rPr>
              <a:t>Problems at home</a:t>
            </a:r>
          </a:p>
        </p:txBody>
      </p:sp>
    </p:spTree>
    <p:extLst>
      <p:ext uri="{BB962C8B-B14F-4D97-AF65-F5344CB8AC3E}">
        <p14:creationId xmlns:p14="http://schemas.microsoft.com/office/powerpoint/2010/main" val="13607678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610600" cy="4154984"/>
          </a:xfrm>
          <a:prstGeom prst="rect">
            <a:avLst/>
          </a:prstGeom>
        </p:spPr>
        <p:txBody>
          <a:bodyPr wrap="square">
            <a:spAutoFit/>
          </a:bodyPr>
          <a:lstStyle/>
          <a:p>
            <a:pPr algn="ctr"/>
            <a:r>
              <a:rPr lang="en-US" sz="3600" b="1" dirty="0" smtClean="0">
                <a:solidFill>
                  <a:schemeClr val="bg1"/>
                </a:solidFill>
              </a:rPr>
              <a:t>Stress is a normal feeling. </a:t>
            </a:r>
          </a:p>
          <a:p>
            <a:pPr algn="ctr"/>
            <a:r>
              <a:rPr lang="en-US" sz="3600" b="1" dirty="0" smtClean="0">
                <a:solidFill>
                  <a:schemeClr val="bg1"/>
                </a:solidFill>
              </a:rPr>
              <a:t>There are two main types of stress:</a:t>
            </a:r>
          </a:p>
          <a:p>
            <a:endParaRPr lang="en-US" sz="2400" b="1" u="sng" dirty="0" smtClean="0">
              <a:solidFill>
                <a:schemeClr val="bg1"/>
              </a:solidFill>
            </a:endParaRPr>
          </a:p>
          <a:p>
            <a:r>
              <a:rPr lang="en-US" sz="2800" b="1" u="sng" dirty="0" smtClean="0">
                <a:solidFill>
                  <a:schemeClr val="bg1"/>
                </a:solidFill>
                <a:latin typeface="Calibri" panose="020F0502020204030204" pitchFamily="34" charset="0"/>
                <a:cs typeface="Calibri" panose="020F0502020204030204" pitchFamily="34" charset="0"/>
              </a:rPr>
              <a:t>Acute stress</a:t>
            </a:r>
            <a:r>
              <a:rPr lang="en-US" sz="2800" b="1" dirty="0" smtClean="0">
                <a:solidFill>
                  <a:schemeClr val="bg1"/>
                </a:solidFill>
                <a:latin typeface="Calibri" panose="020F0502020204030204" pitchFamily="34" charset="0"/>
                <a:cs typeface="Calibri" panose="020F0502020204030204" pitchFamily="34" charset="0"/>
              </a:rPr>
              <a:t>. This is short-term stress that goes away quickly. You feel it when you slam on the brakes, have a fight with your partner, or ski down a steep slope. It helps you manage dangerous situations. It also occurs when you do something new or exciting. All people have acute stress at one time or another.</a:t>
            </a:r>
            <a:endParaRPr lang="en-US" sz="2800" b="1" dirty="0">
              <a:solidFill>
                <a:schemeClr val="bg1"/>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 xmlns:a16="http://schemas.microsoft.com/office/drawing/2014/main" id="{4ABA8BF7-0B17-49A2-9EC5-81E586B8BA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9366" y="4535984"/>
            <a:ext cx="2593867" cy="2190953"/>
          </a:xfrm>
          <a:prstGeom prst="rect">
            <a:avLst/>
          </a:prstGeom>
        </p:spPr>
      </p:pic>
    </p:spTree>
    <p:extLst>
      <p:ext uri="{BB962C8B-B14F-4D97-AF65-F5344CB8AC3E}">
        <p14:creationId xmlns:p14="http://schemas.microsoft.com/office/powerpoint/2010/main" val="10210055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05800" cy="5016758"/>
          </a:xfrm>
          <a:prstGeom prst="rect">
            <a:avLst/>
          </a:prstGeom>
        </p:spPr>
        <p:txBody>
          <a:bodyPr wrap="square">
            <a:spAutoFit/>
          </a:bodyPr>
          <a:lstStyle/>
          <a:p>
            <a:pPr algn="ctr"/>
            <a:r>
              <a:rPr lang="en-US" sz="3600" b="1" dirty="0" smtClean="0">
                <a:solidFill>
                  <a:schemeClr val="bg1"/>
                </a:solidFill>
              </a:rPr>
              <a:t>Stress is a normal feeling. </a:t>
            </a:r>
          </a:p>
          <a:p>
            <a:pPr algn="ctr"/>
            <a:r>
              <a:rPr lang="en-US" sz="3600" b="1" dirty="0" smtClean="0">
                <a:solidFill>
                  <a:schemeClr val="bg1"/>
                </a:solidFill>
              </a:rPr>
              <a:t>There are two main types of stress:</a:t>
            </a:r>
          </a:p>
          <a:p>
            <a:endParaRPr lang="en-US" sz="2400" b="1" u="sng" dirty="0" smtClean="0">
              <a:solidFill>
                <a:schemeClr val="bg1"/>
              </a:solidFill>
            </a:endParaRPr>
          </a:p>
          <a:p>
            <a:r>
              <a:rPr lang="en-US" sz="2800" b="1" u="sng" dirty="0" smtClean="0">
                <a:solidFill>
                  <a:schemeClr val="bg1"/>
                </a:solidFill>
                <a:latin typeface="Calibri" panose="020F0502020204030204" pitchFamily="34" charset="0"/>
                <a:cs typeface="Calibri" panose="020F0502020204030204" pitchFamily="34" charset="0"/>
              </a:rPr>
              <a:t>Chronic stress</a:t>
            </a:r>
            <a:r>
              <a:rPr lang="en-US" sz="2800" b="1" dirty="0" smtClean="0">
                <a:solidFill>
                  <a:schemeClr val="bg1"/>
                </a:solidFill>
                <a:latin typeface="Calibri" panose="020F0502020204030204" pitchFamily="34" charset="0"/>
                <a:cs typeface="Calibri" panose="020F0502020204030204" pitchFamily="34" charset="0"/>
              </a:rPr>
              <a:t>. This is stress that lasts for a longer period of time. You may have chronic stress if you have money problems, an unhappy marriage, or trouble at work. Any type of stress that goes on for weeks or months is chronic stress. You can become so used to chronic stress that you don't realize it is a problem. If you don't find ways to manage stress, it may lead to health problems</a:t>
            </a:r>
            <a:r>
              <a:rPr lang="en-US" sz="2400" b="1" dirty="0" smtClean="0">
                <a:solidFill>
                  <a:schemeClr val="bg1"/>
                </a:solidFill>
                <a:latin typeface="Calibri" panose="020F0502020204030204" pitchFamily="34" charset="0"/>
                <a:cs typeface="Calibri" panose="020F0502020204030204" pitchFamily="34" charset="0"/>
              </a:rPr>
              <a:t>.</a:t>
            </a:r>
            <a:r>
              <a:rPr lang="en-US" sz="2400" b="1" dirty="0" smtClean="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 xmlns:a16="http://schemas.microsoft.com/office/drawing/2014/main" id="{8B51EDEB-3F70-4BCC-8704-CB65B58CA4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1600" y="5029200"/>
            <a:ext cx="2552700" cy="1703348"/>
          </a:xfrm>
          <a:prstGeom prst="rect">
            <a:avLst/>
          </a:prstGeom>
        </p:spPr>
      </p:pic>
    </p:spTree>
    <p:extLst>
      <p:ext uri="{BB962C8B-B14F-4D97-AF65-F5344CB8AC3E}">
        <p14:creationId xmlns:p14="http://schemas.microsoft.com/office/powerpoint/2010/main" val="16077116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F54E1EB-1751-49DC-BF6A-126286C6F34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840" y="685800"/>
            <a:ext cx="8811616" cy="5325518"/>
          </a:xfrm>
          <a:prstGeom prst="rect">
            <a:avLst/>
          </a:prstGeom>
        </p:spPr>
      </p:pic>
    </p:spTree>
    <p:extLst>
      <p:ext uri="{BB962C8B-B14F-4D97-AF65-F5344CB8AC3E}">
        <p14:creationId xmlns:p14="http://schemas.microsoft.com/office/powerpoint/2010/main" val="34410796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8867" y="762000"/>
            <a:ext cx="3813865" cy="646331"/>
          </a:xfrm>
          <a:prstGeom prst="rect">
            <a:avLst/>
          </a:prstGeom>
        </p:spPr>
        <p:txBody>
          <a:bodyPr wrap="none">
            <a:spAutoFit/>
          </a:bodyPr>
          <a:lstStyle/>
          <a:p>
            <a:r>
              <a:rPr lang="en-US" sz="3600" b="1" dirty="0">
                <a:solidFill>
                  <a:schemeClr val="bg1"/>
                </a:solidFill>
              </a:rPr>
              <a:t>Stress is Physical</a:t>
            </a:r>
            <a:endParaRPr lang="en-US" sz="3600" dirty="0"/>
          </a:p>
        </p:txBody>
      </p:sp>
      <p:sp>
        <p:nvSpPr>
          <p:cNvPr id="3" name="Rectangle 2"/>
          <p:cNvSpPr/>
          <p:nvPr/>
        </p:nvSpPr>
        <p:spPr>
          <a:xfrm>
            <a:off x="457200" y="1752600"/>
            <a:ext cx="7848600" cy="3770263"/>
          </a:xfrm>
          <a:prstGeom prst="rect">
            <a:avLst/>
          </a:prstGeom>
        </p:spPr>
        <p:txBody>
          <a:bodyPr wrap="square">
            <a:spAutoFit/>
          </a:bodyPr>
          <a:lstStyle/>
          <a:p>
            <a:pPr marL="457200" indent="-4572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Stress provokes a physical response.   Stress is not necessarily a bad thing.  Some things that are very good are also very stressful – getting married, graduating from college, going on a trip.  </a:t>
            </a:r>
          </a:p>
          <a:p>
            <a:pPr marL="457200" indent="-4572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Stressors can be real or imagined.  What is constant is that our bodies react to stress, even the good kind, in a negative way.</a:t>
            </a:r>
          </a:p>
        </p:txBody>
      </p:sp>
    </p:spTree>
    <p:extLst>
      <p:ext uri="{BB962C8B-B14F-4D97-AF65-F5344CB8AC3E}">
        <p14:creationId xmlns:p14="http://schemas.microsoft.com/office/powerpoint/2010/main" val="38412709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81000"/>
            <a:ext cx="8077200" cy="4893647"/>
          </a:xfrm>
          <a:prstGeom prst="rect">
            <a:avLst/>
          </a:prstGeom>
        </p:spPr>
        <p:txBody>
          <a:bodyPr wrap="square">
            <a:spAutoFit/>
          </a:bodyPr>
          <a:lstStyle/>
          <a:p>
            <a:pPr algn="ctr"/>
            <a:r>
              <a:rPr lang="en-US" sz="3600" b="1" dirty="0" smtClean="0">
                <a:solidFill>
                  <a:schemeClr val="bg1"/>
                </a:solidFill>
              </a:rPr>
              <a:t>STRESS AND YOUR BODY</a:t>
            </a:r>
          </a:p>
          <a:p>
            <a:pPr marL="285750" indent="-285750">
              <a:buFont typeface="Arial" panose="020B0604020202020204" pitchFamily="34" charset="0"/>
              <a:buChar char="•"/>
            </a:pPr>
            <a:endParaRPr lang="en-US" sz="3200" b="1" dirty="0" smtClean="0"/>
          </a:p>
          <a:p>
            <a:pPr marL="342900" indent="-342900">
              <a:spcBef>
                <a:spcPts val="600"/>
              </a:spcBef>
              <a:spcAft>
                <a:spcPts val="1200"/>
              </a:spcAft>
              <a:buFont typeface="Arial" panose="020B0604020202020204" pitchFamily="34" charset="0"/>
              <a:buChar char="•"/>
            </a:pPr>
            <a:r>
              <a:rPr lang="en-US" sz="2800" b="1" dirty="0" smtClean="0">
                <a:solidFill>
                  <a:schemeClr val="bg1"/>
                </a:solidFill>
                <a:latin typeface="Calibri" panose="020F0502020204030204" pitchFamily="34" charset="0"/>
                <a:cs typeface="Calibri" panose="020F0502020204030204" pitchFamily="34" charset="0"/>
              </a:rPr>
              <a:t>Your body reacts to stress by releasing hormones. These hormones make your brain more alert, cause your muscles to tense, and increase your pulse. </a:t>
            </a:r>
          </a:p>
          <a:p>
            <a:pPr marL="342900" indent="-342900">
              <a:spcBef>
                <a:spcPts val="600"/>
              </a:spcBef>
              <a:spcAft>
                <a:spcPts val="1200"/>
              </a:spcAft>
              <a:buFont typeface="Arial" panose="020B0604020202020204" pitchFamily="34" charset="0"/>
              <a:buChar char="•"/>
            </a:pPr>
            <a:r>
              <a:rPr lang="en-US" sz="2800" b="1" dirty="0" smtClean="0">
                <a:solidFill>
                  <a:schemeClr val="bg1"/>
                </a:solidFill>
                <a:latin typeface="Calibri" panose="020F0502020204030204" pitchFamily="34" charset="0"/>
                <a:cs typeface="Calibri" panose="020F0502020204030204" pitchFamily="34" charset="0"/>
              </a:rPr>
              <a:t>In the short term, these reactions are good because they can help you handle the situation causing stress. This is your body's way of protecting itself.</a:t>
            </a:r>
            <a:endParaRPr lang="en-US" sz="2800" b="1" dirty="0">
              <a:solidFill>
                <a:schemeClr val="bg1"/>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4800600"/>
            <a:ext cx="2679971" cy="1828800"/>
          </a:xfrm>
          <a:prstGeom prst="rect">
            <a:avLst/>
          </a:prstGeom>
        </p:spPr>
      </p:pic>
    </p:spTree>
    <p:extLst>
      <p:ext uri="{BB962C8B-B14F-4D97-AF65-F5344CB8AC3E}">
        <p14:creationId xmlns:p14="http://schemas.microsoft.com/office/powerpoint/2010/main" val="26709847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685800"/>
            <a:ext cx="6589199" cy="1280890"/>
          </a:xfrm>
        </p:spPr>
        <p:txBody>
          <a:bodyPr>
            <a:normAutofit/>
          </a:bodyPr>
          <a:lstStyle/>
          <a:p>
            <a:pPr lvl="0"/>
            <a:r>
              <a:rPr lang="en-US" b="1" dirty="0"/>
              <a:t> </a:t>
            </a:r>
            <a:r>
              <a:rPr lang="en-US" sz="3600" b="1" dirty="0">
                <a:solidFill>
                  <a:schemeClr val="bg1"/>
                </a:solidFill>
              </a:rPr>
              <a:t>What is Self Care?</a:t>
            </a:r>
            <a:r>
              <a:rPr lang="en-US" sz="3600" dirty="0">
                <a:solidFill>
                  <a:schemeClr val="bg1"/>
                </a:solidFill>
              </a:rPr>
              <a:t/>
            </a:r>
            <a:br>
              <a:rPr lang="en-US" sz="3600" dirty="0">
                <a:solidFill>
                  <a:schemeClr val="bg1"/>
                </a:solidFill>
              </a:rPr>
            </a:br>
            <a:endParaRPr lang="en-US" sz="3600" dirty="0">
              <a:solidFill>
                <a:schemeClr val="bg1"/>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67000" y="1828800"/>
            <a:ext cx="3778250" cy="3778250"/>
          </a:xfrm>
        </p:spPr>
      </p:pic>
    </p:spTree>
    <p:extLst>
      <p:ext uri="{BB962C8B-B14F-4D97-AF65-F5344CB8AC3E}">
        <p14:creationId xmlns:p14="http://schemas.microsoft.com/office/powerpoint/2010/main" val="396012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914400"/>
            <a:ext cx="4912813" cy="326136"/>
          </a:xfrm>
        </p:spPr>
        <p:txBody>
          <a:bodyPr>
            <a:noAutofit/>
          </a:bodyPr>
          <a:lstStyle/>
          <a:p>
            <a:r>
              <a:rPr lang="en-US" sz="3600" b="1" dirty="0">
                <a:solidFill>
                  <a:schemeClr val="bg1"/>
                </a:solidFill>
              </a:rPr>
              <a:t>CHRONIC STRESS</a:t>
            </a:r>
            <a:r>
              <a:rPr lang="en-US" sz="3600" b="1" dirty="0"/>
              <a:t/>
            </a:r>
            <a:br>
              <a:rPr lang="en-US" sz="3600" b="1" dirty="0"/>
            </a:br>
            <a:endParaRPr lang="en-US" sz="3600" dirty="0"/>
          </a:p>
        </p:txBody>
      </p:sp>
      <p:sp>
        <p:nvSpPr>
          <p:cNvPr id="3" name="TextBox 2"/>
          <p:cNvSpPr txBox="1"/>
          <p:nvPr/>
        </p:nvSpPr>
        <p:spPr>
          <a:xfrm>
            <a:off x="590550" y="1905000"/>
            <a:ext cx="7772400" cy="2569934"/>
          </a:xfrm>
          <a:prstGeom prst="rect">
            <a:avLst/>
          </a:prstGeom>
          <a:noFill/>
        </p:spPr>
        <p:txBody>
          <a:bodyPr wrap="square" rtlCol="0">
            <a:spAutoFit/>
          </a:bodyPr>
          <a:lstStyle/>
          <a:p>
            <a:pPr marL="342900" indent="-3429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When you have chronic stress, your body stays alert, even though there is no danger. </a:t>
            </a:r>
            <a:endParaRPr lang="en-US" sz="2800" b="1" dirty="0" smtClean="0">
              <a:solidFill>
                <a:schemeClr val="bg1"/>
              </a:solidFill>
              <a:latin typeface="Calibri" panose="020F0502020204030204" pitchFamily="34" charset="0"/>
              <a:cs typeface="Calibri" panose="020F0502020204030204" pitchFamily="34" charset="0"/>
            </a:endParaRPr>
          </a:p>
          <a:p>
            <a:pPr marL="342900" indent="-342900">
              <a:spcBef>
                <a:spcPts val="600"/>
              </a:spcBef>
              <a:spcAft>
                <a:spcPts val="1200"/>
              </a:spcAft>
              <a:buFont typeface="Arial" panose="020B0604020202020204" pitchFamily="34" charset="0"/>
              <a:buChar char="•"/>
            </a:pPr>
            <a:r>
              <a:rPr lang="en-US" sz="2800" b="1" dirty="0" smtClean="0">
                <a:solidFill>
                  <a:schemeClr val="bg1"/>
                </a:solidFill>
                <a:latin typeface="Calibri" panose="020F0502020204030204" pitchFamily="34" charset="0"/>
                <a:cs typeface="Calibri" panose="020F0502020204030204" pitchFamily="34" charset="0"/>
              </a:rPr>
              <a:t>Over </a:t>
            </a:r>
            <a:r>
              <a:rPr lang="en-US" sz="2800" b="1" dirty="0">
                <a:solidFill>
                  <a:schemeClr val="bg1"/>
                </a:solidFill>
                <a:latin typeface="Calibri" panose="020F0502020204030204" pitchFamily="34" charset="0"/>
                <a:cs typeface="Calibri" panose="020F0502020204030204" pitchFamily="34" charset="0"/>
              </a:rPr>
              <a:t>time, this puts you at risk for health problems, including:</a:t>
            </a:r>
          </a:p>
          <a:p>
            <a:pPr marL="342900" indent="-342900">
              <a:buFont typeface="Arial" panose="020B0604020202020204" pitchFamily="34" charset="0"/>
              <a:buChar char="•"/>
            </a:pPr>
            <a:endParaRPr lang="en-US" sz="24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013" y="3729698"/>
            <a:ext cx="2819400" cy="2819400"/>
          </a:xfrm>
          <a:prstGeom prst="rect">
            <a:avLst/>
          </a:prstGeom>
        </p:spPr>
      </p:pic>
    </p:spTree>
    <p:extLst>
      <p:ext uri="{BB962C8B-B14F-4D97-AF65-F5344CB8AC3E}">
        <p14:creationId xmlns:p14="http://schemas.microsoft.com/office/powerpoint/2010/main" val="15055935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914400"/>
            <a:ext cx="4912813" cy="326136"/>
          </a:xfrm>
        </p:spPr>
        <p:txBody>
          <a:bodyPr>
            <a:noAutofit/>
          </a:bodyPr>
          <a:lstStyle/>
          <a:p>
            <a:r>
              <a:rPr lang="en-US" sz="3600" b="1" dirty="0">
                <a:solidFill>
                  <a:schemeClr val="bg1"/>
                </a:solidFill>
              </a:rPr>
              <a:t>CHRONIC STRESS</a:t>
            </a:r>
            <a:r>
              <a:rPr lang="en-US" sz="3600" b="1" dirty="0"/>
              <a:t/>
            </a:r>
            <a:br>
              <a:rPr lang="en-US" sz="3600" b="1" dirty="0"/>
            </a:br>
            <a:endParaRPr lang="en-US" sz="3600" dirty="0"/>
          </a:p>
        </p:txBody>
      </p:sp>
      <p:sp>
        <p:nvSpPr>
          <p:cNvPr id="4" name="Rectangle 3"/>
          <p:cNvSpPr/>
          <p:nvPr/>
        </p:nvSpPr>
        <p:spPr>
          <a:xfrm>
            <a:off x="533400" y="1600200"/>
            <a:ext cx="4940178" cy="4462760"/>
          </a:xfrm>
          <a:prstGeom prst="rect">
            <a:avLst/>
          </a:prstGeom>
        </p:spPr>
        <p:txBody>
          <a:bodyPr wrap="square">
            <a:spAutoFit/>
          </a:bodyPr>
          <a:lstStyle/>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High blood pressure</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Heart disease</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Diabetes</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Obesity</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Depression or Anxiety</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Skin problems, such as Acne or Eczema</a:t>
            </a:r>
          </a:p>
          <a:p>
            <a:pPr marL="342900" indent="-342900">
              <a:spcBef>
                <a:spcPts val="600"/>
              </a:spcBef>
              <a:spcAft>
                <a:spcPts val="600"/>
              </a:spcAft>
              <a:buFont typeface="Wingdings" panose="05000000000000000000" pitchFamily="2" charset="2"/>
              <a:buChar char="§"/>
            </a:pPr>
            <a:r>
              <a:rPr lang="en-US" sz="2800" b="1" dirty="0">
                <a:solidFill>
                  <a:schemeClr val="bg1"/>
                </a:solidFill>
                <a:latin typeface="Calibri" panose="020F0502020204030204" pitchFamily="34" charset="0"/>
                <a:cs typeface="Calibri" panose="020F0502020204030204" pitchFamily="34" charset="0"/>
              </a:rPr>
              <a:t>Stomach issues: IBS, Ulcers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1841622"/>
            <a:ext cx="3492378" cy="3492378"/>
          </a:xfrm>
          <a:prstGeom prst="rect">
            <a:avLst/>
          </a:prstGeom>
        </p:spPr>
      </p:pic>
    </p:spTree>
    <p:extLst>
      <p:ext uri="{BB962C8B-B14F-4D97-AF65-F5344CB8AC3E}">
        <p14:creationId xmlns:p14="http://schemas.microsoft.com/office/powerpoint/2010/main" val="16515762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7605" y="685800"/>
            <a:ext cx="4915128" cy="646331"/>
          </a:xfrm>
          <a:prstGeom prst="rect">
            <a:avLst/>
          </a:prstGeom>
        </p:spPr>
        <p:txBody>
          <a:bodyPr wrap="none">
            <a:spAutoFit/>
          </a:bodyPr>
          <a:lstStyle/>
          <a:p>
            <a:r>
              <a:rPr lang="en-US" sz="3600" b="1" dirty="0" smtClean="0">
                <a:solidFill>
                  <a:schemeClr val="bg1"/>
                </a:solidFill>
              </a:rPr>
              <a:t>SYMPTOMS OF STRESS</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057400"/>
            <a:ext cx="6611938" cy="3733800"/>
          </a:xfrm>
          <a:prstGeom prst="rect">
            <a:avLst/>
          </a:prstGeom>
        </p:spPr>
      </p:pic>
    </p:spTree>
    <p:extLst>
      <p:ext uri="{BB962C8B-B14F-4D97-AF65-F5344CB8AC3E}">
        <p14:creationId xmlns:p14="http://schemas.microsoft.com/office/powerpoint/2010/main" val="26167874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33400"/>
            <a:ext cx="6372257" cy="646331"/>
          </a:xfrm>
          <a:prstGeom prst="rect">
            <a:avLst/>
          </a:prstGeom>
        </p:spPr>
        <p:txBody>
          <a:bodyPr wrap="none">
            <a:spAutoFit/>
          </a:bodyPr>
          <a:lstStyle/>
          <a:p>
            <a:r>
              <a:rPr lang="en-US" sz="3600" b="1" dirty="0">
                <a:solidFill>
                  <a:schemeClr val="bg1"/>
                </a:solidFill>
              </a:rPr>
              <a:t>Physical Symptoms of Stress</a:t>
            </a:r>
            <a:endParaRPr lang="en-US" sz="3600" dirty="0"/>
          </a:p>
        </p:txBody>
      </p:sp>
      <p:sp>
        <p:nvSpPr>
          <p:cNvPr id="3" name="Rectangle 2"/>
          <p:cNvSpPr/>
          <p:nvPr/>
        </p:nvSpPr>
        <p:spPr>
          <a:xfrm>
            <a:off x="457200" y="1676400"/>
            <a:ext cx="4129548" cy="4555093"/>
          </a:xfrm>
          <a:prstGeom prst="rect">
            <a:avLst/>
          </a:prstGeom>
        </p:spPr>
        <p:txBody>
          <a:bodyPr wrap="square">
            <a:spAutoFit/>
          </a:bodyPr>
          <a:lstStyle/>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Low energy</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Headaches</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Upset stomach, including diarrhea, constipation, and nausea</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Aches, pains, and tense muscles</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Chest pain and rapid heartbeat</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Insomnia</a:t>
            </a:r>
          </a:p>
        </p:txBody>
      </p:sp>
      <p:sp>
        <p:nvSpPr>
          <p:cNvPr id="4" name="Rectangle 3"/>
          <p:cNvSpPr/>
          <p:nvPr/>
        </p:nvSpPr>
        <p:spPr>
          <a:xfrm>
            <a:off x="4420076" y="1828800"/>
            <a:ext cx="4572000" cy="4031873"/>
          </a:xfrm>
          <a:prstGeom prst="rect">
            <a:avLst/>
          </a:prstGeom>
        </p:spPr>
        <p:txBody>
          <a:bodyPr>
            <a:spAutoFit/>
          </a:bodyPr>
          <a:lstStyle/>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Frequent colds and infections</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Loss of sexual desire and/or ability</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Nervousness and shaking, ringing in the ear, cold or sweaty hands and feet</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Dry mouth and difficulty swallowing</a:t>
            </a:r>
          </a:p>
          <a:p>
            <a:pPr marL="285750" lvl="0" indent="-285750">
              <a:spcBef>
                <a:spcPts val="600"/>
              </a:spcBef>
              <a:spcAft>
                <a:spcPts val="6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Clenched jaw and grinding teeth</a:t>
            </a:r>
          </a:p>
        </p:txBody>
      </p:sp>
    </p:spTree>
    <p:extLst>
      <p:ext uri="{BB962C8B-B14F-4D97-AF65-F5344CB8AC3E}">
        <p14:creationId xmlns:p14="http://schemas.microsoft.com/office/powerpoint/2010/main" val="1730391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609600"/>
            <a:ext cx="6750566" cy="646331"/>
          </a:xfrm>
          <a:prstGeom prst="rect">
            <a:avLst/>
          </a:prstGeom>
        </p:spPr>
        <p:txBody>
          <a:bodyPr wrap="none">
            <a:spAutoFit/>
          </a:bodyPr>
          <a:lstStyle/>
          <a:p>
            <a:r>
              <a:rPr lang="en-US" sz="3600" b="1" dirty="0">
                <a:solidFill>
                  <a:schemeClr val="bg1"/>
                </a:solidFill>
              </a:rPr>
              <a:t>Emotional Symptoms of Stress</a:t>
            </a:r>
            <a:endParaRPr lang="en-US" sz="3600" dirty="0"/>
          </a:p>
        </p:txBody>
      </p:sp>
      <p:sp>
        <p:nvSpPr>
          <p:cNvPr id="3" name="Rectangle 2"/>
          <p:cNvSpPr/>
          <p:nvPr/>
        </p:nvSpPr>
        <p:spPr>
          <a:xfrm>
            <a:off x="929074" y="2057400"/>
            <a:ext cx="7330817" cy="3600986"/>
          </a:xfrm>
          <a:prstGeom prst="rect">
            <a:avLst/>
          </a:prstGeom>
        </p:spPr>
        <p:txBody>
          <a:bodyPr wrap="square">
            <a:spAutoFit/>
          </a:bodyPr>
          <a:lstStyle/>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Becoming easily agitated, frustrated, and moody</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Feeling overwhelmed, like you are losing control or need to take control</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Having difficulty relaxing and quieting your mind</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Feeling bad about yourself (low self-esteem), lonely, worthless and depressed</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Avoiding others</a:t>
            </a:r>
          </a:p>
        </p:txBody>
      </p:sp>
    </p:spTree>
    <p:extLst>
      <p:ext uri="{BB962C8B-B14F-4D97-AF65-F5344CB8AC3E}">
        <p14:creationId xmlns:p14="http://schemas.microsoft.com/office/powerpoint/2010/main" val="21049942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457200"/>
            <a:ext cx="6694461" cy="646331"/>
          </a:xfrm>
          <a:prstGeom prst="rect">
            <a:avLst/>
          </a:prstGeom>
        </p:spPr>
        <p:txBody>
          <a:bodyPr wrap="none">
            <a:spAutoFit/>
          </a:bodyPr>
          <a:lstStyle/>
          <a:p>
            <a:r>
              <a:rPr lang="en-US" sz="3600" b="1" dirty="0">
                <a:solidFill>
                  <a:schemeClr val="bg1"/>
                </a:solidFill>
              </a:rPr>
              <a:t>Cognitive Symptoms of Stress</a:t>
            </a:r>
            <a:endParaRPr lang="en-US" sz="3600" dirty="0">
              <a:solidFill>
                <a:schemeClr val="bg1"/>
              </a:solidFill>
            </a:endParaRPr>
          </a:p>
        </p:txBody>
      </p:sp>
      <p:sp>
        <p:nvSpPr>
          <p:cNvPr id="3" name="Rectangle 2"/>
          <p:cNvSpPr/>
          <p:nvPr/>
        </p:nvSpPr>
        <p:spPr>
          <a:xfrm>
            <a:off x="1066800" y="1905000"/>
            <a:ext cx="6400800" cy="3831818"/>
          </a:xfrm>
          <a:prstGeom prst="rect">
            <a:avLst/>
          </a:prstGeom>
        </p:spPr>
        <p:txBody>
          <a:bodyPr wrap="square">
            <a:spAutoFit/>
          </a:bodyPr>
          <a:lstStyle/>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Constant worrying</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Racing thoughts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Forgetfulness and disorganization</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Inability to focus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Poor judgment</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Being pessimistic or seeing only the negative side</a:t>
            </a:r>
          </a:p>
        </p:txBody>
      </p:sp>
    </p:spTree>
    <p:extLst>
      <p:ext uri="{BB962C8B-B14F-4D97-AF65-F5344CB8AC3E}">
        <p14:creationId xmlns:p14="http://schemas.microsoft.com/office/powerpoint/2010/main" val="36831162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457200"/>
            <a:ext cx="6915676" cy="646331"/>
          </a:xfrm>
          <a:prstGeom prst="rect">
            <a:avLst/>
          </a:prstGeom>
        </p:spPr>
        <p:txBody>
          <a:bodyPr wrap="none">
            <a:spAutoFit/>
          </a:bodyPr>
          <a:lstStyle/>
          <a:p>
            <a:r>
              <a:rPr lang="en-US" sz="3600" b="1" dirty="0">
                <a:solidFill>
                  <a:schemeClr val="bg1"/>
                </a:solidFill>
              </a:rPr>
              <a:t>Behavioral Symptoms of Stress</a:t>
            </a:r>
            <a:endParaRPr lang="en-US" sz="3600" dirty="0">
              <a:solidFill>
                <a:schemeClr val="bg1"/>
              </a:solidFill>
            </a:endParaRPr>
          </a:p>
        </p:txBody>
      </p:sp>
      <p:sp>
        <p:nvSpPr>
          <p:cNvPr id="3" name="Rectangle 2"/>
          <p:cNvSpPr/>
          <p:nvPr/>
        </p:nvSpPr>
        <p:spPr>
          <a:xfrm>
            <a:off x="1167207" y="1981200"/>
            <a:ext cx="6714862" cy="3000821"/>
          </a:xfrm>
          <a:prstGeom prst="rect">
            <a:avLst/>
          </a:prstGeom>
        </p:spPr>
        <p:txBody>
          <a:bodyPr wrap="square">
            <a:spAutoFit/>
          </a:bodyPr>
          <a:lstStyle/>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Changes in appetite –either not eating or eating too much</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Procrastinating and avoiding responsibilities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Increased use of alcohol, drugs, or cigarettes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Exhibiting more nervous behaviors, such as nail biting, fidgeting, and pacing</a:t>
            </a:r>
          </a:p>
        </p:txBody>
      </p:sp>
    </p:spTree>
    <p:extLst>
      <p:ext uri="{BB962C8B-B14F-4D97-AF65-F5344CB8AC3E}">
        <p14:creationId xmlns:p14="http://schemas.microsoft.com/office/powerpoint/2010/main" val="3275280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7951216" cy="646331"/>
          </a:xfrm>
          <a:prstGeom prst="rect">
            <a:avLst/>
          </a:prstGeom>
        </p:spPr>
        <p:txBody>
          <a:bodyPr wrap="none">
            <a:spAutoFit/>
          </a:bodyPr>
          <a:lstStyle/>
          <a:p>
            <a:r>
              <a:rPr lang="en-US" sz="3600" b="1" dirty="0">
                <a:solidFill>
                  <a:schemeClr val="bg1"/>
                </a:solidFill>
              </a:rPr>
              <a:t>Consequences of Long-Term Stress</a:t>
            </a:r>
            <a:endParaRPr lang="en-US" sz="3600" dirty="0">
              <a:solidFill>
                <a:schemeClr val="bg1"/>
              </a:solidFill>
            </a:endParaRPr>
          </a:p>
        </p:txBody>
      </p:sp>
      <p:sp>
        <p:nvSpPr>
          <p:cNvPr id="3" name="Rectangle 2"/>
          <p:cNvSpPr/>
          <p:nvPr/>
        </p:nvSpPr>
        <p:spPr>
          <a:xfrm>
            <a:off x="533400" y="2286000"/>
            <a:ext cx="4572000" cy="2631490"/>
          </a:xfrm>
          <a:prstGeom prst="rect">
            <a:avLst/>
          </a:prstGeom>
        </p:spPr>
        <p:txBody>
          <a:bodyPr>
            <a:spAutoFit/>
          </a:bodyPr>
          <a:lstStyle/>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Mental health problems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Cardiovascular disease</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Obesity and other eating disorders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Menstrual </a:t>
            </a:r>
            <a:r>
              <a:rPr lang="en-US" sz="2400" b="1" dirty="0" smtClean="0">
                <a:solidFill>
                  <a:schemeClr val="bg1"/>
                </a:solidFill>
                <a:latin typeface="Calibri" panose="020F0502020204030204" pitchFamily="34" charset="0"/>
                <a:cs typeface="Calibri" panose="020F0502020204030204" pitchFamily="34" charset="0"/>
              </a:rPr>
              <a:t>problems</a:t>
            </a:r>
            <a:endParaRPr lang="en-US" sz="2400" b="1" dirty="0">
              <a:solidFill>
                <a:schemeClr val="bg1"/>
              </a:solidFill>
              <a:latin typeface="Calibri" panose="020F0502020204030204" pitchFamily="34" charset="0"/>
              <a:cs typeface="Calibri" panose="020F0502020204030204" pitchFamily="34" charset="0"/>
            </a:endParaRPr>
          </a:p>
        </p:txBody>
      </p:sp>
      <p:sp>
        <p:nvSpPr>
          <p:cNvPr id="4" name="Rectangle 3"/>
          <p:cNvSpPr/>
          <p:nvPr/>
        </p:nvSpPr>
        <p:spPr>
          <a:xfrm>
            <a:off x="4800600" y="2586082"/>
            <a:ext cx="3760216" cy="2031325"/>
          </a:xfrm>
          <a:prstGeom prst="rect">
            <a:avLst/>
          </a:prstGeom>
        </p:spPr>
        <p:txBody>
          <a:bodyPr wrap="square">
            <a:spAutoFit/>
          </a:bodyPr>
          <a:lstStyle/>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Sexual dysfunction</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Skin and hair problems</a:t>
            </a:r>
          </a:p>
          <a:p>
            <a:pPr marL="342900" lvl="0" indent="-342900">
              <a:spcBef>
                <a:spcPts val="600"/>
              </a:spcBef>
              <a:spcAft>
                <a:spcPts val="1200"/>
              </a:spcAft>
              <a:buFont typeface="Wingdings" panose="05000000000000000000" pitchFamily="2" charset="2"/>
              <a:buChar char="Ø"/>
            </a:pPr>
            <a:r>
              <a:rPr lang="en-US" sz="2400" b="1" dirty="0">
                <a:solidFill>
                  <a:schemeClr val="bg1"/>
                </a:solidFill>
                <a:latin typeface="Calibri" panose="020F0502020204030204" pitchFamily="34" charset="0"/>
                <a:cs typeface="Calibri" panose="020F0502020204030204" pitchFamily="34" charset="0"/>
              </a:rPr>
              <a:t>Gastrointestinal problems</a:t>
            </a:r>
          </a:p>
        </p:txBody>
      </p:sp>
    </p:spTree>
    <p:extLst>
      <p:ext uri="{BB962C8B-B14F-4D97-AF65-F5344CB8AC3E}">
        <p14:creationId xmlns:p14="http://schemas.microsoft.com/office/powerpoint/2010/main" val="2836837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152400"/>
            <a:ext cx="8610600" cy="1524000"/>
          </a:xfrm>
        </p:spPr>
        <p:txBody>
          <a:bodyPr>
            <a:normAutofit/>
          </a:bodyPr>
          <a:lstStyle/>
          <a:p>
            <a:r>
              <a:rPr lang="en-US" sz="3600" b="1" dirty="0">
                <a:solidFill>
                  <a:schemeClr val="bg1"/>
                </a:solidFill>
              </a:rPr>
              <a:t>Burnout and Compassion Fatigue</a:t>
            </a:r>
          </a:p>
        </p:txBody>
      </p:sp>
      <p:sp>
        <p:nvSpPr>
          <p:cNvPr id="3" name="Content Placeholder 2"/>
          <p:cNvSpPr>
            <a:spLocks noGrp="1"/>
          </p:cNvSpPr>
          <p:nvPr>
            <p:ph idx="1"/>
          </p:nvPr>
        </p:nvSpPr>
        <p:spPr>
          <a:xfrm>
            <a:off x="989766" y="990600"/>
            <a:ext cx="7164467" cy="3158070"/>
          </a:xfrm>
        </p:spPr>
        <p:txBody>
          <a:bodyPr>
            <a:normAutofit/>
          </a:bodyPr>
          <a:lstStyle/>
          <a:p>
            <a:pPr marL="0" indent="0" algn="ctr">
              <a:buNone/>
            </a:pPr>
            <a:r>
              <a:rPr lang="en-US" sz="2800" b="1" i="1" dirty="0">
                <a:solidFill>
                  <a:schemeClr val="bg1"/>
                </a:solidFill>
                <a:latin typeface="Calibri" panose="020F0502020204030204" pitchFamily="34" charset="0"/>
                <a:cs typeface="Calibri" panose="020F0502020204030204" pitchFamily="34" charset="0"/>
              </a:rPr>
              <a:t>“The expectation that we can be immersed in suffering and loss daily and not be touched by it is as unrealistic as expecting to be able to walk through water without getting wet</a:t>
            </a:r>
            <a:r>
              <a:rPr lang="en-US" sz="2800" b="1" i="1" dirty="0" smtClean="0">
                <a:solidFill>
                  <a:schemeClr val="bg1"/>
                </a:solidFill>
                <a:latin typeface="Calibri" panose="020F0502020204030204" pitchFamily="34" charset="0"/>
                <a:cs typeface="Calibri" panose="020F0502020204030204" pitchFamily="34" charset="0"/>
              </a:rPr>
              <a:t>.”</a:t>
            </a:r>
            <a:r>
              <a:rPr lang="en-US" sz="2800" b="1" dirty="0" smtClean="0">
                <a:solidFill>
                  <a:schemeClr val="bg1"/>
                </a:solidFill>
                <a:latin typeface="Calibri" panose="020F0502020204030204" pitchFamily="34" charset="0"/>
                <a:cs typeface="Calibri" panose="020F0502020204030204" pitchFamily="34" charset="0"/>
              </a:rPr>
              <a:t>--</a:t>
            </a:r>
            <a:r>
              <a:rPr lang="en-US" sz="2800" b="1" dirty="0">
                <a:solidFill>
                  <a:schemeClr val="bg1"/>
                </a:solidFill>
                <a:latin typeface="Calibri" panose="020F0502020204030204" pitchFamily="34" charset="0"/>
                <a:cs typeface="Calibri" panose="020F0502020204030204" pitchFamily="34" charset="0"/>
              </a:rPr>
              <a:t>Rachel </a:t>
            </a:r>
            <a:r>
              <a:rPr lang="en-US" sz="2800" b="1" dirty="0" err="1">
                <a:solidFill>
                  <a:schemeClr val="bg1"/>
                </a:solidFill>
                <a:latin typeface="Calibri" panose="020F0502020204030204" pitchFamily="34" charset="0"/>
                <a:cs typeface="Calibri" panose="020F0502020204030204" pitchFamily="34" charset="0"/>
              </a:rPr>
              <a:t>Remen</a:t>
            </a:r>
            <a:r>
              <a:rPr lang="en-US" sz="2800" b="1" dirty="0">
                <a:solidFill>
                  <a:schemeClr val="bg1"/>
                </a:solidFill>
                <a:latin typeface="Calibri" panose="020F0502020204030204" pitchFamily="34" charset="0"/>
                <a:cs typeface="Calibri" panose="020F0502020204030204" pitchFamily="34" charset="0"/>
              </a:rPr>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4038600"/>
            <a:ext cx="4067820" cy="2404530"/>
          </a:xfrm>
          <a:prstGeom prst="rect">
            <a:avLst/>
          </a:prstGeom>
        </p:spPr>
      </p:pic>
    </p:spTree>
    <p:extLst>
      <p:ext uri="{BB962C8B-B14F-4D97-AF65-F5344CB8AC3E}">
        <p14:creationId xmlns:p14="http://schemas.microsoft.com/office/powerpoint/2010/main" val="26792763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7248" y="496788"/>
            <a:ext cx="2233304" cy="646331"/>
          </a:xfrm>
          <a:prstGeom prst="rect">
            <a:avLst/>
          </a:prstGeom>
        </p:spPr>
        <p:txBody>
          <a:bodyPr wrap="none">
            <a:spAutoFit/>
          </a:bodyPr>
          <a:lstStyle/>
          <a:p>
            <a:r>
              <a:rPr lang="en-US" sz="3600" b="1" dirty="0" smtClean="0">
                <a:solidFill>
                  <a:schemeClr val="bg1"/>
                </a:solidFill>
              </a:rPr>
              <a:t>BURNOUT</a:t>
            </a:r>
            <a:endParaRPr lang="en-US" sz="3600" dirty="0"/>
          </a:p>
        </p:txBody>
      </p:sp>
      <p:sp>
        <p:nvSpPr>
          <p:cNvPr id="3" name="Rectangle 2"/>
          <p:cNvSpPr/>
          <p:nvPr/>
        </p:nvSpPr>
        <p:spPr>
          <a:xfrm>
            <a:off x="685800" y="1391275"/>
            <a:ext cx="7696200" cy="2246769"/>
          </a:xfrm>
          <a:prstGeom prst="rect">
            <a:avLst/>
          </a:prstGeom>
        </p:spPr>
        <p:txBody>
          <a:bodyPr wrap="square">
            <a:spAutoFit/>
          </a:bodyPr>
          <a:lstStyle/>
          <a:p>
            <a:r>
              <a:rPr lang="en-US" sz="2800" b="1" i="1" dirty="0">
                <a:solidFill>
                  <a:schemeClr val="bg1"/>
                </a:solidFill>
                <a:latin typeface="Calibri" panose="020F0502020204030204" pitchFamily="34" charset="0"/>
                <a:cs typeface="Calibri" panose="020F0502020204030204" pitchFamily="34" charset="0"/>
              </a:rPr>
              <a:t>“Burnout- to deplete oneself, to exhaust one’s physical and mental resources.  To wear oneself out by excessively striving to reach some unrealistic expectation imposed by one’s self or by the values of society.”</a:t>
            </a:r>
            <a:endParaRPr lang="en-US" sz="2800" dirty="0">
              <a:solidFill>
                <a:schemeClr val="bg1"/>
              </a:solidFill>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16919" y="3886200"/>
            <a:ext cx="4633962" cy="2819400"/>
          </a:xfrm>
          <a:prstGeom prst="rect">
            <a:avLst/>
          </a:prstGeom>
        </p:spPr>
      </p:pic>
    </p:spTree>
    <p:extLst>
      <p:ext uri="{BB962C8B-B14F-4D97-AF65-F5344CB8AC3E}">
        <p14:creationId xmlns:p14="http://schemas.microsoft.com/office/powerpoint/2010/main" val="18075050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28600"/>
            <a:ext cx="6554867" cy="1143000"/>
          </a:xfrm>
        </p:spPr>
        <p:txBody>
          <a:bodyPr>
            <a:normAutofit/>
          </a:bodyPr>
          <a:lstStyle/>
          <a:p>
            <a:r>
              <a:rPr lang="en-US" sz="3600" b="1" dirty="0" smtClean="0">
                <a:solidFill>
                  <a:schemeClr val="bg1"/>
                </a:solidFill>
              </a:rPr>
              <a:t>Self Care</a:t>
            </a:r>
            <a:endParaRPr lang="en-US" sz="3600" b="1" dirty="0">
              <a:solidFill>
                <a:schemeClr val="bg1"/>
              </a:solidFill>
            </a:endParaRPr>
          </a:p>
        </p:txBody>
      </p:sp>
      <p:sp>
        <p:nvSpPr>
          <p:cNvPr id="3" name="Content Placeholder 2"/>
          <p:cNvSpPr>
            <a:spLocks noGrp="1"/>
          </p:cNvSpPr>
          <p:nvPr>
            <p:ph idx="1"/>
          </p:nvPr>
        </p:nvSpPr>
        <p:spPr>
          <a:xfrm>
            <a:off x="381000" y="1219200"/>
            <a:ext cx="8229600" cy="5029200"/>
          </a:xfrm>
        </p:spPr>
        <p:txBody>
          <a:bodyPr>
            <a:normAutofit fontScale="92500" lnSpcReduction="20000"/>
          </a:bodyPr>
          <a:lstStyle/>
          <a:p>
            <a:pPr>
              <a:buFont typeface="Arial" panose="020B0604020202020204" pitchFamily="34" charset="0"/>
              <a:buChar char="•"/>
            </a:pPr>
            <a:endParaRPr lang="en-US" b="1" dirty="0">
              <a:solidFill>
                <a:schemeClr val="bg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sz="3000" b="1" dirty="0">
                <a:solidFill>
                  <a:schemeClr val="bg1"/>
                </a:solidFill>
                <a:latin typeface="Calibri" panose="020F0502020204030204" pitchFamily="34" charset="0"/>
                <a:cs typeface="Calibri" panose="020F0502020204030204" pitchFamily="34" charset="0"/>
              </a:rPr>
              <a:t>“Self care” is all the things one does to take care of </a:t>
            </a:r>
            <a:r>
              <a:rPr lang="en-US" sz="3000" b="1" dirty="0" smtClean="0">
                <a:solidFill>
                  <a:schemeClr val="bg1"/>
                </a:solidFill>
                <a:latin typeface="Calibri" panose="020F0502020204030204" pitchFamily="34" charset="0"/>
                <a:cs typeface="Calibri" panose="020F0502020204030204" pitchFamily="34" charset="0"/>
              </a:rPr>
              <a:t>oneself</a:t>
            </a:r>
            <a:r>
              <a:rPr lang="en-US" sz="3000" b="1" dirty="0">
                <a:solidFill>
                  <a:schemeClr val="bg1"/>
                </a:solidFill>
                <a:latin typeface="Calibri" panose="020F0502020204030204" pitchFamily="34" charset="0"/>
                <a:cs typeface="Calibri" panose="020F0502020204030204" pitchFamily="34" charset="0"/>
              </a:rPr>
              <a:t>.  While eating right and exercising are forms of self care, the concept goes beyond just the physical.  </a:t>
            </a:r>
            <a:endParaRPr lang="en-US" sz="3000" b="1" dirty="0" smtClean="0">
              <a:solidFill>
                <a:schemeClr val="bg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sz="3000" b="1" dirty="0" smtClean="0">
                <a:solidFill>
                  <a:schemeClr val="bg1"/>
                </a:solidFill>
                <a:latin typeface="Calibri" panose="020F0502020204030204" pitchFamily="34" charset="0"/>
                <a:cs typeface="Calibri" panose="020F0502020204030204" pitchFamily="34" charset="0"/>
              </a:rPr>
              <a:t>Humans </a:t>
            </a:r>
            <a:r>
              <a:rPr lang="en-US" sz="3000" b="1" dirty="0">
                <a:solidFill>
                  <a:schemeClr val="bg1"/>
                </a:solidFill>
                <a:latin typeface="Calibri" panose="020F0502020204030204" pitchFamily="34" charset="0"/>
                <a:cs typeface="Calibri" panose="020F0502020204030204" pitchFamily="34" charset="0"/>
              </a:rPr>
              <a:t>have complicated lives with different areas of being.  These areas are sometimes referred to as domains.  </a:t>
            </a:r>
            <a:endParaRPr lang="en-US" sz="3000" b="1" dirty="0" smtClean="0">
              <a:solidFill>
                <a:schemeClr val="bg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sz="3000" b="1" dirty="0" smtClean="0">
                <a:solidFill>
                  <a:schemeClr val="bg1"/>
                </a:solidFill>
                <a:latin typeface="Calibri" panose="020F0502020204030204" pitchFamily="34" charset="0"/>
                <a:cs typeface="Calibri" panose="020F0502020204030204" pitchFamily="34" charset="0"/>
              </a:rPr>
              <a:t>There </a:t>
            </a:r>
            <a:r>
              <a:rPr lang="en-US" sz="3000" b="1" dirty="0">
                <a:solidFill>
                  <a:schemeClr val="bg1"/>
                </a:solidFill>
                <a:latin typeface="Calibri" panose="020F0502020204030204" pitchFamily="34" charset="0"/>
                <a:cs typeface="Calibri" panose="020F0502020204030204" pitchFamily="34" charset="0"/>
              </a:rPr>
              <a:t>are six domains:  </a:t>
            </a:r>
            <a:r>
              <a:rPr lang="en-US" sz="3000" b="1" u="sng" dirty="0">
                <a:solidFill>
                  <a:schemeClr val="bg1"/>
                </a:solidFill>
                <a:latin typeface="Calibri" panose="020F0502020204030204" pitchFamily="34" charset="0"/>
                <a:cs typeface="Calibri" panose="020F0502020204030204" pitchFamily="34" charset="0"/>
              </a:rPr>
              <a:t>emotions, mind, work, relationships, spirit, body</a:t>
            </a:r>
            <a:r>
              <a:rPr lang="en-US" sz="3000" b="1" dirty="0">
                <a:solidFill>
                  <a:schemeClr val="bg1"/>
                </a:solidFill>
                <a:latin typeface="Calibri" panose="020F0502020204030204" pitchFamily="34" charset="0"/>
                <a:cs typeface="Calibri" panose="020F0502020204030204" pitchFamily="34" charset="0"/>
              </a:rPr>
              <a:t>.  Self care will vary from person to person dependent on how they react to stress.  </a:t>
            </a:r>
          </a:p>
          <a:p>
            <a:endParaRPr lang="en-US" dirty="0"/>
          </a:p>
        </p:txBody>
      </p:sp>
    </p:spTree>
    <p:extLst>
      <p:ext uri="{BB962C8B-B14F-4D97-AF65-F5344CB8AC3E}">
        <p14:creationId xmlns:p14="http://schemas.microsoft.com/office/powerpoint/2010/main" val="22523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268784"/>
            <a:ext cx="4343400" cy="2963168"/>
          </a:xfrm>
          <a:prstGeom prst="rect">
            <a:avLst/>
          </a:prstGeom>
        </p:spPr>
      </p:pic>
      <p:sp>
        <p:nvSpPr>
          <p:cNvPr id="3" name="Rectangle 2"/>
          <p:cNvSpPr/>
          <p:nvPr/>
        </p:nvSpPr>
        <p:spPr>
          <a:xfrm>
            <a:off x="1066800" y="3657600"/>
            <a:ext cx="7162800" cy="2554545"/>
          </a:xfrm>
          <a:prstGeom prst="rect">
            <a:avLst/>
          </a:prstGeom>
        </p:spPr>
        <p:txBody>
          <a:bodyPr wrap="square">
            <a:spAutoFit/>
          </a:bodyPr>
          <a:lstStyle/>
          <a:p>
            <a:r>
              <a:rPr lang="en-US" sz="3200" b="1" dirty="0">
                <a:solidFill>
                  <a:schemeClr val="bg1"/>
                </a:solidFill>
                <a:latin typeface="Calibri" panose="020F0502020204030204" pitchFamily="34" charset="0"/>
                <a:cs typeface="Calibri" panose="020F0502020204030204" pitchFamily="34" charset="0"/>
              </a:rPr>
              <a:t>“Burnout is the effect of </a:t>
            </a:r>
            <a:r>
              <a:rPr lang="en-US" sz="3200" b="1" u="sng" dirty="0">
                <a:solidFill>
                  <a:schemeClr val="bg1"/>
                </a:solidFill>
                <a:latin typeface="Calibri" panose="020F0502020204030204" pitchFamily="34" charset="0"/>
                <a:cs typeface="Calibri" panose="020F0502020204030204" pitchFamily="34" charset="0"/>
              </a:rPr>
              <a:t>cumulative stress </a:t>
            </a:r>
            <a:r>
              <a:rPr lang="en-US" sz="3200" b="1" dirty="0">
                <a:solidFill>
                  <a:schemeClr val="bg1"/>
                </a:solidFill>
                <a:latin typeface="Calibri" panose="020F0502020204030204" pitchFamily="34" charset="0"/>
                <a:cs typeface="Calibri" panose="020F0502020204030204" pitchFamily="34" charset="0"/>
              </a:rPr>
              <a:t>marked by emotional exhaustion and withdrawal associated with increased workload and institutional stress, NOT trauma-related.”</a:t>
            </a:r>
            <a:endParaRPr lang="en-US" sz="32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40272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1096" y="685800"/>
            <a:ext cx="4940776" cy="646331"/>
          </a:xfrm>
          <a:prstGeom prst="rect">
            <a:avLst/>
          </a:prstGeom>
        </p:spPr>
        <p:txBody>
          <a:bodyPr wrap="none">
            <a:spAutoFit/>
          </a:bodyPr>
          <a:lstStyle/>
          <a:p>
            <a:r>
              <a:rPr lang="en-US" sz="3600" b="1" dirty="0" smtClean="0">
                <a:solidFill>
                  <a:schemeClr val="bg1"/>
                </a:solidFill>
              </a:rPr>
              <a:t>Are You Burning Out?</a:t>
            </a:r>
            <a:endParaRPr lang="en-US" sz="36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4584" y="2057400"/>
            <a:ext cx="3733800" cy="3733800"/>
          </a:xfrm>
          <a:prstGeom prst="rect">
            <a:avLst/>
          </a:prstGeom>
        </p:spPr>
      </p:pic>
    </p:spTree>
    <p:extLst>
      <p:ext uri="{BB962C8B-B14F-4D97-AF65-F5344CB8AC3E}">
        <p14:creationId xmlns:p14="http://schemas.microsoft.com/office/powerpoint/2010/main" val="14271036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533400"/>
            <a:ext cx="7162800" cy="159016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2521788"/>
            <a:ext cx="8599356" cy="3260481"/>
          </a:xfrm>
          <a:prstGeom prst="rect">
            <a:avLst/>
          </a:prstGeom>
        </p:spPr>
      </p:pic>
    </p:spTree>
    <p:extLst>
      <p:ext uri="{BB962C8B-B14F-4D97-AF65-F5344CB8AC3E}">
        <p14:creationId xmlns:p14="http://schemas.microsoft.com/office/powerpoint/2010/main" val="17300186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533400"/>
            <a:ext cx="7162800" cy="159016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202" y="2649187"/>
            <a:ext cx="8261195" cy="3200400"/>
          </a:xfrm>
          <a:prstGeom prst="rect">
            <a:avLst/>
          </a:prstGeom>
        </p:spPr>
      </p:pic>
    </p:spTree>
    <p:extLst>
      <p:ext uri="{BB962C8B-B14F-4D97-AF65-F5344CB8AC3E}">
        <p14:creationId xmlns:p14="http://schemas.microsoft.com/office/powerpoint/2010/main" val="8691911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905000"/>
            <a:ext cx="5381625" cy="3518755"/>
          </a:xfrm>
          <a:prstGeom prst="rect">
            <a:avLst/>
          </a:prstGeom>
        </p:spPr>
      </p:pic>
      <p:sp>
        <p:nvSpPr>
          <p:cNvPr id="3" name="Rectangle 2"/>
          <p:cNvSpPr/>
          <p:nvPr/>
        </p:nvSpPr>
        <p:spPr>
          <a:xfrm>
            <a:off x="2220745" y="877020"/>
            <a:ext cx="4597734" cy="461665"/>
          </a:xfrm>
          <a:prstGeom prst="rect">
            <a:avLst/>
          </a:prstGeom>
        </p:spPr>
        <p:txBody>
          <a:bodyPr wrap="none">
            <a:spAutoFit/>
          </a:bodyPr>
          <a:lstStyle/>
          <a:p>
            <a:r>
              <a:rPr lang="en-US" sz="2400" b="1" dirty="0" smtClean="0">
                <a:solidFill>
                  <a:schemeClr val="bg1"/>
                </a:solidFill>
              </a:rPr>
              <a:t>Add up your numbers please.</a:t>
            </a:r>
            <a:endParaRPr lang="en-US" sz="2400" dirty="0"/>
          </a:p>
        </p:txBody>
      </p:sp>
    </p:spTree>
    <p:extLst>
      <p:ext uri="{BB962C8B-B14F-4D97-AF65-F5344CB8AC3E}">
        <p14:creationId xmlns:p14="http://schemas.microsoft.com/office/powerpoint/2010/main" val="39505244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219200"/>
            <a:ext cx="8348435" cy="3697881"/>
          </a:xfrm>
          <a:prstGeom prst="rect">
            <a:avLst/>
          </a:prstGeom>
        </p:spPr>
      </p:pic>
    </p:spTree>
    <p:extLst>
      <p:ext uri="{BB962C8B-B14F-4D97-AF65-F5344CB8AC3E}">
        <p14:creationId xmlns:p14="http://schemas.microsoft.com/office/powerpoint/2010/main" val="35294121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342" y="990600"/>
            <a:ext cx="6972300" cy="4648200"/>
          </a:xfrm>
          <a:prstGeom prst="rect">
            <a:avLst/>
          </a:prstGeom>
        </p:spPr>
      </p:pic>
    </p:spTree>
    <p:extLst>
      <p:ext uri="{BB962C8B-B14F-4D97-AF65-F5344CB8AC3E}">
        <p14:creationId xmlns:p14="http://schemas.microsoft.com/office/powerpoint/2010/main" val="21173055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609600"/>
            <a:ext cx="5227713" cy="646331"/>
          </a:xfrm>
          <a:prstGeom prst="rect">
            <a:avLst/>
          </a:prstGeom>
        </p:spPr>
        <p:txBody>
          <a:bodyPr wrap="none">
            <a:spAutoFit/>
          </a:bodyPr>
          <a:lstStyle/>
          <a:p>
            <a:r>
              <a:rPr lang="en-US" sz="3600" b="1" dirty="0" smtClean="0">
                <a:solidFill>
                  <a:schemeClr val="bg1"/>
                </a:solidFill>
              </a:rPr>
              <a:t>COMPASSION FATIGUE</a:t>
            </a:r>
            <a:endParaRPr lang="en-US" sz="3600" dirty="0"/>
          </a:p>
        </p:txBody>
      </p:sp>
      <p:sp>
        <p:nvSpPr>
          <p:cNvPr id="3" name="Rectangle 2"/>
          <p:cNvSpPr/>
          <p:nvPr/>
        </p:nvSpPr>
        <p:spPr>
          <a:xfrm>
            <a:off x="365956" y="1676400"/>
            <a:ext cx="8305800" cy="4124206"/>
          </a:xfrm>
          <a:prstGeom prst="rect">
            <a:avLst/>
          </a:prstGeom>
        </p:spPr>
        <p:txBody>
          <a:bodyPr wrap="square">
            <a:spAutoFit/>
          </a:bodyPr>
          <a:lstStyle/>
          <a:p>
            <a:pPr marL="285750" indent="-285750">
              <a:spcAft>
                <a:spcPts val="1200"/>
              </a:spcAft>
              <a:buFont typeface="Arial" panose="020B0604020202020204" pitchFamily="34" charset="0"/>
              <a:buChar char="•"/>
            </a:pPr>
            <a:r>
              <a:rPr lang="en-US" sz="2800" b="1" u="sng" dirty="0">
                <a:solidFill>
                  <a:schemeClr val="bg1"/>
                </a:solidFill>
                <a:latin typeface="Calibri" panose="020F0502020204030204" pitchFamily="34" charset="0"/>
                <a:cs typeface="Calibri" panose="020F0502020204030204" pitchFamily="34" charset="0"/>
              </a:rPr>
              <a:t>Compassion Fatigue:  </a:t>
            </a:r>
            <a:r>
              <a:rPr lang="en-US" sz="2800" b="1" dirty="0">
                <a:solidFill>
                  <a:schemeClr val="bg1"/>
                </a:solidFill>
                <a:latin typeface="Calibri" panose="020F0502020204030204" pitchFamily="34" charset="0"/>
                <a:cs typeface="Calibri" panose="020F0502020204030204" pitchFamily="34" charset="0"/>
              </a:rPr>
              <a:t>Also called “vicarious traumatization” or secondary traumatization (</a:t>
            </a:r>
            <a:r>
              <a:rPr lang="en-US" sz="2800" b="1" dirty="0" err="1">
                <a:solidFill>
                  <a:schemeClr val="bg1"/>
                </a:solidFill>
                <a:latin typeface="Calibri" panose="020F0502020204030204" pitchFamily="34" charset="0"/>
                <a:cs typeface="Calibri" panose="020F0502020204030204" pitchFamily="34" charset="0"/>
              </a:rPr>
              <a:t>Figley</a:t>
            </a:r>
            <a:r>
              <a:rPr lang="en-US" sz="2800" b="1" dirty="0">
                <a:solidFill>
                  <a:schemeClr val="bg1"/>
                </a:solidFill>
                <a:latin typeface="Calibri" panose="020F0502020204030204" pitchFamily="34" charset="0"/>
                <a:cs typeface="Calibri" panose="020F0502020204030204" pitchFamily="34" charset="0"/>
              </a:rPr>
              <a:t>  1995).  The emotional residue or strain of exposure to working with those suffering the consequences of traumatic events.  </a:t>
            </a:r>
          </a:p>
          <a:p>
            <a:pPr marL="285750" indent="-28575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It differs from burn-out, but can co-exist.  Compassion Fatigue can occur due to exposure on one case or can be due to a “cumulative” level of trauma.</a:t>
            </a:r>
          </a:p>
        </p:txBody>
      </p:sp>
    </p:spTree>
    <p:extLst>
      <p:ext uri="{BB962C8B-B14F-4D97-AF65-F5344CB8AC3E}">
        <p14:creationId xmlns:p14="http://schemas.microsoft.com/office/powerpoint/2010/main" val="9546272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533400"/>
            <a:ext cx="6635150" cy="1200329"/>
          </a:xfrm>
          <a:prstGeom prst="rect">
            <a:avLst/>
          </a:prstGeom>
        </p:spPr>
        <p:txBody>
          <a:bodyPr wrap="none">
            <a:spAutoFit/>
          </a:bodyPr>
          <a:lstStyle/>
          <a:p>
            <a:r>
              <a:rPr lang="en-US" sz="3600" b="1" dirty="0" smtClean="0">
                <a:solidFill>
                  <a:schemeClr val="bg1"/>
                </a:solidFill>
              </a:rPr>
              <a:t>WHAT ARE THE RISK FACTORS </a:t>
            </a:r>
          </a:p>
          <a:p>
            <a:r>
              <a:rPr lang="en-US" sz="3600" b="1" dirty="0" smtClean="0">
                <a:solidFill>
                  <a:schemeClr val="bg1"/>
                </a:solidFill>
              </a:rPr>
              <a:t>FOR COMPASSION FATIGUE?</a:t>
            </a:r>
            <a:endParaRPr lang="en-US" sz="3600"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2209800"/>
            <a:ext cx="4114800" cy="4114800"/>
          </a:xfrm>
          <a:prstGeom prst="rect">
            <a:avLst/>
          </a:prstGeom>
        </p:spPr>
      </p:pic>
    </p:spTree>
    <p:extLst>
      <p:ext uri="{BB962C8B-B14F-4D97-AF65-F5344CB8AC3E}">
        <p14:creationId xmlns:p14="http://schemas.microsoft.com/office/powerpoint/2010/main" val="6322997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686720" cy="646331"/>
          </a:xfrm>
          <a:prstGeom prst="rect">
            <a:avLst/>
          </a:prstGeom>
        </p:spPr>
        <p:txBody>
          <a:bodyPr wrap="none">
            <a:spAutoFit/>
          </a:bodyPr>
          <a:lstStyle/>
          <a:p>
            <a:r>
              <a:rPr lang="en-US" sz="3600" b="1" dirty="0" smtClean="0">
                <a:solidFill>
                  <a:schemeClr val="bg1"/>
                </a:solidFill>
              </a:rPr>
              <a:t>AT RISK OF COMPASSION FATIGUE</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478" y="1295400"/>
            <a:ext cx="6809363" cy="2286000"/>
          </a:xfrm>
          <a:prstGeom prst="rect">
            <a:avLst/>
          </a:prstGeom>
        </p:spPr>
      </p:pic>
      <p:sp>
        <p:nvSpPr>
          <p:cNvPr id="4" name="Rectangle 3"/>
          <p:cNvSpPr/>
          <p:nvPr/>
        </p:nvSpPr>
        <p:spPr>
          <a:xfrm>
            <a:off x="1124478" y="4114800"/>
            <a:ext cx="7105122" cy="1384995"/>
          </a:xfrm>
          <a:prstGeom prst="rect">
            <a:avLst/>
          </a:prstGeom>
        </p:spPr>
        <p:txBody>
          <a:bodyPr wrap="square">
            <a:spAutoFit/>
          </a:bodyPr>
          <a:lstStyle/>
          <a:p>
            <a:pPr marL="457200" lvl="0" indent="-457200">
              <a:buFont typeface="Wingdings" panose="05000000000000000000" pitchFamily="2" charset="2"/>
              <a:buChar char="§"/>
            </a:pPr>
            <a:r>
              <a:rPr lang="en-US" sz="2800" b="1" u="sng" dirty="0">
                <a:solidFill>
                  <a:schemeClr val="bg1"/>
                </a:solidFill>
                <a:latin typeface="Calibri" panose="020F0502020204030204" pitchFamily="34" charset="0"/>
                <a:cs typeface="Calibri" panose="020F0502020204030204" pitchFamily="34" charset="0"/>
              </a:rPr>
              <a:t>Empathy </a:t>
            </a:r>
            <a:r>
              <a:rPr lang="en-US" sz="2800" b="1" dirty="0">
                <a:solidFill>
                  <a:schemeClr val="bg1"/>
                </a:solidFill>
                <a:latin typeface="Calibri" panose="020F0502020204030204" pitchFamily="34" charset="0"/>
                <a:cs typeface="Calibri" panose="020F0502020204030204" pitchFamily="34" charset="0"/>
              </a:rPr>
              <a:t>-  foster parents have to be empathic, but they run the risk of over-identifying with their foster children</a:t>
            </a:r>
          </a:p>
        </p:txBody>
      </p:sp>
    </p:spTree>
    <p:extLst>
      <p:ext uri="{BB962C8B-B14F-4D97-AF65-F5344CB8AC3E}">
        <p14:creationId xmlns:p14="http://schemas.microsoft.com/office/powerpoint/2010/main" val="13911331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447800"/>
            <a:ext cx="4353339" cy="3657600"/>
          </a:xfrm>
          <a:prstGeom prst="rect">
            <a:avLst/>
          </a:prstGeom>
        </p:spPr>
      </p:pic>
    </p:spTree>
    <p:extLst>
      <p:ext uri="{BB962C8B-B14F-4D97-AF65-F5344CB8AC3E}">
        <p14:creationId xmlns:p14="http://schemas.microsoft.com/office/powerpoint/2010/main" val="12455306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686720" cy="646331"/>
          </a:xfrm>
          <a:prstGeom prst="rect">
            <a:avLst/>
          </a:prstGeom>
        </p:spPr>
        <p:txBody>
          <a:bodyPr wrap="none">
            <a:spAutoFit/>
          </a:bodyPr>
          <a:lstStyle/>
          <a:p>
            <a:r>
              <a:rPr lang="en-US" sz="3600" b="1" dirty="0" smtClean="0">
                <a:solidFill>
                  <a:schemeClr val="bg1"/>
                </a:solidFill>
              </a:rPr>
              <a:t>AT RISK OF COMPASSION FATIGUE</a:t>
            </a:r>
            <a:endParaRPr lang="en-US" sz="3600" dirty="0"/>
          </a:p>
        </p:txBody>
      </p:sp>
      <p:sp>
        <p:nvSpPr>
          <p:cNvPr id="4" name="Rectangle 3"/>
          <p:cNvSpPr/>
          <p:nvPr/>
        </p:nvSpPr>
        <p:spPr>
          <a:xfrm>
            <a:off x="867039" y="4372451"/>
            <a:ext cx="7105122" cy="1384995"/>
          </a:xfrm>
          <a:prstGeom prst="rect">
            <a:avLst/>
          </a:prstGeom>
        </p:spPr>
        <p:txBody>
          <a:bodyPr wrap="square">
            <a:spAutoFit/>
          </a:bodyPr>
          <a:lstStyle/>
          <a:p>
            <a:pPr marL="457200" lvl="0" indent="-457200">
              <a:buFont typeface="Wingdings" panose="05000000000000000000" pitchFamily="2" charset="2"/>
              <a:buChar char="§"/>
            </a:pPr>
            <a:r>
              <a:rPr lang="en-US" sz="2800" b="1" u="sng" dirty="0">
                <a:solidFill>
                  <a:schemeClr val="bg1"/>
                </a:solidFill>
                <a:latin typeface="Calibri" panose="020F0502020204030204" pitchFamily="34" charset="0"/>
                <a:cs typeface="Calibri" panose="020F0502020204030204" pitchFamily="34" charset="0"/>
              </a:rPr>
              <a:t>Insufficient Recovery Time </a:t>
            </a:r>
            <a:r>
              <a:rPr lang="en-US" sz="2800" b="1" dirty="0">
                <a:solidFill>
                  <a:schemeClr val="bg1"/>
                </a:solidFill>
                <a:latin typeface="Calibri" panose="020F0502020204030204" pitchFamily="34" charset="0"/>
                <a:cs typeface="Calibri" panose="020F0502020204030204" pitchFamily="34" charset="0"/>
              </a:rPr>
              <a:t>- foster parents often hear the same types of horror stories over and over again.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361182"/>
            <a:ext cx="4419600" cy="2753618"/>
          </a:xfrm>
          <a:prstGeom prst="rect">
            <a:avLst/>
          </a:prstGeom>
        </p:spPr>
      </p:pic>
    </p:spTree>
    <p:extLst>
      <p:ext uri="{BB962C8B-B14F-4D97-AF65-F5344CB8AC3E}">
        <p14:creationId xmlns:p14="http://schemas.microsoft.com/office/powerpoint/2010/main" val="3604443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686720" cy="646331"/>
          </a:xfrm>
          <a:prstGeom prst="rect">
            <a:avLst/>
          </a:prstGeom>
        </p:spPr>
        <p:txBody>
          <a:bodyPr wrap="none">
            <a:spAutoFit/>
          </a:bodyPr>
          <a:lstStyle/>
          <a:p>
            <a:r>
              <a:rPr lang="en-US" sz="3600" b="1" dirty="0" smtClean="0">
                <a:solidFill>
                  <a:schemeClr val="bg1"/>
                </a:solidFill>
              </a:rPr>
              <a:t>AT RISK OF COMPASSION FATIGUE</a:t>
            </a:r>
            <a:endParaRPr lang="en-US" sz="3600" dirty="0"/>
          </a:p>
        </p:txBody>
      </p:sp>
      <p:sp>
        <p:nvSpPr>
          <p:cNvPr id="4" name="Rectangle 3"/>
          <p:cNvSpPr/>
          <p:nvPr/>
        </p:nvSpPr>
        <p:spPr>
          <a:xfrm>
            <a:off x="653845" y="4114800"/>
            <a:ext cx="7505481" cy="1815882"/>
          </a:xfrm>
          <a:prstGeom prst="rect">
            <a:avLst/>
          </a:prstGeom>
        </p:spPr>
        <p:txBody>
          <a:bodyPr wrap="square">
            <a:spAutoFit/>
          </a:bodyPr>
          <a:lstStyle/>
          <a:p>
            <a:pPr marL="457200" lvl="0" indent="-457200">
              <a:buFont typeface="Wingdings" panose="05000000000000000000" pitchFamily="2" charset="2"/>
              <a:buChar char="§"/>
            </a:pPr>
            <a:r>
              <a:rPr lang="en-US" sz="2800" b="1" u="sng" dirty="0">
                <a:solidFill>
                  <a:schemeClr val="bg1"/>
                </a:solidFill>
                <a:latin typeface="Calibri" panose="020F0502020204030204" pitchFamily="34" charset="0"/>
                <a:cs typeface="Calibri" panose="020F0502020204030204" pitchFamily="34" charset="0"/>
              </a:rPr>
              <a:t>Unresolved Personal Trauma </a:t>
            </a:r>
            <a:r>
              <a:rPr lang="en-US" sz="2800" b="1" dirty="0">
                <a:solidFill>
                  <a:schemeClr val="bg1"/>
                </a:solidFill>
                <a:latin typeface="Calibri" panose="020F0502020204030204" pitchFamily="34" charset="0"/>
                <a:cs typeface="Calibri" panose="020F0502020204030204" pitchFamily="34" charset="0"/>
              </a:rPr>
              <a:t>– foster parents sometimes have their own personal losses or traumas and the pain of their foster child reactivates their own pain.</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1295400"/>
            <a:ext cx="4775711" cy="2362200"/>
          </a:xfrm>
          <a:prstGeom prst="rect">
            <a:avLst/>
          </a:prstGeom>
        </p:spPr>
      </p:pic>
    </p:spTree>
    <p:extLst>
      <p:ext uri="{BB962C8B-B14F-4D97-AF65-F5344CB8AC3E}">
        <p14:creationId xmlns:p14="http://schemas.microsoft.com/office/powerpoint/2010/main" val="38817081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686720" cy="646331"/>
          </a:xfrm>
          <a:prstGeom prst="rect">
            <a:avLst/>
          </a:prstGeom>
        </p:spPr>
        <p:txBody>
          <a:bodyPr wrap="none">
            <a:spAutoFit/>
          </a:bodyPr>
          <a:lstStyle/>
          <a:p>
            <a:r>
              <a:rPr lang="en-US" sz="3600" b="1" dirty="0" smtClean="0">
                <a:solidFill>
                  <a:schemeClr val="bg1"/>
                </a:solidFill>
              </a:rPr>
              <a:t>AT RISK OF COMPASSION FATIGUE</a:t>
            </a:r>
            <a:endParaRPr lang="en-US" sz="3600" dirty="0"/>
          </a:p>
        </p:txBody>
      </p:sp>
      <p:sp>
        <p:nvSpPr>
          <p:cNvPr id="4" name="Rectangle 3"/>
          <p:cNvSpPr/>
          <p:nvPr/>
        </p:nvSpPr>
        <p:spPr>
          <a:xfrm>
            <a:off x="552559" y="4419600"/>
            <a:ext cx="7505481" cy="1815882"/>
          </a:xfrm>
          <a:prstGeom prst="rect">
            <a:avLst/>
          </a:prstGeom>
        </p:spPr>
        <p:txBody>
          <a:bodyPr wrap="square">
            <a:spAutoFit/>
          </a:bodyPr>
          <a:lstStyle/>
          <a:p>
            <a:pPr marL="457200" lvl="0" indent="-457200">
              <a:buFont typeface="Wingdings" panose="05000000000000000000" pitchFamily="2" charset="2"/>
              <a:buChar char="§"/>
            </a:pPr>
            <a:r>
              <a:rPr lang="en-US" sz="2800" b="1" u="sng" dirty="0">
                <a:solidFill>
                  <a:schemeClr val="bg1"/>
                </a:solidFill>
                <a:latin typeface="Calibri" panose="020F0502020204030204" pitchFamily="34" charset="0"/>
                <a:cs typeface="Calibri" panose="020F0502020204030204" pitchFamily="34" charset="0"/>
              </a:rPr>
              <a:t>Children are the Most Vulnerable Members of Our Society </a:t>
            </a:r>
            <a:r>
              <a:rPr lang="en-US" sz="2800" b="1" dirty="0">
                <a:solidFill>
                  <a:schemeClr val="bg1"/>
                </a:solidFill>
                <a:latin typeface="Calibri" panose="020F0502020204030204" pitchFamily="34" charset="0"/>
                <a:cs typeface="Calibri" panose="020F0502020204030204" pitchFamily="34" charset="0"/>
              </a:rPr>
              <a:t>– when children are maltreated it provokes a strong reaction in anyone that cares about children.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140402"/>
            <a:ext cx="4343400" cy="2895600"/>
          </a:xfrm>
          <a:prstGeom prst="rect">
            <a:avLst/>
          </a:prstGeom>
        </p:spPr>
      </p:pic>
    </p:spTree>
    <p:extLst>
      <p:ext uri="{BB962C8B-B14F-4D97-AF65-F5344CB8AC3E}">
        <p14:creationId xmlns:p14="http://schemas.microsoft.com/office/powerpoint/2010/main" val="24307892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22484" y="533400"/>
            <a:ext cx="6858000" cy="1200329"/>
          </a:xfrm>
          <a:prstGeom prst="rect">
            <a:avLst/>
          </a:prstGeom>
        </p:spPr>
        <p:txBody>
          <a:bodyPr wrap="square">
            <a:spAutoFit/>
          </a:bodyPr>
          <a:lstStyle/>
          <a:p>
            <a:pPr algn="ctr"/>
            <a:r>
              <a:rPr lang="en-US" sz="3600" b="1" dirty="0" smtClean="0">
                <a:solidFill>
                  <a:schemeClr val="bg1"/>
                </a:solidFill>
                <a:latin typeface="Calibri" panose="020F0502020204030204" pitchFamily="34" charset="0"/>
                <a:cs typeface="Calibri" panose="020F0502020204030204" pitchFamily="34" charset="0"/>
              </a:rPr>
              <a:t>How do we combat Stress, </a:t>
            </a:r>
            <a:r>
              <a:rPr lang="en-US" sz="3600" b="1" dirty="0">
                <a:solidFill>
                  <a:schemeClr val="bg1"/>
                </a:solidFill>
                <a:latin typeface="Calibri" panose="020F0502020204030204" pitchFamily="34" charset="0"/>
                <a:cs typeface="Calibri" panose="020F0502020204030204" pitchFamily="34" charset="0"/>
              </a:rPr>
              <a:t>C</a:t>
            </a:r>
            <a:r>
              <a:rPr lang="en-US" sz="3600" b="1" dirty="0" smtClean="0">
                <a:solidFill>
                  <a:schemeClr val="bg1"/>
                </a:solidFill>
                <a:latin typeface="Calibri" panose="020F0502020204030204" pitchFamily="34" charset="0"/>
                <a:cs typeface="Calibri" panose="020F0502020204030204" pitchFamily="34" charset="0"/>
              </a:rPr>
              <a:t>ompassion </a:t>
            </a:r>
            <a:r>
              <a:rPr lang="en-US" sz="3600" b="1" dirty="0">
                <a:solidFill>
                  <a:schemeClr val="bg1"/>
                </a:solidFill>
                <a:latin typeface="Calibri" panose="020F0502020204030204" pitchFamily="34" charset="0"/>
                <a:cs typeface="Calibri" panose="020F0502020204030204" pitchFamily="34" charset="0"/>
              </a:rPr>
              <a:t>F</a:t>
            </a:r>
            <a:r>
              <a:rPr lang="en-US" sz="3600" b="1" dirty="0" smtClean="0">
                <a:solidFill>
                  <a:schemeClr val="bg1"/>
                </a:solidFill>
                <a:latin typeface="Calibri" panose="020F0502020204030204" pitchFamily="34" charset="0"/>
                <a:cs typeface="Calibri" panose="020F0502020204030204" pitchFamily="34" charset="0"/>
              </a:rPr>
              <a:t>atigue and Burnout?</a:t>
            </a:r>
            <a:endParaRPr lang="en-US" sz="3600" b="1" dirty="0">
              <a:solidFill>
                <a:schemeClr val="bg1"/>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36984" y="2362200"/>
            <a:ext cx="3429000" cy="3429000"/>
          </a:xfrm>
          <a:prstGeom prst="rect">
            <a:avLst/>
          </a:prstGeom>
        </p:spPr>
      </p:pic>
    </p:spTree>
    <p:extLst>
      <p:ext uri="{BB962C8B-B14F-4D97-AF65-F5344CB8AC3E}">
        <p14:creationId xmlns:p14="http://schemas.microsoft.com/office/powerpoint/2010/main" val="27115099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4225" y="457200"/>
            <a:ext cx="2364750" cy="707886"/>
          </a:xfrm>
          <a:prstGeom prst="rect">
            <a:avLst/>
          </a:prstGeom>
        </p:spPr>
        <p:txBody>
          <a:bodyPr wrap="none">
            <a:spAutoFit/>
          </a:bodyPr>
          <a:lstStyle/>
          <a:p>
            <a:r>
              <a:rPr lang="en-US" sz="4000" b="1" dirty="0" smtClean="0">
                <a:solidFill>
                  <a:schemeClr val="bg1"/>
                </a:solidFill>
                <a:latin typeface="Calibri" panose="020F0502020204030204" pitchFamily="34" charset="0"/>
                <a:cs typeface="Calibri" panose="020F0502020204030204" pitchFamily="34" charset="0"/>
              </a:rPr>
              <a:t>SELF CARE</a:t>
            </a:r>
            <a:endParaRPr lang="en-US" sz="4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295400"/>
            <a:ext cx="6629400" cy="4876800"/>
          </a:xfrm>
          <a:prstGeom prst="rect">
            <a:avLst/>
          </a:prstGeom>
        </p:spPr>
      </p:pic>
    </p:spTree>
    <p:extLst>
      <p:ext uri="{BB962C8B-B14F-4D97-AF65-F5344CB8AC3E}">
        <p14:creationId xmlns:p14="http://schemas.microsoft.com/office/powerpoint/2010/main" val="29860380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607" y="352826"/>
            <a:ext cx="7906061"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SELF CARE: </a:t>
            </a:r>
            <a:r>
              <a:rPr lang="en-US"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Improve Physical Conditioning and Relax Muscle Tension</a:t>
            </a:r>
            <a:endPar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437839" y="1859340"/>
            <a:ext cx="8229600" cy="1754326"/>
          </a:xfrm>
          <a:prstGeom prst="rect">
            <a:avLst/>
          </a:prstGeom>
        </p:spPr>
        <p:txBody>
          <a:bodyPr wrap="square">
            <a:spAutoFit/>
          </a:bodyPr>
          <a:lstStyle/>
          <a:p>
            <a:pPr marL="342900" indent="-34290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There is no better and more natural </a:t>
            </a:r>
            <a:r>
              <a:rPr lang="en-US" sz="2800" b="1" dirty="0" smtClean="0">
                <a:solidFill>
                  <a:schemeClr val="bg1"/>
                </a:solidFill>
                <a:latin typeface="Calibri" panose="020F0502020204030204" pitchFamily="34" charset="0"/>
                <a:cs typeface="Calibri" panose="020F0502020204030204" pitchFamily="34" charset="0"/>
              </a:rPr>
              <a:t>de-stressor, antidepressant</a:t>
            </a:r>
            <a:r>
              <a:rPr lang="en-US" sz="2800" b="1" dirty="0">
                <a:solidFill>
                  <a:schemeClr val="bg1"/>
                </a:solidFill>
                <a:latin typeface="Calibri" panose="020F0502020204030204" pitchFamily="34" charset="0"/>
                <a:cs typeface="Calibri" panose="020F0502020204030204" pitchFamily="34" charset="0"/>
              </a:rPr>
              <a:t>, antianxiety, or anger management medicine available than good physical conditioning. </a:t>
            </a:r>
          </a:p>
          <a:p>
            <a:endParaRPr lang="en-US" sz="24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8189" y="3613666"/>
            <a:ext cx="3968895" cy="2883898"/>
          </a:xfrm>
          <a:prstGeom prst="rect">
            <a:avLst/>
          </a:prstGeom>
        </p:spPr>
      </p:pic>
    </p:spTree>
    <p:extLst>
      <p:ext uri="{BB962C8B-B14F-4D97-AF65-F5344CB8AC3E}">
        <p14:creationId xmlns:p14="http://schemas.microsoft.com/office/powerpoint/2010/main" val="269663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607" y="352826"/>
            <a:ext cx="7906061"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SELF CARE: </a:t>
            </a:r>
            <a:r>
              <a:rPr lang="en-US"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Improve Physical Conditioning and Relax Muscle Tension</a:t>
            </a:r>
            <a:endPar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437839" y="1859340"/>
            <a:ext cx="8229600" cy="2616101"/>
          </a:xfrm>
          <a:prstGeom prst="rect">
            <a:avLst/>
          </a:prstGeom>
        </p:spPr>
        <p:txBody>
          <a:bodyPr wrap="square">
            <a:spAutoFit/>
          </a:bodyPr>
          <a:lstStyle/>
          <a:p>
            <a:pPr marL="342900" indent="-34290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In study after study, regular exercise has been shown to positively affect mood, memory, anger, thinking, anxiety, work performance, sleep, blood pressure, cardiovascular functioning, and cholesterol. </a:t>
            </a:r>
          </a:p>
          <a:p>
            <a:endParaRPr lang="en-US" sz="24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6516" y="3962400"/>
            <a:ext cx="2687084" cy="2438400"/>
          </a:xfrm>
          <a:prstGeom prst="rect">
            <a:avLst/>
          </a:prstGeom>
        </p:spPr>
      </p:pic>
    </p:spTree>
    <p:extLst>
      <p:ext uri="{BB962C8B-B14F-4D97-AF65-F5344CB8AC3E}">
        <p14:creationId xmlns:p14="http://schemas.microsoft.com/office/powerpoint/2010/main" val="41850620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607" y="352826"/>
            <a:ext cx="7906061"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SELF CARE: </a:t>
            </a:r>
            <a:r>
              <a:rPr lang="en-US"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Improve Physical Conditioning and Relax Muscle Tension</a:t>
            </a:r>
            <a:endPar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313856" y="1905000"/>
            <a:ext cx="8477561" cy="3970959"/>
          </a:xfrm>
          <a:prstGeom prst="rect">
            <a:avLst/>
          </a:prstGeom>
        </p:spPr>
        <p:txBody>
          <a:bodyPr wrap="square">
            <a:spAutoFit/>
          </a:bodyPr>
          <a:lstStyle/>
          <a:p>
            <a:pPr marL="342900" indent="-342900">
              <a:lnSpc>
                <a:spcPct val="107000"/>
              </a:lnSpc>
              <a:spcBef>
                <a:spcPts val="600"/>
              </a:spcBef>
              <a:spcAft>
                <a:spcPts val="8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cs typeface="Calibri" panose="020F0502020204030204" pitchFamily="34" charset="0"/>
              </a:rPr>
              <a:t>We are often unaware of the degree of muscle tension that we carry, particularly in the upper back, shoulders, and neck, or the stress that we put on our body from certain postures.</a:t>
            </a:r>
          </a:p>
          <a:p>
            <a:pPr marL="342900" indent="-342900">
              <a:lnSpc>
                <a:spcPct val="107000"/>
              </a:lnSpc>
              <a:spcBef>
                <a:spcPts val="600"/>
              </a:spcBef>
              <a:spcAft>
                <a:spcPts val="8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cs typeface="Calibri" panose="020F0502020204030204" pitchFamily="34" charset="0"/>
              </a:rPr>
              <a:t>Muscle tension can contribute to poor sleep, chronic headaches, chronic pain, high blood pressure, irritability and other problems.</a:t>
            </a:r>
          </a:p>
          <a:p>
            <a:endParaRPr lang="en-US" sz="2400"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5051410"/>
            <a:ext cx="1875623" cy="1649098"/>
          </a:xfrm>
          <a:prstGeom prst="rect">
            <a:avLst/>
          </a:prstGeom>
        </p:spPr>
      </p:pic>
    </p:spTree>
    <p:extLst>
      <p:ext uri="{BB962C8B-B14F-4D97-AF65-F5344CB8AC3E}">
        <p14:creationId xmlns:p14="http://schemas.microsoft.com/office/powerpoint/2010/main" val="27235427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39762" y="381214"/>
            <a:ext cx="277640" cy="584775"/>
          </a:xfrm>
          <a:prstGeom prst="rect">
            <a:avLst/>
          </a:prstGeom>
        </p:spPr>
        <p:txBody>
          <a:bodyPr wrap="none">
            <a:spAutoFit/>
          </a:bodyPr>
          <a:lstStyle/>
          <a:p>
            <a:r>
              <a:rPr lang="en-US" sz="3200" b="1" dirty="0">
                <a:solidFill>
                  <a:prstClr val="black"/>
                </a:solidFill>
                <a:latin typeface="Calibri" panose="020F0502020204030204" pitchFamily="34" charset="0"/>
                <a:cs typeface="Times New Roman" panose="02020603050405020304" pitchFamily="18" charset="0"/>
              </a:rPr>
              <a:t> </a:t>
            </a:r>
            <a:endParaRPr lang="en-US" sz="32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167343"/>
            <a:ext cx="7010400" cy="6558719"/>
          </a:xfrm>
          <a:prstGeom prst="rect">
            <a:avLst/>
          </a:prstGeom>
        </p:spPr>
      </p:pic>
    </p:spTree>
    <p:extLst>
      <p:ext uri="{BB962C8B-B14F-4D97-AF65-F5344CB8AC3E}">
        <p14:creationId xmlns:p14="http://schemas.microsoft.com/office/powerpoint/2010/main" val="27799830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4076" y="516394"/>
            <a:ext cx="4628211" cy="1231812"/>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a:t>
            </a:r>
            <a:r>
              <a:rPr lang="en-US" sz="3600" b="1" dirty="0" smtClean="0">
                <a:solidFill>
                  <a:schemeClr val="bg1"/>
                </a:solidFill>
                <a:latin typeface="+mj-lt"/>
              </a:rPr>
              <a:t> </a:t>
            </a:r>
            <a:r>
              <a:rPr lang="en-US" sz="3600" b="1" dirty="0">
                <a:solidFill>
                  <a:schemeClr val="bg1"/>
                </a:solidFill>
                <a:latin typeface="+mj-lt"/>
              </a:rPr>
              <a:t>Eat a Healthy Diet</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304800" y="2057400"/>
            <a:ext cx="8305800" cy="5072542"/>
          </a:xfrm>
          <a:prstGeom prst="rect">
            <a:avLst/>
          </a:prstGeom>
        </p:spPr>
        <p:txBody>
          <a:bodyPr wrap="square">
            <a:spAutoFit/>
          </a:bodyPr>
          <a:lstStyle/>
          <a:p>
            <a:pPr marL="342900" indent="-342900">
              <a:lnSpc>
                <a:spcPct val="107000"/>
              </a:lnSpc>
              <a:spcBef>
                <a:spcPts val="600"/>
              </a:spcBef>
              <a:spcAft>
                <a:spcPts val="8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It’s important to eat regular meals and get the right balance of protein, complex carbohydrates, and fats. </a:t>
            </a:r>
          </a:p>
          <a:p>
            <a:pPr marL="342900" indent="-342900">
              <a:lnSpc>
                <a:spcPct val="107000"/>
              </a:lnSpc>
              <a:spcBef>
                <a:spcPts val="600"/>
              </a:spcBef>
              <a:spcAft>
                <a:spcPts val="8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Eat a wide variety of foods that include plenty of fresh fruit, fresh vegetables, whole grains, fiber, and legumes.</a:t>
            </a:r>
          </a:p>
          <a:p>
            <a:pPr marL="342900" indent="-342900">
              <a:lnSpc>
                <a:spcPct val="107000"/>
              </a:lnSpc>
              <a:spcBef>
                <a:spcPts val="600"/>
              </a:spcBef>
              <a:spcAft>
                <a:spcPts val="8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 It’s better to “graze” throughout the day by eating smaller meals more often than one big meal, and to snack on fresh fruits and vegetables and unsalted/unsweetened nuts, rather than sweets. </a:t>
            </a:r>
          </a:p>
          <a:p>
            <a:endParaRPr lang="en-US" sz="2400" b="1"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9215" y="274002"/>
            <a:ext cx="2346565" cy="1630997"/>
          </a:xfrm>
          <a:prstGeom prst="rect">
            <a:avLst/>
          </a:prstGeom>
        </p:spPr>
      </p:pic>
    </p:spTree>
    <p:extLst>
      <p:ext uri="{BB962C8B-B14F-4D97-AF65-F5344CB8AC3E}">
        <p14:creationId xmlns:p14="http://schemas.microsoft.com/office/powerpoint/2010/main" val="8610136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57200"/>
            <a:ext cx="4800600" cy="1066800"/>
          </a:xfrm>
        </p:spPr>
        <p:txBody>
          <a:bodyPr>
            <a:normAutofit/>
          </a:bodyPr>
          <a:lstStyle/>
          <a:p>
            <a:r>
              <a:rPr lang="en-US" sz="3600" b="1" dirty="0" smtClean="0">
                <a:solidFill>
                  <a:schemeClr val="bg1"/>
                </a:solidFill>
              </a:rPr>
              <a:t>Self Care Involves</a:t>
            </a:r>
            <a:endParaRPr lang="en-US" sz="3600" b="1" dirty="0">
              <a:solidFill>
                <a:schemeClr val="bg1"/>
              </a:solidFill>
            </a:endParaRPr>
          </a:p>
        </p:txBody>
      </p:sp>
      <p:sp>
        <p:nvSpPr>
          <p:cNvPr id="3" name="Content Placeholder 2"/>
          <p:cNvSpPr>
            <a:spLocks noGrp="1"/>
          </p:cNvSpPr>
          <p:nvPr>
            <p:ph idx="1"/>
          </p:nvPr>
        </p:nvSpPr>
        <p:spPr>
          <a:xfrm>
            <a:off x="609600" y="1828800"/>
            <a:ext cx="7620000" cy="4419600"/>
          </a:xfrm>
        </p:spPr>
        <p:txBody>
          <a:bodyPr>
            <a:normAutofit/>
          </a:bodyPr>
          <a:lstStyle/>
          <a:p>
            <a:pPr lvl="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Taking care of physical and psychological </a:t>
            </a:r>
            <a:r>
              <a:rPr lang="en-US" sz="2800" b="1" dirty="0" smtClean="0">
                <a:solidFill>
                  <a:schemeClr val="bg1"/>
                </a:solidFill>
                <a:latin typeface="Calibri" panose="020F0502020204030204" pitchFamily="34" charset="0"/>
                <a:cs typeface="Calibri" panose="020F0502020204030204" pitchFamily="34" charset="0"/>
              </a:rPr>
              <a:t>health.</a:t>
            </a:r>
            <a:endParaRPr lang="en-US" sz="2800" b="1" dirty="0">
              <a:solidFill>
                <a:schemeClr val="bg1"/>
              </a:solidFill>
              <a:latin typeface="Calibri" panose="020F0502020204030204" pitchFamily="34" charset="0"/>
              <a:cs typeface="Calibri" panose="020F0502020204030204" pitchFamily="34" charset="0"/>
            </a:endParaRPr>
          </a:p>
          <a:p>
            <a:pPr lvl="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Managing and reducing </a:t>
            </a:r>
            <a:r>
              <a:rPr lang="en-US" sz="2800" b="1" dirty="0" smtClean="0">
                <a:solidFill>
                  <a:schemeClr val="bg1"/>
                </a:solidFill>
                <a:latin typeface="Calibri" panose="020F0502020204030204" pitchFamily="34" charset="0"/>
                <a:cs typeface="Calibri" panose="020F0502020204030204" pitchFamily="34" charset="0"/>
              </a:rPr>
              <a:t>stress.</a:t>
            </a:r>
            <a:endParaRPr lang="en-US" sz="2800" b="1" dirty="0">
              <a:solidFill>
                <a:schemeClr val="bg1"/>
              </a:solidFill>
              <a:latin typeface="Calibri" panose="020F0502020204030204" pitchFamily="34" charset="0"/>
              <a:cs typeface="Calibri" panose="020F0502020204030204" pitchFamily="34" charset="0"/>
            </a:endParaRPr>
          </a:p>
          <a:p>
            <a:pPr lvl="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Honoring emotional and spiritual </a:t>
            </a:r>
            <a:r>
              <a:rPr lang="en-US" sz="2800" b="1" dirty="0" smtClean="0">
                <a:solidFill>
                  <a:schemeClr val="bg1"/>
                </a:solidFill>
                <a:latin typeface="Calibri" panose="020F0502020204030204" pitchFamily="34" charset="0"/>
                <a:cs typeface="Calibri" panose="020F0502020204030204" pitchFamily="34" charset="0"/>
              </a:rPr>
              <a:t>needs.</a:t>
            </a:r>
            <a:endParaRPr lang="en-US" sz="2800" b="1" dirty="0">
              <a:solidFill>
                <a:schemeClr val="bg1"/>
              </a:solidFill>
              <a:latin typeface="Calibri" panose="020F0502020204030204" pitchFamily="34" charset="0"/>
              <a:cs typeface="Calibri" panose="020F0502020204030204" pitchFamily="34" charset="0"/>
            </a:endParaRPr>
          </a:p>
          <a:p>
            <a:pPr lvl="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Fostering and sustaining </a:t>
            </a:r>
            <a:r>
              <a:rPr lang="en-US" sz="2800" b="1" dirty="0" smtClean="0">
                <a:solidFill>
                  <a:schemeClr val="bg1"/>
                </a:solidFill>
                <a:latin typeface="Calibri" panose="020F0502020204030204" pitchFamily="34" charset="0"/>
                <a:cs typeface="Calibri" panose="020F0502020204030204" pitchFamily="34" charset="0"/>
              </a:rPr>
              <a:t>relationships.</a:t>
            </a:r>
            <a:endParaRPr lang="en-US" sz="2800" b="1" dirty="0">
              <a:solidFill>
                <a:schemeClr val="bg1"/>
              </a:solidFill>
              <a:latin typeface="Calibri" panose="020F0502020204030204" pitchFamily="34" charset="0"/>
              <a:cs typeface="Calibri" panose="020F0502020204030204" pitchFamily="34" charset="0"/>
            </a:endParaRPr>
          </a:p>
          <a:p>
            <a:pPr lvl="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Achieving an equilibrium across one’s personal, school and work </a:t>
            </a:r>
            <a:r>
              <a:rPr lang="en-US" sz="2800" b="1" dirty="0" smtClean="0">
                <a:solidFill>
                  <a:schemeClr val="bg1"/>
                </a:solidFill>
                <a:latin typeface="Calibri" panose="020F0502020204030204" pitchFamily="34" charset="0"/>
                <a:cs typeface="Calibri" panose="020F0502020204030204" pitchFamily="34" charset="0"/>
              </a:rPr>
              <a:t>lives (balance).</a:t>
            </a:r>
            <a:endParaRPr lang="en-US" sz="2800" b="1" dirty="0">
              <a:solidFill>
                <a:schemeClr val="bg1"/>
              </a:solidFill>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26323503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37191"/>
            <a:ext cx="4628211" cy="639021"/>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Sleep</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1115961" y="2133600"/>
            <a:ext cx="7240250" cy="4802790"/>
          </a:xfrm>
          <a:prstGeom prst="rect">
            <a:avLst/>
          </a:prstGeom>
        </p:spPr>
        <p:txBody>
          <a:bodyPr wrap="square">
            <a:spAutoFit/>
          </a:bodyPr>
          <a:lstStyle/>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Set a sleep schedule.</a:t>
            </a:r>
          </a:p>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Avoid naps.</a:t>
            </a:r>
          </a:p>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Avoid caffeine, nicotine &amp; alcohol.</a:t>
            </a:r>
          </a:p>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Turn off electronics.</a:t>
            </a:r>
          </a:p>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Sleep in a comfortable environment.</a:t>
            </a:r>
          </a:p>
          <a:p>
            <a:pPr marL="342900" indent="-342900">
              <a:lnSpc>
                <a:spcPct val="107000"/>
              </a:lnSpc>
              <a:spcBef>
                <a:spcPts val="600"/>
              </a:spcBef>
              <a:spcAft>
                <a:spcPts val="8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Use your bed only for sleep.</a:t>
            </a:r>
          </a:p>
          <a:p>
            <a:pPr>
              <a:lnSpc>
                <a:spcPct val="107000"/>
              </a:lnSpc>
              <a:spcBef>
                <a:spcPts val="600"/>
              </a:spcBef>
              <a:spcAft>
                <a:spcPts val="800"/>
              </a:spcAft>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endParaRPr lang="en-US" sz="2400"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0166" y="294093"/>
            <a:ext cx="3296045" cy="2164238"/>
          </a:xfrm>
          <a:prstGeom prst="rect">
            <a:avLst/>
          </a:prstGeom>
        </p:spPr>
      </p:pic>
    </p:spTree>
    <p:extLst>
      <p:ext uri="{BB962C8B-B14F-4D97-AF65-F5344CB8AC3E}">
        <p14:creationId xmlns:p14="http://schemas.microsoft.com/office/powerpoint/2010/main" val="39319389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80999"/>
            <a:ext cx="3651385" cy="1251625"/>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Laughter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152400" y="2362200"/>
            <a:ext cx="8382000" cy="4247317"/>
          </a:xfrm>
          <a:prstGeom prst="rect">
            <a:avLst/>
          </a:prstGeom>
        </p:spPr>
        <p:txBody>
          <a:bodyPr wrap="square">
            <a:spAutoFit/>
          </a:bodyPr>
          <a:lstStyle/>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Stimulate many organs</a:t>
            </a:r>
            <a:r>
              <a:rPr lang="en-US" sz="2400" b="1" dirty="0">
                <a:solidFill>
                  <a:schemeClr val="bg1"/>
                </a:solidFill>
                <a:latin typeface="Calibri" panose="020F0502020204030204" pitchFamily="34" charset="0"/>
              </a:rPr>
              <a:t>. Laughter enhances your intake of oxygen-rich air, stimulates your heart, lungs and muscles, and increases the endorphins that are released by your brain.</a:t>
            </a:r>
          </a:p>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Activate and relieve your stress response. </a:t>
            </a:r>
            <a:r>
              <a:rPr lang="en-US" sz="2400" b="1" dirty="0">
                <a:solidFill>
                  <a:schemeClr val="bg1"/>
                </a:solidFill>
                <a:latin typeface="Calibri" panose="020F0502020204030204" pitchFamily="34" charset="0"/>
              </a:rPr>
              <a:t>A rollicking laugh fires up and then cools down your stress response, and it can increase and then decrease your heart rate and blood pressure. The result? A good, relaxed feeling.</a:t>
            </a:r>
          </a:p>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Soothe tension</a:t>
            </a:r>
            <a:r>
              <a:rPr lang="en-US" sz="2400" b="1" dirty="0">
                <a:solidFill>
                  <a:schemeClr val="bg1"/>
                </a:solidFill>
                <a:latin typeface="Calibri" panose="020F0502020204030204" pitchFamily="34" charset="0"/>
              </a:rPr>
              <a:t>. Laughter can also stimulate circulation and aid muscle relaxation, both of which can help reduce some of the physical symptoms of stress.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21710"/>
            <a:ext cx="2819400" cy="1947379"/>
          </a:xfrm>
          <a:prstGeom prst="rect">
            <a:avLst/>
          </a:prstGeom>
        </p:spPr>
      </p:pic>
      <p:sp>
        <p:nvSpPr>
          <p:cNvPr id="4" name="TextBox 3"/>
          <p:cNvSpPr txBox="1"/>
          <p:nvPr/>
        </p:nvSpPr>
        <p:spPr>
          <a:xfrm>
            <a:off x="1676400" y="1652758"/>
            <a:ext cx="3596244" cy="523220"/>
          </a:xfrm>
          <a:prstGeom prst="rect">
            <a:avLst/>
          </a:prstGeom>
          <a:noFill/>
        </p:spPr>
        <p:txBody>
          <a:bodyPr wrap="square" rtlCol="0">
            <a:spAutoFit/>
          </a:bodyPr>
          <a:lstStyle/>
          <a:p>
            <a:r>
              <a:rPr lang="en-US" sz="2800" b="1" u="sng" dirty="0" smtClean="0">
                <a:solidFill>
                  <a:schemeClr val="bg1"/>
                </a:solidFill>
                <a:latin typeface="Calibri" panose="020F0502020204030204" pitchFamily="34" charset="0"/>
              </a:rPr>
              <a:t>Short Term Benefits</a:t>
            </a:r>
            <a:endParaRPr lang="en-US" sz="2800" b="1" u="sng"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634430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80999"/>
            <a:ext cx="3651385" cy="1251625"/>
          </a:xfrm>
          <a:prstGeom prst="rect">
            <a:avLst/>
          </a:prstGeom>
        </p:spPr>
        <p:txBody>
          <a:bodyPr wrap="square">
            <a:spAutoFit/>
          </a:bodyPr>
          <a:lstStyle/>
          <a:p>
            <a:pPr algn="ctr">
              <a:lnSpc>
                <a:spcPct val="107000"/>
              </a:lnSpc>
              <a:spcAft>
                <a:spcPts val="800"/>
              </a:spcAft>
            </a:pPr>
            <a:r>
              <a:rPr lang="en-US" sz="3600" b="1" dirty="0" smtClean="0">
                <a:solidFill>
                  <a:schemeClr val="bg1"/>
                </a:solidFill>
                <a:ea typeface="Calibri" panose="020F0502020204030204" pitchFamily="34" charset="0"/>
                <a:cs typeface="Calibri" panose="020F0502020204030204" pitchFamily="34" charset="0"/>
              </a:rPr>
              <a:t>SELF CARE: Laughter</a:t>
            </a:r>
            <a:endParaRPr lang="en-US" sz="3600" dirty="0">
              <a:solidFill>
                <a:schemeClr val="bg1"/>
              </a:solidFill>
              <a:effectLst/>
              <a:ea typeface="Calibri" panose="020F0502020204030204" pitchFamily="34" charset="0"/>
              <a:cs typeface="Calibri" panose="020F0502020204030204" pitchFamily="34" charset="0"/>
            </a:endParaRPr>
          </a:p>
        </p:txBody>
      </p:sp>
      <p:sp>
        <p:nvSpPr>
          <p:cNvPr id="3" name="Rectangle 2"/>
          <p:cNvSpPr/>
          <p:nvPr/>
        </p:nvSpPr>
        <p:spPr>
          <a:xfrm>
            <a:off x="381000" y="2743200"/>
            <a:ext cx="8305800" cy="3277820"/>
          </a:xfrm>
          <a:prstGeom prst="rect">
            <a:avLst/>
          </a:prstGeom>
        </p:spPr>
        <p:txBody>
          <a:bodyPr wrap="square">
            <a:spAutoFit/>
          </a:bodyPr>
          <a:lstStyle/>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Improve your immune system. </a:t>
            </a:r>
            <a:r>
              <a:rPr lang="en-US" sz="2400" b="1" dirty="0">
                <a:solidFill>
                  <a:schemeClr val="bg1"/>
                </a:solidFill>
                <a:latin typeface="Calibri" panose="020F0502020204030204" pitchFamily="34" charset="0"/>
              </a:rPr>
              <a:t>Negative thoughts manifest into chemical reactions that can affect your body by bringing more stress into your system and decreasing your immunity. By contrast, positive thoughts can actually release neuropeptides that help fight stress and potentially more-serious illnesses.</a:t>
            </a:r>
          </a:p>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Relieve pain. </a:t>
            </a:r>
            <a:r>
              <a:rPr lang="en-US" sz="2400" b="1" dirty="0">
                <a:solidFill>
                  <a:schemeClr val="bg1"/>
                </a:solidFill>
                <a:latin typeface="Calibri" panose="020F0502020204030204" pitchFamily="34" charset="0"/>
              </a:rPr>
              <a:t>Laughter may ease pain by causing the body to produce its own natural painkillers.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380999"/>
            <a:ext cx="2895600" cy="1972217"/>
          </a:xfrm>
          <a:prstGeom prst="rect">
            <a:avLst/>
          </a:prstGeom>
        </p:spPr>
      </p:pic>
      <p:sp>
        <p:nvSpPr>
          <p:cNvPr id="4" name="TextBox 3"/>
          <p:cNvSpPr txBox="1"/>
          <p:nvPr/>
        </p:nvSpPr>
        <p:spPr>
          <a:xfrm>
            <a:off x="1635193" y="1829996"/>
            <a:ext cx="3505200" cy="523220"/>
          </a:xfrm>
          <a:prstGeom prst="rect">
            <a:avLst/>
          </a:prstGeom>
          <a:noFill/>
        </p:spPr>
        <p:txBody>
          <a:bodyPr wrap="square" rtlCol="0">
            <a:spAutoFit/>
          </a:bodyPr>
          <a:lstStyle/>
          <a:p>
            <a:r>
              <a:rPr lang="en-US" sz="2800" b="1" u="sng" dirty="0" smtClean="0">
                <a:solidFill>
                  <a:schemeClr val="bg1"/>
                </a:solidFill>
                <a:latin typeface="Calibri" panose="020F0502020204030204" pitchFamily="34" charset="0"/>
                <a:cs typeface="Calibri" panose="020F0502020204030204" pitchFamily="34" charset="0"/>
              </a:rPr>
              <a:t>Long Term Benefits</a:t>
            </a:r>
            <a:endParaRPr lang="en-US" sz="2800" b="1" u="sng"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101138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80999"/>
            <a:ext cx="3651385"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Laughter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304800" y="2743200"/>
            <a:ext cx="8229600" cy="2539157"/>
          </a:xfrm>
          <a:prstGeom prst="rect">
            <a:avLst/>
          </a:prstGeom>
        </p:spPr>
        <p:txBody>
          <a:bodyPr wrap="square">
            <a:spAutoFit/>
          </a:bodyPr>
          <a:lstStyle/>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Increase personal satisfaction. </a:t>
            </a:r>
            <a:r>
              <a:rPr lang="en-US" sz="2400" b="1" dirty="0">
                <a:solidFill>
                  <a:schemeClr val="bg1"/>
                </a:solidFill>
                <a:latin typeface="Calibri" panose="020F0502020204030204" pitchFamily="34" charset="0"/>
              </a:rPr>
              <a:t>Laughter can also make it easier to cope with difficult situations. It also helps you connect with other people.</a:t>
            </a:r>
          </a:p>
          <a:p>
            <a:pPr marL="342900" indent="-342900">
              <a:spcBef>
                <a:spcPts val="600"/>
              </a:spcBef>
              <a:spcAft>
                <a:spcPts val="1200"/>
              </a:spcAft>
              <a:buFont typeface="Arial" panose="020B0604020202020204" pitchFamily="34" charset="0"/>
              <a:buChar char="•"/>
            </a:pPr>
            <a:r>
              <a:rPr lang="en-US" sz="2400" b="1" u="sng" dirty="0">
                <a:solidFill>
                  <a:schemeClr val="bg1"/>
                </a:solidFill>
                <a:latin typeface="Calibri" panose="020F0502020204030204" pitchFamily="34" charset="0"/>
              </a:rPr>
              <a:t>Improve your mood</a:t>
            </a:r>
            <a:r>
              <a:rPr lang="en-US" sz="2400" b="1" dirty="0">
                <a:solidFill>
                  <a:schemeClr val="bg1"/>
                </a:solidFill>
                <a:latin typeface="Calibri" panose="020F0502020204030204" pitchFamily="34" charset="0"/>
              </a:rPr>
              <a:t>. Many people experience depression, sometimes due to chronic illnesses. Laughter can help lessen your depression and anxiety and may make you feel happier</a:t>
            </a:r>
            <a:r>
              <a:rPr lang="en-US" sz="2000" b="1" dirty="0">
                <a:solidFill>
                  <a:schemeClr val="bg1"/>
                </a:solidFill>
                <a:latin typeface="Calibri" panose="020F0502020204030204" pitchFamily="34" charset="0"/>
              </a:rPr>
              <a: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321346"/>
            <a:ext cx="2743200" cy="1967759"/>
          </a:xfrm>
          <a:prstGeom prst="rect">
            <a:avLst/>
          </a:prstGeom>
        </p:spPr>
      </p:pic>
      <p:sp>
        <p:nvSpPr>
          <p:cNvPr id="4" name="TextBox 3"/>
          <p:cNvSpPr txBox="1"/>
          <p:nvPr/>
        </p:nvSpPr>
        <p:spPr>
          <a:xfrm>
            <a:off x="1828800" y="1731323"/>
            <a:ext cx="3733800" cy="523220"/>
          </a:xfrm>
          <a:prstGeom prst="rect">
            <a:avLst/>
          </a:prstGeom>
          <a:noFill/>
        </p:spPr>
        <p:txBody>
          <a:bodyPr wrap="square" rtlCol="0">
            <a:spAutoFit/>
          </a:bodyPr>
          <a:lstStyle/>
          <a:p>
            <a:r>
              <a:rPr lang="en-US" sz="2800" b="1" u="sng" dirty="0" smtClean="0">
                <a:solidFill>
                  <a:schemeClr val="bg1"/>
                </a:solidFill>
                <a:latin typeface="Calibri" panose="020F0502020204030204" pitchFamily="34" charset="0"/>
                <a:cs typeface="Calibri" panose="020F0502020204030204" pitchFamily="34" charset="0"/>
              </a:rPr>
              <a:t>Long Term Benefits</a:t>
            </a:r>
            <a:endParaRPr lang="en-US" sz="2800" b="1" u="sng"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4372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80998"/>
            <a:ext cx="5486400"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Eliminate Inappropriate Fear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533400" y="2701913"/>
            <a:ext cx="8001000" cy="3570208"/>
          </a:xfrm>
          <a:prstGeom prst="rect">
            <a:avLst/>
          </a:prstGeom>
        </p:spPr>
        <p:txBody>
          <a:bodyPr wrap="square">
            <a:spAutoFit/>
          </a:bodyPr>
          <a:lstStyle/>
          <a:p>
            <a:pPr marL="342900" indent="-3429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rPr>
              <a:t>It’s important to understand the connection between physiological reactions, anxiety, anger, and fear. </a:t>
            </a:r>
          </a:p>
          <a:p>
            <a:pPr marL="342900" indent="-3429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rPr>
              <a:t>Fear is deeper and more difficult to identify. You may feel revved up, anxious, or angry, but unaware that fear exists underneath. </a:t>
            </a:r>
          </a:p>
          <a:p>
            <a:pPr marL="342900" indent="-3429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ea typeface="Calibri" panose="020F0502020204030204" pitchFamily="34" charset="0"/>
              </a:rPr>
              <a:t>Fear increases stress.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316" y="351501"/>
            <a:ext cx="2803788" cy="2030030"/>
          </a:xfrm>
          <a:prstGeom prst="rect">
            <a:avLst/>
          </a:prstGeom>
        </p:spPr>
      </p:pic>
    </p:spTree>
    <p:extLst>
      <p:ext uri="{BB962C8B-B14F-4D97-AF65-F5344CB8AC3E}">
        <p14:creationId xmlns:p14="http://schemas.microsoft.com/office/powerpoint/2010/main" val="37613136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80998"/>
            <a:ext cx="5486400"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Eliminate Inappropriate Fear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3" name="Rectangle 2"/>
          <p:cNvSpPr/>
          <p:nvPr/>
        </p:nvSpPr>
        <p:spPr>
          <a:xfrm>
            <a:off x="2565400" y="2757955"/>
            <a:ext cx="4953000" cy="523220"/>
          </a:xfrm>
          <a:prstGeom prst="rect">
            <a:avLst/>
          </a:prstGeom>
        </p:spPr>
        <p:txBody>
          <a:bodyPr wrap="square">
            <a:spAutoFit/>
          </a:bodyPr>
          <a:lstStyle/>
          <a:p>
            <a:pPr marL="342900" indent="-342900">
              <a:spcBef>
                <a:spcPts val="600"/>
              </a:spcBef>
              <a:spcAft>
                <a:spcPts val="1200"/>
              </a:spcAft>
              <a:buFont typeface="Arial" panose="020B0604020202020204" pitchFamily="34" charset="0"/>
              <a:buChar char="•"/>
            </a:pPr>
            <a:r>
              <a:rPr lang="en-US" sz="2800" b="1" dirty="0" smtClean="0">
                <a:solidFill>
                  <a:schemeClr val="bg1"/>
                </a:solidFill>
                <a:latin typeface="Calibri" panose="020F0502020204030204" pitchFamily="34" charset="0"/>
                <a:ea typeface="Calibri" panose="020F0502020204030204" pitchFamily="34" charset="0"/>
              </a:rPr>
              <a:t>What are you afraid of?</a:t>
            </a:r>
            <a:endParaRPr lang="en-US" sz="2800" b="1" dirty="0">
              <a:solidFill>
                <a:schemeClr val="bg1"/>
              </a:solidFill>
              <a:latin typeface="Calibri" panose="020F0502020204030204" pitchFamily="34" charset="0"/>
              <a:ea typeface="Calibri" panose="020F050202020403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316" y="351501"/>
            <a:ext cx="2803788" cy="203003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0800" y="3657600"/>
            <a:ext cx="4184515" cy="2788170"/>
          </a:xfrm>
          <a:prstGeom prst="rect">
            <a:avLst/>
          </a:prstGeom>
        </p:spPr>
      </p:pic>
    </p:spTree>
    <p:extLst>
      <p:ext uri="{BB962C8B-B14F-4D97-AF65-F5344CB8AC3E}">
        <p14:creationId xmlns:p14="http://schemas.microsoft.com/office/powerpoint/2010/main" val="35846783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80998"/>
            <a:ext cx="5486400"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Eliminate Inappropriate Fear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316" y="351501"/>
            <a:ext cx="2803788" cy="2030030"/>
          </a:xfrm>
          <a:prstGeom prst="rect">
            <a:avLst/>
          </a:prstGeom>
        </p:spPr>
      </p:pic>
      <p:sp>
        <p:nvSpPr>
          <p:cNvPr id="7" name="Rectangle 6"/>
          <p:cNvSpPr/>
          <p:nvPr/>
        </p:nvSpPr>
        <p:spPr>
          <a:xfrm>
            <a:off x="328860" y="3505200"/>
            <a:ext cx="2469148" cy="1938992"/>
          </a:xfrm>
          <a:prstGeom prst="rect">
            <a:avLst/>
          </a:prstGeom>
        </p:spPr>
        <p:txBody>
          <a:bodyPr wrap="square">
            <a:spAutoFit/>
          </a:bodyPr>
          <a:lstStyle/>
          <a:p>
            <a:pPr lvl="0" defTabSz="914400"/>
            <a:r>
              <a:rPr lang="en-US" sz="3000" b="1" dirty="0">
                <a:solidFill>
                  <a:srgbClr val="FF0000"/>
                </a:solidFill>
                <a:latin typeface="Calibri" panose="020F0502020204030204" pitchFamily="34" charset="0"/>
                <a:ea typeface="Calibri" panose="020F0502020204030204" pitchFamily="34" charset="0"/>
              </a:rPr>
              <a:t>F</a:t>
            </a:r>
            <a:r>
              <a:rPr lang="en-US" sz="3000" b="1" dirty="0">
                <a:solidFill>
                  <a:prstClr val="black"/>
                </a:solidFill>
                <a:latin typeface="Calibri" panose="020F0502020204030204" pitchFamily="34" charset="0"/>
                <a:ea typeface="Calibri" panose="020F0502020204030204" pitchFamily="34" charset="0"/>
              </a:rPr>
              <a:t> - false </a:t>
            </a:r>
          </a:p>
          <a:p>
            <a:pPr lvl="0" defTabSz="914400"/>
            <a:r>
              <a:rPr lang="en-US" sz="3000" b="1" dirty="0">
                <a:solidFill>
                  <a:srgbClr val="FF0000"/>
                </a:solidFill>
                <a:latin typeface="Calibri" panose="020F0502020204030204" pitchFamily="34" charset="0"/>
              </a:rPr>
              <a:t>E</a:t>
            </a:r>
            <a:r>
              <a:rPr lang="en-US" sz="3000" b="1" dirty="0">
                <a:solidFill>
                  <a:prstClr val="black"/>
                </a:solidFill>
                <a:latin typeface="Calibri" panose="020F0502020204030204" pitchFamily="34" charset="0"/>
              </a:rPr>
              <a:t> - evidence</a:t>
            </a:r>
          </a:p>
          <a:p>
            <a:pPr lvl="0" defTabSz="914400"/>
            <a:r>
              <a:rPr lang="en-US" sz="3000" b="1" dirty="0">
                <a:solidFill>
                  <a:srgbClr val="FF0000"/>
                </a:solidFill>
                <a:latin typeface="Calibri" panose="020F0502020204030204" pitchFamily="34" charset="0"/>
              </a:rPr>
              <a:t>A</a:t>
            </a:r>
            <a:r>
              <a:rPr lang="en-US" sz="3000" b="1" dirty="0">
                <a:solidFill>
                  <a:prstClr val="black"/>
                </a:solidFill>
                <a:latin typeface="Calibri" panose="020F0502020204030204" pitchFamily="34" charset="0"/>
              </a:rPr>
              <a:t> - appearing</a:t>
            </a:r>
          </a:p>
          <a:p>
            <a:pPr lvl="0" defTabSz="914400"/>
            <a:r>
              <a:rPr lang="en-US" sz="3000" b="1" dirty="0">
                <a:solidFill>
                  <a:srgbClr val="FF0000"/>
                </a:solidFill>
                <a:latin typeface="Calibri" panose="020F0502020204030204" pitchFamily="34" charset="0"/>
              </a:rPr>
              <a:t>R</a:t>
            </a:r>
            <a:r>
              <a:rPr lang="en-US" sz="3000" b="1" dirty="0">
                <a:solidFill>
                  <a:prstClr val="black"/>
                </a:solidFill>
                <a:latin typeface="Calibri" panose="020F0502020204030204" pitchFamily="34" charset="0"/>
              </a:rPr>
              <a:t> - real</a:t>
            </a:r>
            <a:endParaRPr lang="en-US" sz="3000" b="1" dirty="0">
              <a:solidFill>
                <a:prstClr val="black"/>
              </a:solidFill>
              <a:latin typeface="Calibri" panose="020F0502020204030204"/>
            </a:endParaRPr>
          </a:p>
        </p:txBody>
      </p:sp>
      <p:sp>
        <p:nvSpPr>
          <p:cNvPr id="8" name="Rectangle 7"/>
          <p:cNvSpPr/>
          <p:nvPr/>
        </p:nvSpPr>
        <p:spPr>
          <a:xfrm>
            <a:off x="3342104" y="3543300"/>
            <a:ext cx="2514600" cy="1938992"/>
          </a:xfrm>
          <a:prstGeom prst="rect">
            <a:avLst/>
          </a:prstGeom>
        </p:spPr>
        <p:txBody>
          <a:bodyPr wrap="square">
            <a:spAutoFit/>
          </a:bodyPr>
          <a:lstStyle/>
          <a:p>
            <a:pPr lvl="0" defTabSz="914400"/>
            <a:r>
              <a:rPr lang="en-US" sz="3000" b="1" dirty="0">
                <a:solidFill>
                  <a:srgbClr val="FF0000"/>
                </a:solidFill>
                <a:latin typeface="Calibri" panose="020F0502020204030204" pitchFamily="34" charset="0"/>
                <a:ea typeface="Calibri" panose="020F0502020204030204" pitchFamily="34" charset="0"/>
              </a:rPr>
              <a:t>F</a:t>
            </a:r>
            <a:r>
              <a:rPr lang="en-US" sz="3000" b="1" dirty="0">
                <a:solidFill>
                  <a:prstClr val="black"/>
                </a:solidFill>
                <a:latin typeface="Calibri" panose="020F0502020204030204" pitchFamily="34" charset="0"/>
                <a:ea typeface="Calibri" panose="020F0502020204030204" pitchFamily="34" charset="0"/>
              </a:rPr>
              <a:t> - fear</a:t>
            </a:r>
          </a:p>
          <a:p>
            <a:pPr lvl="0" defTabSz="914400"/>
            <a:r>
              <a:rPr lang="en-US" sz="3000" b="1" dirty="0">
                <a:solidFill>
                  <a:srgbClr val="FF0000"/>
                </a:solidFill>
                <a:latin typeface="Calibri" panose="020F0502020204030204" pitchFamily="34" charset="0"/>
              </a:rPr>
              <a:t>E</a:t>
            </a:r>
            <a:r>
              <a:rPr lang="en-US" sz="3000" b="1" dirty="0">
                <a:solidFill>
                  <a:prstClr val="black"/>
                </a:solidFill>
                <a:latin typeface="Calibri" panose="020F0502020204030204" pitchFamily="34" charset="0"/>
              </a:rPr>
              <a:t> - everything</a:t>
            </a:r>
          </a:p>
          <a:p>
            <a:pPr lvl="0" defTabSz="914400"/>
            <a:r>
              <a:rPr lang="en-US" sz="3000" b="1" dirty="0">
                <a:solidFill>
                  <a:srgbClr val="FF0000"/>
                </a:solidFill>
                <a:latin typeface="Calibri" panose="020F0502020204030204" pitchFamily="34" charset="0"/>
              </a:rPr>
              <a:t>A</a:t>
            </a:r>
            <a:r>
              <a:rPr lang="en-US" sz="3000" b="1" dirty="0">
                <a:solidFill>
                  <a:prstClr val="black"/>
                </a:solidFill>
                <a:latin typeface="Calibri" panose="020F0502020204030204" pitchFamily="34" charset="0"/>
              </a:rPr>
              <a:t> - and</a:t>
            </a:r>
          </a:p>
          <a:p>
            <a:pPr lvl="0" defTabSz="914400"/>
            <a:r>
              <a:rPr lang="en-US" sz="3000" b="1" dirty="0">
                <a:solidFill>
                  <a:srgbClr val="FF0000"/>
                </a:solidFill>
                <a:latin typeface="Calibri" panose="020F0502020204030204" pitchFamily="34" charset="0"/>
              </a:rPr>
              <a:t>R</a:t>
            </a:r>
            <a:r>
              <a:rPr lang="en-US" sz="3000" b="1" dirty="0">
                <a:solidFill>
                  <a:prstClr val="black"/>
                </a:solidFill>
                <a:latin typeface="Calibri" panose="020F0502020204030204" pitchFamily="34" charset="0"/>
              </a:rPr>
              <a:t> - run</a:t>
            </a:r>
            <a:endParaRPr lang="en-US" sz="3000" b="1" dirty="0">
              <a:solidFill>
                <a:prstClr val="black"/>
              </a:solidFill>
              <a:latin typeface="Calibri" panose="020F0502020204030204"/>
            </a:endParaRPr>
          </a:p>
        </p:txBody>
      </p:sp>
      <p:sp>
        <p:nvSpPr>
          <p:cNvPr id="9" name="Rectangle 8"/>
          <p:cNvSpPr/>
          <p:nvPr/>
        </p:nvSpPr>
        <p:spPr>
          <a:xfrm>
            <a:off x="6400800" y="3543300"/>
            <a:ext cx="2590800" cy="1938992"/>
          </a:xfrm>
          <a:prstGeom prst="rect">
            <a:avLst/>
          </a:prstGeom>
        </p:spPr>
        <p:txBody>
          <a:bodyPr wrap="square">
            <a:spAutoFit/>
          </a:bodyPr>
          <a:lstStyle/>
          <a:p>
            <a:pPr lvl="0"/>
            <a:r>
              <a:rPr lang="en-US" sz="3000" b="1" dirty="0">
                <a:solidFill>
                  <a:srgbClr val="FF0000"/>
                </a:solidFill>
                <a:latin typeface="Calibri" panose="020F0502020204030204" pitchFamily="34" charset="0"/>
                <a:ea typeface="Calibri" panose="020F0502020204030204" pitchFamily="34" charset="0"/>
              </a:rPr>
              <a:t>F</a:t>
            </a:r>
            <a:r>
              <a:rPr lang="en-US" sz="3000" b="1" dirty="0">
                <a:solidFill>
                  <a:prstClr val="black"/>
                </a:solidFill>
                <a:latin typeface="Calibri" panose="020F0502020204030204" pitchFamily="34" charset="0"/>
                <a:ea typeface="Calibri" panose="020F0502020204030204" pitchFamily="34" charset="0"/>
              </a:rPr>
              <a:t> - face</a:t>
            </a:r>
          </a:p>
          <a:p>
            <a:pPr lvl="0"/>
            <a:r>
              <a:rPr lang="en-US" sz="3000" b="1" dirty="0">
                <a:solidFill>
                  <a:srgbClr val="FF0000"/>
                </a:solidFill>
                <a:latin typeface="Calibri" panose="020F0502020204030204" pitchFamily="34" charset="0"/>
              </a:rPr>
              <a:t>E</a:t>
            </a:r>
            <a:r>
              <a:rPr lang="en-US" sz="3000" b="1" dirty="0">
                <a:solidFill>
                  <a:prstClr val="black"/>
                </a:solidFill>
                <a:latin typeface="Calibri" panose="020F0502020204030204" pitchFamily="34" charset="0"/>
              </a:rPr>
              <a:t> - everything</a:t>
            </a:r>
          </a:p>
          <a:p>
            <a:pPr lvl="0"/>
            <a:r>
              <a:rPr lang="en-US" sz="3000" b="1" dirty="0">
                <a:solidFill>
                  <a:srgbClr val="FF0000"/>
                </a:solidFill>
                <a:latin typeface="Calibri" panose="020F0502020204030204" pitchFamily="34" charset="0"/>
              </a:rPr>
              <a:t>A</a:t>
            </a:r>
            <a:r>
              <a:rPr lang="en-US" sz="3000" b="1" dirty="0">
                <a:solidFill>
                  <a:prstClr val="black"/>
                </a:solidFill>
                <a:latin typeface="Calibri" panose="020F0502020204030204" pitchFamily="34" charset="0"/>
              </a:rPr>
              <a:t> - and</a:t>
            </a:r>
          </a:p>
          <a:p>
            <a:pPr lvl="0"/>
            <a:r>
              <a:rPr lang="en-US" sz="3000" b="1" dirty="0">
                <a:solidFill>
                  <a:srgbClr val="FF0000"/>
                </a:solidFill>
                <a:latin typeface="Calibri" panose="020F0502020204030204" pitchFamily="34" charset="0"/>
              </a:rPr>
              <a:t>R</a:t>
            </a:r>
            <a:r>
              <a:rPr lang="en-US" sz="3000" b="1" dirty="0">
                <a:solidFill>
                  <a:prstClr val="black"/>
                </a:solidFill>
                <a:latin typeface="Calibri" panose="020F0502020204030204" pitchFamily="34" charset="0"/>
              </a:rPr>
              <a:t> - rise</a:t>
            </a:r>
            <a:endParaRPr lang="en-US" sz="3000" b="1" dirty="0">
              <a:solidFill>
                <a:prstClr val="black"/>
              </a:solidFill>
            </a:endParaRPr>
          </a:p>
        </p:txBody>
      </p:sp>
      <p:sp>
        <p:nvSpPr>
          <p:cNvPr id="10" name="Rectangle 9"/>
          <p:cNvSpPr/>
          <p:nvPr/>
        </p:nvSpPr>
        <p:spPr>
          <a:xfrm>
            <a:off x="5542355" y="4512796"/>
            <a:ext cx="628698" cy="523220"/>
          </a:xfrm>
          <a:prstGeom prst="rect">
            <a:avLst/>
          </a:prstGeom>
        </p:spPr>
        <p:txBody>
          <a:bodyPr wrap="none">
            <a:spAutoFit/>
          </a:bodyPr>
          <a:lstStyle/>
          <a:p>
            <a:pPr lvl="0" defTabSz="914400"/>
            <a:r>
              <a:rPr lang="en-US" sz="2800" b="1" dirty="0">
                <a:solidFill>
                  <a:prstClr val="black"/>
                </a:solidFill>
                <a:latin typeface="Calibri" panose="020F0502020204030204"/>
              </a:rPr>
              <a:t>OR</a:t>
            </a:r>
          </a:p>
        </p:txBody>
      </p:sp>
    </p:spTree>
    <p:extLst>
      <p:ext uri="{BB962C8B-B14F-4D97-AF65-F5344CB8AC3E}">
        <p14:creationId xmlns:p14="http://schemas.microsoft.com/office/powerpoint/2010/main" val="320367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9404" y="533400"/>
            <a:ext cx="4038600" cy="127791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Serenity Prayer</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04800"/>
            <a:ext cx="3352800" cy="2514600"/>
          </a:xfrm>
          <a:prstGeom prst="rect">
            <a:avLst/>
          </a:prstGeom>
        </p:spPr>
      </p:pic>
      <p:sp>
        <p:nvSpPr>
          <p:cNvPr id="4" name="TextBox 3"/>
          <p:cNvSpPr txBox="1"/>
          <p:nvPr/>
        </p:nvSpPr>
        <p:spPr>
          <a:xfrm>
            <a:off x="533400" y="3429000"/>
            <a:ext cx="7543800" cy="1815882"/>
          </a:xfrm>
          <a:prstGeom prst="rect">
            <a:avLst/>
          </a:prstGeom>
          <a:noFill/>
        </p:spPr>
        <p:txBody>
          <a:bodyPr wrap="square" rtlCol="0">
            <a:spAutoFit/>
          </a:bodyPr>
          <a:lstStyle/>
          <a:p>
            <a:pPr marL="457200" indent="-457200">
              <a:buFont typeface="Wingdings" panose="05000000000000000000" pitchFamily="2" charset="2"/>
              <a:buChar char="§"/>
            </a:pPr>
            <a:r>
              <a:rPr lang="en-US" sz="2800" b="1" dirty="0" smtClean="0">
                <a:solidFill>
                  <a:schemeClr val="bg1"/>
                </a:solidFill>
                <a:latin typeface="Calibri" panose="020F0502020204030204" pitchFamily="34" charset="0"/>
                <a:cs typeface="Calibri" panose="020F0502020204030204" pitchFamily="34" charset="0"/>
              </a:rPr>
              <a:t>God (Higher power / Universe) Grant me the </a:t>
            </a:r>
            <a:r>
              <a:rPr lang="en-US" sz="2800" b="1" u="sng" dirty="0" smtClean="0">
                <a:solidFill>
                  <a:schemeClr val="bg1"/>
                </a:solidFill>
                <a:latin typeface="Calibri" panose="020F0502020204030204" pitchFamily="34" charset="0"/>
                <a:cs typeface="Calibri" panose="020F0502020204030204" pitchFamily="34" charset="0"/>
              </a:rPr>
              <a:t>Serenity </a:t>
            </a:r>
            <a:r>
              <a:rPr lang="en-US" sz="2800" b="1" dirty="0" smtClean="0">
                <a:solidFill>
                  <a:schemeClr val="bg1"/>
                </a:solidFill>
                <a:latin typeface="Calibri" panose="020F0502020204030204" pitchFamily="34" charset="0"/>
                <a:cs typeface="Calibri" panose="020F0502020204030204" pitchFamily="34" charset="0"/>
              </a:rPr>
              <a:t>(Peace) to </a:t>
            </a:r>
            <a:r>
              <a:rPr lang="en-US" sz="2800" b="1" u="sng" dirty="0" smtClean="0">
                <a:solidFill>
                  <a:schemeClr val="bg1"/>
                </a:solidFill>
                <a:latin typeface="Calibri" panose="020F0502020204030204" pitchFamily="34" charset="0"/>
                <a:cs typeface="Calibri" panose="020F0502020204030204" pitchFamily="34" charset="0"/>
              </a:rPr>
              <a:t>Accept</a:t>
            </a:r>
            <a:r>
              <a:rPr lang="en-US" sz="2800" b="1" dirty="0" smtClean="0">
                <a:solidFill>
                  <a:schemeClr val="bg1"/>
                </a:solidFill>
                <a:latin typeface="Calibri" panose="020F0502020204030204" pitchFamily="34" charset="0"/>
                <a:cs typeface="Calibri" panose="020F0502020204030204" pitchFamily="34" charset="0"/>
              </a:rPr>
              <a:t> the Things I Cannot Change. The </a:t>
            </a:r>
            <a:r>
              <a:rPr lang="en-US" sz="2800" b="1" u="sng" dirty="0" smtClean="0">
                <a:solidFill>
                  <a:schemeClr val="bg1"/>
                </a:solidFill>
                <a:latin typeface="Calibri" panose="020F0502020204030204" pitchFamily="34" charset="0"/>
                <a:cs typeface="Calibri" panose="020F0502020204030204" pitchFamily="34" charset="0"/>
              </a:rPr>
              <a:t>Courage</a:t>
            </a:r>
            <a:r>
              <a:rPr lang="en-US" sz="2800" b="1" dirty="0" smtClean="0">
                <a:solidFill>
                  <a:schemeClr val="bg1"/>
                </a:solidFill>
                <a:latin typeface="Calibri" panose="020F0502020204030204" pitchFamily="34" charset="0"/>
                <a:cs typeface="Calibri" panose="020F0502020204030204" pitchFamily="34" charset="0"/>
              </a:rPr>
              <a:t> to Change the Things I Can. And the </a:t>
            </a:r>
            <a:r>
              <a:rPr lang="en-US" sz="2800" b="1" u="sng" dirty="0" smtClean="0">
                <a:solidFill>
                  <a:schemeClr val="bg1"/>
                </a:solidFill>
                <a:latin typeface="Calibri" panose="020F0502020204030204" pitchFamily="34" charset="0"/>
                <a:cs typeface="Calibri" panose="020F0502020204030204" pitchFamily="34" charset="0"/>
              </a:rPr>
              <a:t>Wisdom</a:t>
            </a:r>
            <a:r>
              <a:rPr lang="en-US" sz="2800" b="1" dirty="0" smtClean="0">
                <a:solidFill>
                  <a:schemeClr val="bg1"/>
                </a:solidFill>
                <a:latin typeface="Calibri" panose="020F0502020204030204" pitchFamily="34" charset="0"/>
                <a:cs typeface="Calibri" panose="020F0502020204030204" pitchFamily="34" charset="0"/>
              </a:rPr>
              <a:t> to Know the Difference.</a:t>
            </a:r>
            <a:endParaRPr lang="en-US" sz="28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42046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533400"/>
            <a:ext cx="6235700" cy="685124"/>
          </a:xfrm>
          <a:prstGeom prst="rect">
            <a:avLst/>
          </a:prstGeom>
        </p:spPr>
        <p:txBody>
          <a:bodyPr wrap="square">
            <a:spAutoFit/>
          </a:bodyPr>
          <a:lstStyle/>
          <a:p>
            <a:pPr algn="ctr">
              <a:lnSpc>
                <a:spcPct val="107000"/>
              </a:lnSpc>
              <a:spcAft>
                <a:spcPts val="800"/>
              </a:spcAft>
            </a:pPr>
            <a:r>
              <a:rPr lang="en-US" sz="3600" b="1" dirty="0" smtClean="0">
                <a:solidFill>
                  <a:schemeClr val="bg1"/>
                </a:solidFill>
                <a:latin typeface="+mj-lt"/>
                <a:ea typeface="Calibri" panose="020F0502020204030204" pitchFamily="34" charset="0"/>
                <a:cs typeface="Times New Roman" panose="02020603050405020304" pitchFamily="18" charset="0"/>
              </a:rPr>
              <a:t>SELF CARE: Seek Balance</a:t>
            </a:r>
            <a:endParaRPr lang="en-US" sz="3600" dirty="0">
              <a:solidFill>
                <a:schemeClr val="bg1"/>
              </a:solidFill>
              <a:effectLst/>
              <a:latin typeface="+mj-lt"/>
              <a:ea typeface="Calibri" panose="020F0502020204030204" pitchFamily="34" charset="0"/>
              <a:cs typeface="Times New Roman" panose="02020603050405020304" pitchFamily="18" charset="0"/>
            </a:endParaRPr>
          </a:p>
        </p:txBody>
      </p:sp>
      <p:sp>
        <p:nvSpPr>
          <p:cNvPr id="4" name="TextBox 3"/>
          <p:cNvSpPr txBox="1"/>
          <p:nvPr/>
        </p:nvSpPr>
        <p:spPr>
          <a:xfrm>
            <a:off x="465137" y="1808608"/>
            <a:ext cx="8137525" cy="954107"/>
          </a:xfrm>
          <a:prstGeom prst="rect">
            <a:avLst/>
          </a:prstGeom>
          <a:noFill/>
        </p:spPr>
        <p:txBody>
          <a:bodyPr wrap="square" rtlCol="0">
            <a:spAutoFit/>
          </a:bodyPr>
          <a:lstStyle/>
          <a:p>
            <a:pPr marL="457200" indent="-457200">
              <a:buFont typeface="Wingdings" panose="05000000000000000000" pitchFamily="2" charset="2"/>
              <a:buChar char="§"/>
            </a:pPr>
            <a:r>
              <a:rPr lang="en-US" sz="2800" b="1" dirty="0" smtClean="0">
                <a:solidFill>
                  <a:schemeClr val="bg1"/>
                </a:solidFill>
                <a:latin typeface="Calibri" panose="020F0502020204030204" pitchFamily="34" charset="0"/>
                <a:cs typeface="Calibri" panose="020F0502020204030204" pitchFamily="34" charset="0"/>
              </a:rPr>
              <a:t>Too much of anything is not good for your mental health. Seek balance in all aspects of your life.</a:t>
            </a:r>
            <a:endParaRPr lang="en-US" sz="2800" b="1" dirty="0">
              <a:solidFill>
                <a:schemeClr val="bg1"/>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3352800"/>
            <a:ext cx="5562600" cy="3128963"/>
          </a:xfrm>
          <a:prstGeom prst="rect">
            <a:avLst/>
          </a:prstGeom>
        </p:spPr>
      </p:pic>
    </p:spTree>
    <p:extLst>
      <p:ext uri="{BB962C8B-B14F-4D97-AF65-F5344CB8AC3E}">
        <p14:creationId xmlns:p14="http://schemas.microsoft.com/office/powerpoint/2010/main" val="7831963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696200" cy="1524000"/>
          </a:xfrm>
        </p:spPr>
        <p:txBody>
          <a:bodyPr>
            <a:normAutofit/>
          </a:bodyPr>
          <a:lstStyle/>
          <a:p>
            <a:r>
              <a:rPr lang="en-US" sz="3600" b="1" dirty="0" smtClean="0">
                <a:solidFill>
                  <a:schemeClr val="bg1"/>
                </a:solidFill>
              </a:rPr>
              <a:t>The Importance of Boundaries</a:t>
            </a:r>
            <a:endParaRPr lang="en-US" sz="3600" b="1" dirty="0">
              <a:solidFill>
                <a:schemeClr val="bg1"/>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7800" y="1752600"/>
            <a:ext cx="5824749" cy="3886200"/>
          </a:xfrm>
        </p:spPr>
      </p:pic>
    </p:spTree>
    <p:extLst>
      <p:ext uri="{BB962C8B-B14F-4D97-AF65-F5344CB8AC3E}">
        <p14:creationId xmlns:p14="http://schemas.microsoft.com/office/powerpoint/2010/main" val="4653001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534400" cy="1371600"/>
          </a:xfrm>
        </p:spPr>
        <p:txBody>
          <a:bodyPr>
            <a:normAutofit/>
          </a:bodyPr>
          <a:lstStyle/>
          <a:p>
            <a:r>
              <a:rPr lang="en-US" sz="3600" b="1" dirty="0">
                <a:solidFill>
                  <a:schemeClr val="bg1"/>
                </a:solidFill>
              </a:rPr>
              <a:t>SELF-CARE ASSESSMENT WORKSHEET</a:t>
            </a:r>
            <a:endParaRPr lang="en-US" sz="3600" dirty="0">
              <a:solidFill>
                <a:schemeClr val="bg1"/>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14600" y="1905000"/>
            <a:ext cx="4114800" cy="4114800"/>
          </a:xfrm>
        </p:spPr>
      </p:pic>
    </p:spTree>
    <p:extLst>
      <p:ext uri="{BB962C8B-B14F-4D97-AF65-F5344CB8AC3E}">
        <p14:creationId xmlns:p14="http://schemas.microsoft.com/office/powerpoint/2010/main" val="12323969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sp>
        <p:nvSpPr>
          <p:cNvPr id="3" name="Rectangle 2"/>
          <p:cNvSpPr/>
          <p:nvPr/>
        </p:nvSpPr>
        <p:spPr>
          <a:xfrm>
            <a:off x="685800" y="2133600"/>
            <a:ext cx="7551953" cy="2908489"/>
          </a:xfrm>
          <a:prstGeom prst="rect">
            <a:avLst/>
          </a:prstGeom>
        </p:spPr>
        <p:txBody>
          <a:bodyPr wrap="square">
            <a:spAutoFit/>
          </a:bodyPr>
          <a:lstStyle/>
          <a:p>
            <a:pPr marL="457200" indent="-4572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Foster parents who set </a:t>
            </a:r>
            <a:r>
              <a:rPr lang="en-US" sz="2800" b="1" u="sng" dirty="0">
                <a:solidFill>
                  <a:schemeClr val="bg1"/>
                </a:solidFill>
                <a:latin typeface="Calibri" panose="020F0502020204030204" pitchFamily="34" charset="0"/>
                <a:cs typeface="Calibri" panose="020F0502020204030204" pitchFamily="34" charset="0"/>
              </a:rPr>
              <a:t>clear boundaries </a:t>
            </a:r>
            <a:r>
              <a:rPr lang="en-US" sz="2800" b="1" dirty="0">
                <a:solidFill>
                  <a:schemeClr val="bg1"/>
                </a:solidFill>
                <a:latin typeface="Calibri" panose="020F0502020204030204" pitchFamily="34" charset="0"/>
                <a:cs typeface="Calibri" panose="020F0502020204030204" pitchFamily="34" charset="0"/>
              </a:rPr>
              <a:t>for themselves and their children are less likely to burn out.  </a:t>
            </a:r>
          </a:p>
          <a:p>
            <a:pPr marL="457200" indent="-457200">
              <a:spcBef>
                <a:spcPts val="600"/>
              </a:spcBef>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It’s important to have rules for the children, but it’s also important that foster parents have their own </a:t>
            </a:r>
            <a:r>
              <a:rPr lang="en-US" sz="2800" b="1" dirty="0" smtClean="0">
                <a:solidFill>
                  <a:schemeClr val="bg1"/>
                </a:solidFill>
                <a:latin typeface="Calibri" panose="020F0502020204030204" pitchFamily="34" charset="0"/>
                <a:cs typeface="Calibri" panose="020F0502020204030204" pitchFamily="34" charset="0"/>
              </a:rPr>
              <a:t>boundaries.</a:t>
            </a:r>
            <a:endParaRPr lang="en-US" sz="2800" dirty="0"/>
          </a:p>
        </p:txBody>
      </p:sp>
    </p:spTree>
    <p:extLst>
      <p:ext uri="{BB962C8B-B14F-4D97-AF65-F5344CB8AC3E}">
        <p14:creationId xmlns:p14="http://schemas.microsoft.com/office/powerpoint/2010/main" val="17999385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sp>
        <p:nvSpPr>
          <p:cNvPr id="3" name="Rectangle 2"/>
          <p:cNvSpPr/>
          <p:nvPr/>
        </p:nvSpPr>
        <p:spPr>
          <a:xfrm>
            <a:off x="473976" y="3581400"/>
            <a:ext cx="8153400" cy="2400657"/>
          </a:xfrm>
          <a:prstGeom prst="rect">
            <a:avLst/>
          </a:prstGeom>
        </p:spPr>
        <p:txBody>
          <a:bodyPr wrap="square">
            <a:spAutoFit/>
          </a:bodyPr>
          <a:lstStyle/>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Snooping in your child’s drawers to find out what is going on?</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Reading personal journals or letters?</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Asking very personal questions of a child or a birth parent?</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Feeling resentful because a child does not appreciate you?</a:t>
            </a:r>
          </a:p>
        </p:txBody>
      </p:sp>
      <p:sp>
        <p:nvSpPr>
          <p:cNvPr id="4" name="Rectangle 3"/>
          <p:cNvSpPr/>
          <p:nvPr/>
        </p:nvSpPr>
        <p:spPr>
          <a:xfrm>
            <a:off x="5181600" y="2062778"/>
            <a:ext cx="1827744" cy="584775"/>
          </a:xfrm>
          <a:prstGeom prst="rect">
            <a:avLst/>
          </a:prstGeom>
        </p:spPr>
        <p:txBody>
          <a:bodyPr wrap="none">
            <a:spAutoFit/>
          </a:bodyPr>
          <a:lstStyle/>
          <a:p>
            <a:r>
              <a:rPr lang="en-US" sz="3200" b="1" dirty="0" smtClean="0">
                <a:solidFill>
                  <a:schemeClr val="bg1"/>
                </a:solidFill>
              </a:rPr>
              <a:t>Do you?</a:t>
            </a:r>
            <a:endParaRPr lang="en-US"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318" y="1282015"/>
            <a:ext cx="2667358" cy="2197101"/>
          </a:xfrm>
          <a:prstGeom prst="rect">
            <a:avLst/>
          </a:prstGeom>
        </p:spPr>
      </p:pic>
    </p:spTree>
    <p:extLst>
      <p:ext uri="{BB962C8B-B14F-4D97-AF65-F5344CB8AC3E}">
        <p14:creationId xmlns:p14="http://schemas.microsoft.com/office/powerpoint/2010/main" val="22161802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sp>
        <p:nvSpPr>
          <p:cNvPr id="3" name="Rectangle 2"/>
          <p:cNvSpPr/>
          <p:nvPr/>
        </p:nvSpPr>
        <p:spPr>
          <a:xfrm>
            <a:off x="473976" y="3581400"/>
            <a:ext cx="8153400" cy="2616101"/>
          </a:xfrm>
          <a:prstGeom prst="rect">
            <a:avLst/>
          </a:prstGeom>
        </p:spPr>
        <p:txBody>
          <a:bodyPr wrap="square">
            <a:spAutoFit/>
          </a:bodyPr>
          <a:lstStyle/>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Making most of the decisions for another person even though they can make them themselves</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Involving yourself in other people’s business even when it does not involve you?</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Quizzing children and asking lots of questions about what happens during a visit or what a caseworker said?</a:t>
            </a:r>
          </a:p>
        </p:txBody>
      </p:sp>
      <p:sp>
        <p:nvSpPr>
          <p:cNvPr id="4" name="Rectangle 3"/>
          <p:cNvSpPr/>
          <p:nvPr/>
        </p:nvSpPr>
        <p:spPr>
          <a:xfrm>
            <a:off x="5181600" y="2062778"/>
            <a:ext cx="1827744" cy="584775"/>
          </a:xfrm>
          <a:prstGeom prst="rect">
            <a:avLst/>
          </a:prstGeom>
        </p:spPr>
        <p:txBody>
          <a:bodyPr wrap="none">
            <a:spAutoFit/>
          </a:bodyPr>
          <a:lstStyle/>
          <a:p>
            <a:r>
              <a:rPr lang="en-US" sz="3200" b="1" dirty="0" smtClean="0">
                <a:solidFill>
                  <a:schemeClr val="bg1"/>
                </a:solidFill>
              </a:rPr>
              <a:t>Do you?</a:t>
            </a:r>
            <a:endParaRPr lang="en-US"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318" y="1282015"/>
            <a:ext cx="2667358" cy="2197101"/>
          </a:xfrm>
          <a:prstGeom prst="rect">
            <a:avLst/>
          </a:prstGeom>
        </p:spPr>
      </p:pic>
    </p:spTree>
    <p:extLst>
      <p:ext uri="{BB962C8B-B14F-4D97-AF65-F5344CB8AC3E}">
        <p14:creationId xmlns:p14="http://schemas.microsoft.com/office/powerpoint/2010/main" val="17783395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sp>
        <p:nvSpPr>
          <p:cNvPr id="3" name="Rectangle 2"/>
          <p:cNvSpPr/>
          <p:nvPr/>
        </p:nvSpPr>
        <p:spPr>
          <a:xfrm>
            <a:off x="473976" y="3581400"/>
            <a:ext cx="8153400" cy="2616101"/>
          </a:xfrm>
          <a:prstGeom prst="rect">
            <a:avLst/>
          </a:prstGeom>
        </p:spPr>
        <p:txBody>
          <a:bodyPr wrap="square">
            <a:spAutoFit/>
          </a:bodyPr>
          <a:lstStyle/>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Agreeing to do things even though you don’t want to and it’s going to put an extra burden on your family?</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Saying yes to someone, then being resentful because you felt you couldn’t say no?</a:t>
            </a:r>
          </a:p>
          <a:p>
            <a:pPr marL="342900" lvl="0" indent="-342900">
              <a:spcBef>
                <a:spcPts val="600"/>
              </a:spcBef>
              <a:spcAft>
                <a:spcPts val="600"/>
              </a:spcAft>
              <a:buFont typeface="Arial" panose="020B0604020202020204" pitchFamily="34" charset="0"/>
              <a:buChar char="•"/>
            </a:pPr>
            <a:r>
              <a:rPr lang="en-US" sz="2400" b="1" dirty="0">
                <a:solidFill>
                  <a:schemeClr val="bg1"/>
                </a:solidFill>
                <a:latin typeface="Calibri" panose="020F0502020204030204" pitchFamily="34" charset="0"/>
                <a:cs typeface="Calibri" panose="020F0502020204030204" pitchFamily="34" charset="0"/>
              </a:rPr>
              <a:t>Saying yes to someone because you feel you have to even though it sounds crazy, stupid or doesn’t make sense?</a:t>
            </a:r>
          </a:p>
        </p:txBody>
      </p:sp>
      <p:sp>
        <p:nvSpPr>
          <p:cNvPr id="4" name="Rectangle 3"/>
          <p:cNvSpPr/>
          <p:nvPr/>
        </p:nvSpPr>
        <p:spPr>
          <a:xfrm>
            <a:off x="5181600" y="2062778"/>
            <a:ext cx="1827744" cy="584775"/>
          </a:xfrm>
          <a:prstGeom prst="rect">
            <a:avLst/>
          </a:prstGeom>
        </p:spPr>
        <p:txBody>
          <a:bodyPr wrap="none">
            <a:spAutoFit/>
          </a:bodyPr>
          <a:lstStyle/>
          <a:p>
            <a:r>
              <a:rPr lang="en-US" sz="3200" b="1" dirty="0" smtClean="0">
                <a:solidFill>
                  <a:schemeClr val="bg1"/>
                </a:solidFill>
              </a:rPr>
              <a:t>Do you?</a:t>
            </a:r>
            <a:endParaRPr lang="en-US"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318" y="1282015"/>
            <a:ext cx="2667358" cy="2197101"/>
          </a:xfrm>
          <a:prstGeom prst="rect">
            <a:avLst/>
          </a:prstGeom>
        </p:spPr>
      </p:pic>
    </p:spTree>
    <p:extLst>
      <p:ext uri="{BB962C8B-B14F-4D97-AF65-F5344CB8AC3E}">
        <p14:creationId xmlns:p14="http://schemas.microsoft.com/office/powerpoint/2010/main" val="7303347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747222"/>
            <a:ext cx="4419600" cy="4419600"/>
          </a:xfrm>
          <a:prstGeom prst="rect">
            <a:avLst/>
          </a:prstGeom>
        </p:spPr>
      </p:pic>
    </p:spTree>
    <p:extLst>
      <p:ext uri="{BB962C8B-B14F-4D97-AF65-F5344CB8AC3E}">
        <p14:creationId xmlns:p14="http://schemas.microsoft.com/office/powerpoint/2010/main" val="40599235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704353" cy="646331"/>
          </a:xfrm>
          <a:prstGeom prst="rect">
            <a:avLst/>
          </a:prstGeom>
        </p:spPr>
        <p:txBody>
          <a:bodyPr wrap="none">
            <a:spAutoFit/>
          </a:bodyPr>
          <a:lstStyle/>
          <a:p>
            <a:r>
              <a:rPr lang="en-US" sz="3600" b="1" dirty="0" smtClean="0">
                <a:solidFill>
                  <a:schemeClr val="bg1"/>
                </a:solidFill>
              </a:rPr>
              <a:t>THE IMPORTANCE OF BOUNDARIES</a:t>
            </a:r>
            <a:endParaRPr lang="en-US" sz="3600" dirty="0"/>
          </a:p>
        </p:txBody>
      </p:sp>
      <p:sp>
        <p:nvSpPr>
          <p:cNvPr id="3" name="Rectangle 2"/>
          <p:cNvSpPr/>
          <p:nvPr/>
        </p:nvSpPr>
        <p:spPr>
          <a:xfrm>
            <a:off x="457200" y="4191000"/>
            <a:ext cx="7654024" cy="1384995"/>
          </a:xfrm>
          <a:prstGeom prst="rect">
            <a:avLst/>
          </a:prstGeom>
        </p:spPr>
        <p:txBody>
          <a:bodyPr wrap="square">
            <a:spAutoFit/>
          </a:bodyPr>
          <a:lstStyle/>
          <a:p>
            <a:pPr marL="457200" indent="-457200">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Foster parents need to respect the boundaries of others, but also need to be guardian of their family’s well-being.</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360222"/>
            <a:ext cx="3812445" cy="2650287"/>
          </a:xfrm>
          <a:prstGeom prst="rect">
            <a:avLst/>
          </a:prstGeom>
        </p:spPr>
      </p:pic>
    </p:spTree>
    <p:extLst>
      <p:ext uri="{BB962C8B-B14F-4D97-AF65-F5344CB8AC3E}">
        <p14:creationId xmlns:p14="http://schemas.microsoft.com/office/powerpoint/2010/main" val="12559668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457200"/>
            <a:ext cx="5553123" cy="646331"/>
          </a:xfrm>
          <a:prstGeom prst="rect">
            <a:avLst/>
          </a:prstGeom>
        </p:spPr>
        <p:txBody>
          <a:bodyPr wrap="none">
            <a:spAutoFit/>
          </a:bodyPr>
          <a:lstStyle/>
          <a:p>
            <a:r>
              <a:rPr lang="en-US" sz="3600" b="1" dirty="0" smtClean="0">
                <a:solidFill>
                  <a:schemeClr val="bg1"/>
                </a:solidFill>
              </a:rPr>
              <a:t>EXAMPLES OF SELF CARE</a:t>
            </a:r>
            <a:endParaRPr lang="en-US" sz="3600" dirty="0"/>
          </a:p>
        </p:txBody>
      </p:sp>
      <p:sp>
        <p:nvSpPr>
          <p:cNvPr id="3" name="Rectangle 2"/>
          <p:cNvSpPr/>
          <p:nvPr/>
        </p:nvSpPr>
        <p:spPr>
          <a:xfrm>
            <a:off x="185761" y="1219200"/>
            <a:ext cx="8534400" cy="5170646"/>
          </a:xfrm>
          <a:prstGeom prst="rect">
            <a:avLst/>
          </a:prstGeom>
        </p:spPr>
        <p:txBody>
          <a:bodyPr wrap="square">
            <a:spAutoFit/>
          </a:bodyPr>
          <a:lstStyle/>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Take care of your body:  it carries the brunt of stress effects</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Take care of your psychological self:  do what you can to reduce stress</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Take care of your emotional self:  laugh, cry, honor yourself</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Take care of your spiritual self:  spend time in reflection or with a spiritual community (or both)</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Take care of your professional self:  set boundaries</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Strive for balance.</a:t>
            </a:r>
          </a:p>
        </p:txBody>
      </p:sp>
    </p:spTree>
    <p:extLst>
      <p:ext uri="{BB962C8B-B14F-4D97-AF65-F5344CB8AC3E}">
        <p14:creationId xmlns:p14="http://schemas.microsoft.com/office/powerpoint/2010/main" val="2443443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457200"/>
            <a:ext cx="5535490" cy="646331"/>
          </a:xfrm>
          <a:prstGeom prst="rect">
            <a:avLst/>
          </a:prstGeom>
        </p:spPr>
        <p:txBody>
          <a:bodyPr wrap="none">
            <a:spAutoFit/>
          </a:bodyPr>
          <a:lstStyle/>
          <a:p>
            <a:r>
              <a:rPr lang="en-US" sz="3600" b="1" dirty="0" smtClean="0">
                <a:solidFill>
                  <a:schemeClr val="bg1"/>
                </a:solidFill>
              </a:rPr>
              <a:t>THE ROAD TO SELF-CARE</a:t>
            </a:r>
            <a:endParaRPr lang="en-US" sz="3600" dirty="0">
              <a:solidFill>
                <a:schemeClr val="bg1"/>
              </a:solidFill>
            </a:endParaRPr>
          </a:p>
        </p:txBody>
      </p:sp>
      <p:sp>
        <p:nvSpPr>
          <p:cNvPr id="3" name="Rectangle 2"/>
          <p:cNvSpPr/>
          <p:nvPr/>
        </p:nvSpPr>
        <p:spPr>
          <a:xfrm>
            <a:off x="609600" y="1676400"/>
            <a:ext cx="8077200" cy="4124206"/>
          </a:xfrm>
          <a:prstGeom prst="rect">
            <a:avLst/>
          </a:prstGeom>
        </p:spPr>
        <p:txBody>
          <a:bodyPr wrap="square">
            <a:spAutoFit/>
          </a:bodyPr>
          <a:lstStyle/>
          <a:p>
            <a:pPr marL="457200" indent="-457200">
              <a:spcBef>
                <a:spcPts val="600"/>
              </a:spcBef>
              <a:spcAft>
                <a:spcPts val="600"/>
              </a:spcAft>
              <a:buFont typeface="Arial" panose="020B0604020202020204" pitchFamily="34" charset="0"/>
              <a:buChar char="•"/>
            </a:pPr>
            <a:r>
              <a:rPr lang="en-US" sz="2800" b="1" dirty="0" smtClean="0">
                <a:solidFill>
                  <a:schemeClr val="bg1"/>
                </a:solidFill>
                <a:latin typeface="Calibri" panose="020F0502020204030204" pitchFamily="34" charset="0"/>
                <a:cs typeface="Calibri" panose="020F0502020204030204" pitchFamily="34" charset="0"/>
              </a:rPr>
              <a:t>From </a:t>
            </a:r>
            <a:r>
              <a:rPr lang="en-US" sz="2800" b="1" dirty="0">
                <a:solidFill>
                  <a:schemeClr val="bg1"/>
                </a:solidFill>
                <a:latin typeface="Calibri" panose="020F0502020204030204" pitchFamily="34" charset="0"/>
                <a:cs typeface="Calibri" panose="020F0502020204030204" pitchFamily="34" charset="0"/>
              </a:rPr>
              <a:t>working with parents, I know that to overcome social, mental, and emotional barriers to self-care, you must first come to understand the importance of taking care of yourself, and then build self-care into your daily routine. </a:t>
            </a:r>
          </a:p>
          <a:p>
            <a:pPr marL="457200" indent="-457200">
              <a:spcBef>
                <a:spcPts val="600"/>
              </a:spcBef>
              <a:spcAft>
                <a:spcPts val="6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You must believe that you are worth taking care of, and that your happiness and well-being are not peripheral to, but essential for good parenting. </a:t>
            </a:r>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76191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524000"/>
            <a:ext cx="7992532" cy="4495800"/>
          </a:xfrm>
          <a:prstGeom prst="rect">
            <a:avLst/>
          </a:prstGeom>
        </p:spPr>
      </p:pic>
      <p:sp>
        <p:nvSpPr>
          <p:cNvPr id="4" name="TextBox 3"/>
          <p:cNvSpPr txBox="1"/>
          <p:nvPr/>
        </p:nvSpPr>
        <p:spPr>
          <a:xfrm>
            <a:off x="1255017" y="457200"/>
            <a:ext cx="6781800" cy="646331"/>
          </a:xfrm>
          <a:prstGeom prst="rect">
            <a:avLst/>
          </a:prstGeom>
          <a:noFill/>
        </p:spPr>
        <p:txBody>
          <a:bodyPr wrap="square" rtlCol="0">
            <a:spAutoFit/>
          </a:bodyPr>
          <a:lstStyle/>
          <a:p>
            <a:r>
              <a:rPr lang="en-US" sz="3600" b="1" dirty="0" smtClean="0">
                <a:solidFill>
                  <a:schemeClr val="bg1"/>
                </a:solidFill>
              </a:rPr>
              <a:t>Tips for Vitality and Serenity</a:t>
            </a:r>
            <a:endParaRPr lang="en-US" sz="3600" b="1" dirty="0">
              <a:solidFill>
                <a:schemeClr val="bg1"/>
              </a:solidFill>
            </a:endParaRPr>
          </a:p>
        </p:txBody>
      </p:sp>
    </p:spTree>
    <p:extLst>
      <p:ext uri="{BB962C8B-B14F-4D97-AF65-F5344CB8AC3E}">
        <p14:creationId xmlns:p14="http://schemas.microsoft.com/office/powerpoint/2010/main" val="4443107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585296"/>
            <a:ext cx="4191000" cy="1200329"/>
          </a:xfrm>
          <a:prstGeom prst="rect">
            <a:avLst/>
          </a:prstGeom>
          <a:noFill/>
        </p:spPr>
        <p:txBody>
          <a:bodyPr wrap="square" rtlCol="0">
            <a:spAutoFit/>
          </a:bodyPr>
          <a:lstStyle/>
          <a:p>
            <a:pPr algn="ctr"/>
            <a:r>
              <a:rPr lang="en-US" sz="3600" b="1" dirty="0" smtClean="0">
                <a:solidFill>
                  <a:schemeClr val="bg1"/>
                </a:solidFill>
              </a:rPr>
              <a:t>Tips for Vitality </a:t>
            </a:r>
          </a:p>
          <a:p>
            <a:pPr algn="ctr"/>
            <a:r>
              <a:rPr lang="en-US" sz="3600" b="1" dirty="0" smtClean="0">
                <a:solidFill>
                  <a:schemeClr val="bg1"/>
                </a:solidFill>
              </a:rPr>
              <a:t>and Serenity</a:t>
            </a:r>
            <a:endParaRPr lang="en-US" sz="3600" b="1" dirty="0">
              <a:solidFill>
                <a:schemeClr val="bg1"/>
              </a:solidFill>
            </a:endParaRPr>
          </a:p>
        </p:txBody>
      </p:sp>
      <p:sp>
        <p:nvSpPr>
          <p:cNvPr id="2" name="TextBox 1"/>
          <p:cNvSpPr txBox="1"/>
          <p:nvPr/>
        </p:nvSpPr>
        <p:spPr>
          <a:xfrm>
            <a:off x="228600" y="2514600"/>
            <a:ext cx="8458200" cy="3954929"/>
          </a:xfrm>
          <a:prstGeom prst="rect">
            <a:avLst/>
          </a:prstGeom>
          <a:noFill/>
        </p:spPr>
        <p:txBody>
          <a:bodyPr wrap="square" rtlCol="0">
            <a:spAutoFit/>
          </a:bodyPr>
          <a:lstStyle/>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Be realistic: </a:t>
            </a:r>
            <a:r>
              <a:rPr lang="en-US" sz="2800" b="1" dirty="0" smtClean="0">
                <a:solidFill>
                  <a:schemeClr val="bg1"/>
                </a:solidFill>
                <a:latin typeface="Calibri" panose="020F0502020204030204" pitchFamily="34" charset="0"/>
                <a:cs typeface="Calibri" panose="020F0502020204030204" pitchFamily="34" charset="0"/>
              </a:rPr>
              <a:t>Avoid perfectionism and accept your strengths &amp; weaknesses.</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Appreciate what you have: </a:t>
            </a:r>
            <a:r>
              <a:rPr lang="en-US" sz="2800" b="1" dirty="0" smtClean="0">
                <a:solidFill>
                  <a:schemeClr val="bg1"/>
                </a:solidFill>
                <a:latin typeface="Calibri" panose="020F0502020204030204" pitchFamily="34" charset="0"/>
                <a:cs typeface="Calibri" panose="020F0502020204030204" pitchFamily="34" charset="0"/>
              </a:rPr>
              <a:t>Attitude of gratitude.</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Say no: </a:t>
            </a:r>
            <a:r>
              <a:rPr lang="en-US" sz="2800" b="1" dirty="0" smtClean="0">
                <a:solidFill>
                  <a:schemeClr val="bg1"/>
                </a:solidFill>
                <a:latin typeface="Calibri" panose="020F0502020204030204" pitchFamily="34" charset="0"/>
                <a:cs typeface="Calibri" panose="020F0502020204030204" pitchFamily="34" charset="0"/>
              </a:rPr>
              <a:t>Saying yes when you really want to say no, increases stress! It’s okay to say no.</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Move your body: </a:t>
            </a:r>
            <a:r>
              <a:rPr lang="en-US" sz="2800" b="1" dirty="0">
                <a:solidFill>
                  <a:schemeClr val="bg1"/>
                </a:solidFill>
                <a:latin typeface="Calibri" panose="020F0502020204030204" pitchFamily="34" charset="0"/>
                <a:cs typeface="Calibri" panose="020F0502020204030204" pitchFamily="34" charset="0"/>
              </a:rPr>
              <a:t>E</a:t>
            </a:r>
            <a:r>
              <a:rPr lang="en-US" sz="2800" b="1" dirty="0" smtClean="0">
                <a:solidFill>
                  <a:schemeClr val="bg1"/>
                </a:solidFill>
                <a:latin typeface="Calibri" panose="020F0502020204030204" pitchFamily="34" charset="0"/>
                <a:cs typeface="Calibri" panose="020F0502020204030204" pitchFamily="34" charset="0"/>
              </a:rPr>
              <a:t>xercise, stretch, dance, play.</a:t>
            </a:r>
          </a:p>
          <a:p>
            <a:endParaRPr lang="en-US" sz="2800"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71061"/>
            <a:ext cx="3251199" cy="1828800"/>
          </a:xfrm>
          <a:prstGeom prst="rect">
            <a:avLst/>
          </a:prstGeom>
        </p:spPr>
      </p:pic>
    </p:spTree>
    <p:extLst>
      <p:ext uri="{BB962C8B-B14F-4D97-AF65-F5344CB8AC3E}">
        <p14:creationId xmlns:p14="http://schemas.microsoft.com/office/powerpoint/2010/main" val="828957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125" y="1257300"/>
            <a:ext cx="8763000" cy="3906991"/>
          </a:xfrm>
          <a:prstGeom prst="rect">
            <a:avLst/>
          </a:prstGeom>
        </p:spPr>
      </p:pic>
    </p:spTree>
    <p:extLst>
      <p:ext uri="{BB962C8B-B14F-4D97-AF65-F5344CB8AC3E}">
        <p14:creationId xmlns:p14="http://schemas.microsoft.com/office/powerpoint/2010/main" val="26160652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585296"/>
            <a:ext cx="4191000" cy="1200329"/>
          </a:xfrm>
          <a:prstGeom prst="rect">
            <a:avLst/>
          </a:prstGeom>
          <a:noFill/>
        </p:spPr>
        <p:txBody>
          <a:bodyPr wrap="square" rtlCol="0">
            <a:spAutoFit/>
          </a:bodyPr>
          <a:lstStyle/>
          <a:p>
            <a:pPr algn="ctr"/>
            <a:r>
              <a:rPr lang="en-US" sz="3600" b="1" dirty="0" smtClean="0">
                <a:solidFill>
                  <a:schemeClr val="bg1"/>
                </a:solidFill>
              </a:rPr>
              <a:t>Tips for Vitality </a:t>
            </a:r>
          </a:p>
          <a:p>
            <a:pPr algn="ctr"/>
            <a:r>
              <a:rPr lang="en-US" sz="3600" b="1" dirty="0" smtClean="0">
                <a:solidFill>
                  <a:schemeClr val="bg1"/>
                </a:solidFill>
              </a:rPr>
              <a:t>and Serenity</a:t>
            </a:r>
            <a:endParaRPr lang="en-US" sz="3600" b="1" dirty="0">
              <a:solidFill>
                <a:schemeClr val="bg1"/>
              </a:solidFill>
            </a:endParaRPr>
          </a:p>
        </p:txBody>
      </p:sp>
      <p:sp>
        <p:nvSpPr>
          <p:cNvPr id="2" name="TextBox 1"/>
          <p:cNvSpPr txBox="1"/>
          <p:nvPr/>
        </p:nvSpPr>
        <p:spPr>
          <a:xfrm>
            <a:off x="228600" y="2514600"/>
            <a:ext cx="8458200" cy="5416868"/>
          </a:xfrm>
          <a:prstGeom prst="rect">
            <a:avLst/>
          </a:prstGeom>
          <a:noFill/>
        </p:spPr>
        <p:txBody>
          <a:bodyPr wrap="square" rtlCol="0">
            <a:spAutoFit/>
          </a:bodyPr>
          <a:lstStyle/>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Sleep:</a:t>
            </a:r>
            <a:r>
              <a:rPr lang="en-US" sz="2800" b="1" dirty="0" smtClean="0">
                <a:solidFill>
                  <a:schemeClr val="bg1"/>
                </a:solidFill>
                <a:latin typeface="Calibri" panose="020F0502020204030204" pitchFamily="34" charset="0"/>
                <a:cs typeface="Calibri" panose="020F0502020204030204" pitchFamily="34" charset="0"/>
              </a:rPr>
              <a:t> 7 to 9 hours every night.</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Eat well: </a:t>
            </a:r>
            <a:r>
              <a:rPr lang="en-US" sz="2800" b="1" dirty="0" smtClean="0">
                <a:solidFill>
                  <a:schemeClr val="bg1"/>
                </a:solidFill>
                <a:latin typeface="Calibri" panose="020F0502020204030204" pitchFamily="34" charset="0"/>
                <a:cs typeface="Calibri" panose="020F0502020204030204" pitchFamily="34" charset="0"/>
              </a:rPr>
              <a:t>eat the right kind and amount of food.</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Enjoy simple pleasures: </a:t>
            </a:r>
            <a:r>
              <a:rPr lang="en-US" sz="2800" b="1" dirty="0" smtClean="0">
                <a:solidFill>
                  <a:schemeClr val="bg1"/>
                </a:solidFill>
                <a:latin typeface="Calibri" panose="020F0502020204030204" pitchFamily="34" charset="0"/>
                <a:cs typeface="Calibri" panose="020F0502020204030204" pitchFamily="34" charset="0"/>
              </a:rPr>
              <a:t>Sunrise, cup of coffee, etc.</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Reduce guilt: </a:t>
            </a:r>
            <a:r>
              <a:rPr lang="en-US" sz="2800" b="1" dirty="0" smtClean="0">
                <a:solidFill>
                  <a:schemeClr val="bg1"/>
                </a:solidFill>
                <a:latin typeface="Calibri" panose="020F0502020204030204" pitchFamily="34" charset="0"/>
                <a:cs typeface="Calibri" panose="020F0502020204030204" pitchFamily="34" charset="0"/>
              </a:rPr>
              <a:t>Be clear about things you can’t control (serenity prayer).</a:t>
            </a: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endParaRPr lang="en-US" sz="2800"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71061"/>
            <a:ext cx="3251199" cy="1828800"/>
          </a:xfrm>
          <a:prstGeom prst="rect">
            <a:avLst/>
          </a:prstGeom>
        </p:spPr>
      </p:pic>
    </p:spTree>
    <p:extLst>
      <p:ext uri="{BB962C8B-B14F-4D97-AF65-F5344CB8AC3E}">
        <p14:creationId xmlns:p14="http://schemas.microsoft.com/office/powerpoint/2010/main" val="35276424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585296"/>
            <a:ext cx="4191000" cy="1200329"/>
          </a:xfrm>
          <a:prstGeom prst="rect">
            <a:avLst/>
          </a:prstGeom>
          <a:noFill/>
        </p:spPr>
        <p:txBody>
          <a:bodyPr wrap="square" rtlCol="0">
            <a:spAutoFit/>
          </a:bodyPr>
          <a:lstStyle/>
          <a:p>
            <a:pPr algn="ctr"/>
            <a:r>
              <a:rPr lang="en-US" sz="3600" b="1" dirty="0" smtClean="0">
                <a:solidFill>
                  <a:schemeClr val="bg1"/>
                </a:solidFill>
              </a:rPr>
              <a:t>Tips for Vitality </a:t>
            </a:r>
          </a:p>
          <a:p>
            <a:pPr algn="ctr"/>
            <a:r>
              <a:rPr lang="en-US" sz="3600" b="1" dirty="0" smtClean="0">
                <a:solidFill>
                  <a:schemeClr val="bg1"/>
                </a:solidFill>
              </a:rPr>
              <a:t>and Serenity</a:t>
            </a:r>
            <a:endParaRPr lang="en-US" sz="3600" b="1" dirty="0">
              <a:solidFill>
                <a:schemeClr val="bg1"/>
              </a:solidFill>
            </a:endParaRPr>
          </a:p>
        </p:txBody>
      </p:sp>
      <p:sp>
        <p:nvSpPr>
          <p:cNvPr id="2" name="TextBox 1"/>
          <p:cNvSpPr txBox="1"/>
          <p:nvPr/>
        </p:nvSpPr>
        <p:spPr>
          <a:xfrm>
            <a:off x="228600" y="2514600"/>
            <a:ext cx="8458200" cy="7340471"/>
          </a:xfrm>
          <a:prstGeom prst="rect">
            <a:avLst/>
          </a:prstGeom>
          <a:noFill/>
        </p:spPr>
        <p:txBody>
          <a:bodyPr wrap="square" rtlCol="0">
            <a:spAutoFit/>
          </a:bodyPr>
          <a:lstStyle/>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Live in the present:</a:t>
            </a:r>
            <a:r>
              <a:rPr lang="en-US" sz="2800" b="1" dirty="0" smtClean="0">
                <a:solidFill>
                  <a:schemeClr val="bg1"/>
                </a:solidFill>
                <a:latin typeface="Calibri" panose="020F0502020204030204" pitchFamily="34" charset="0"/>
                <a:cs typeface="Calibri" panose="020F0502020204030204" pitchFamily="34" charset="0"/>
              </a:rPr>
              <a:t> reduce future worry and past regret.</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Feel your feelings: </a:t>
            </a:r>
            <a:r>
              <a:rPr lang="en-US" sz="2800" b="1" dirty="0" smtClean="0">
                <a:solidFill>
                  <a:schemeClr val="bg1"/>
                </a:solidFill>
                <a:latin typeface="Calibri" panose="020F0502020204030204" pitchFamily="34" charset="0"/>
                <a:cs typeface="Calibri" panose="020F0502020204030204" pitchFamily="34" charset="0"/>
              </a:rPr>
              <a:t>don’t stuff them.</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Laugh more: </a:t>
            </a:r>
            <a:r>
              <a:rPr lang="en-US" sz="2800" b="1" dirty="0" smtClean="0">
                <a:solidFill>
                  <a:schemeClr val="bg1"/>
                </a:solidFill>
                <a:latin typeface="Calibri" panose="020F0502020204030204" pitchFamily="34" charset="0"/>
                <a:cs typeface="Calibri" panose="020F0502020204030204" pitchFamily="34" charset="0"/>
              </a:rPr>
              <a:t>make this a daily priority.</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Stay hopeful</a:t>
            </a:r>
            <a:r>
              <a:rPr lang="en-US" sz="2800" b="1" dirty="0" smtClean="0">
                <a:solidFill>
                  <a:schemeClr val="bg1"/>
                </a:solidFill>
                <a:latin typeface="Calibri" panose="020F0502020204030204" pitchFamily="34" charset="0"/>
                <a:cs typeface="Calibri" panose="020F0502020204030204" pitchFamily="34" charset="0"/>
              </a:rPr>
              <a:t>: keep a positive perspective.</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Ask for help</a:t>
            </a:r>
            <a:r>
              <a:rPr lang="en-US" sz="2800" b="1" dirty="0" smtClean="0">
                <a:solidFill>
                  <a:schemeClr val="bg1"/>
                </a:solidFill>
                <a:latin typeface="Calibri" panose="020F0502020204030204" pitchFamily="34" charset="0"/>
                <a:cs typeface="Calibri" panose="020F0502020204030204" pitchFamily="34" charset="0"/>
              </a:rPr>
              <a:t>: We ALL need help from time to time.</a:t>
            </a: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pPr marL="457200" indent="-457200">
              <a:spcBef>
                <a:spcPts val="600"/>
              </a:spcBef>
              <a:spcAft>
                <a:spcPts val="1200"/>
              </a:spcAft>
              <a:buFont typeface="Arial" panose="020B0604020202020204" pitchFamily="34" charset="0"/>
              <a:buChar char="•"/>
            </a:pPr>
            <a:endParaRPr lang="en-US" sz="2600" b="1" dirty="0" smtClean="0">
              <a:solidFill>
                <a:schemeClr val="bg1"/>
              </a:solidFill>
            </a:endParaRPr>
          </a:p>
          <a:p>
            <a:endParaRPr lang="en-US" sz="2800" dirty="0" smtClean="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271061"/>
            <a:ext cx="3251199" cy="1828800"/>
          </a:xfrm>
          <a:prstGeom prst="rect">
            <a:avLst/>
          </a:prstGeom>
        </p:spPr>
      </p:pic>
    </p:spTree>
    <p:extLst>
      <p:ext uri="{BB962C8B-B14F-4D97-AF65-F5344CB8AC3E}">
        <p14:creationId xmlns:p14="http://schemas.microsoft.com/office/powerpoint/2010/main" val="30381820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585296"/>
            <a:ext cx="4191000" cy="1200329"/>
          </a:xfrm>
          <a:prstGeom prst="rect">
            <a:avLst/>
          </a:prstGeom>
          <a:noFill/>
        </p:spPr>
        <p:txBody>
          <a:bodyPr wrap="square" rtlCol="0">
            <a:spAutoFit/>
          </a:bodyPr>
          <a:lstStyle/>
          <a:p>
            <a:pPr algn="ctr"/>
            <a:r>
              <a:rPr lang="en-US" sz="3600" b="1" dirty="0" smtClean="0">
                <a:solidFill>
                  <a:schemeClr val="bg1"/>
                </a:solidFill>
              </a:rPr>
              <a:t>Tips for Vitality </a:t>
            </a:r>
          </a:p>
          <a:p>
            <a:pPr algn="ctr"/>
            <a:r>
              <a:rPr lang="en-US" sz="3600" b="1" dirty="0" smtClean="0">
                <a:solidFill>
                  <a:schemeClr val="bg1"/>
                </a:solidFill>
              </a:rPr>
              <a:t>and Serenity</a:t>
            </a:r>
            <a:endParaRPr lang="en-US" sz="3600" b="1" dirty="0">
              <a:solidFill>
                <a:schemeClr val="bg1"/>
              </a:solidFill>
            </a:endParaRPr>
          </a:p>
        </p:txBody>
      </p:sp>
      <p:sp>
        <p:nvSpPr>
          <p:cNvPr id="2" name="TextBox 1"/>
          <p:cNvSpPr txBox="1"/>
          <p:nvPr/>
        </p:nvSpPr>
        <p:spPr>
          <a:xfrm>
            <a:off x="228600" y="2514600"/>
            <a:ext cx="8458200" cy="4031873"/>
          </a:xfrm>
          <a:prstGeom prst="rect">
            <a:avLst/>
          </a:prstGeom>
          <a:noFill/>
        </p:spPr>
        <p:txBody>
          <a:bodyPr wrap="square" rtlCol="0">
            <a:spAutoFit/>
          </a:bodyPr>
          <a:lstStyle/>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Quite time: </a:t>
            </a:r>
            <a:r>
              <a:rPr lang="en-US" sz="2800" b="1" dirty="0" smtClean="0">
                <a:solidFill>
                  <a:schemeClr val="bg1"/>
                </a:solidFill>
                <a:latin typeface="Calibri" panose="020F0502020204030204" pitchFamily="34" charset="0"/>
                <a:cs typeface="Calibri" panose="020F0502020204030204" pitchFamily="34" charset="0"/>
              </a:rPr>
              <a:t>We all need some down time.</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 Relaxation: </a:t>
            </a:r>
            <a:r>
              <a:rPr lang="en-US" sz="2800" b="1" dirty="0" smtClean="0">
                <a:solidFill>
                  <a:schemeClr val="bg1"/>
                </a:solidFill>
                <a:latin typeface="Calibri" panose="020F0502020204030204" pitchFamily="34" charset="0"/>
                <a:cs typeface="Calibri" panose="020F0502020204030204" pitchFamily="34" charset="0"/>
              </a:rPr>
              <a:t>Practice deep breathing daily.</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Communicate: </a:t>
            </a:r>
            <a:r>
              <a:rPr lang="en-US" sz="2800" b="1" dirty="0" smtClean="0">
                <a:solidFill>
                  <a:schemeClr val="bg1"/>
                </a:solidFill>
                <a:latin typeface="Calibri" panose="020F0502020204030204" pitchFamily="34" charset="0"/>
                <a:cs typeface="Calibri" panose="020F0502020204030204" pitchFamily="34" charset="0"/>
              </a:rPr>
              <a:t>Talk open and </a:t>
            </a:r>
            <a:r>
              <a:rPr lang="en-US" sz="2800" b="1" dirty="0" err="1" smtClean="0">
                <a:solidFill>
                  <a:schemeClr val="bg1"/>
                </a:solidFill>
                <a:latin typeface="Calibri" panose="020F0502020204030204" pitchFamily="34" charset="0"/>
                <a:cs typeface="Calibri" panose="020F0502020204030204" pitchFamily="34" charset="0"/>
              </a:rPr>
              <a:t>honeslty</a:t>
            </a:r>
            <a:r>
              <a:rPr lang="en-US" sz="2800" b="1" dirty="0" smtClean="0">
                <a:solidFill>
                  <a:schemeClr val="bg1"/>
                </a:solidFill>
                <a:latin typeface="Calibri" panose="020F0502020204030204" pitchFamily="34" charset="0"/>
                <a:cs typeface="Calibri" panose="020F0502020204030204" pitchFamily="34" charset="0"/>
              </a:rPr>
              <a:t> to reduce conflicts.</a:t>
            </a:r>
          </a:p>
          <a:p>
            <a:pPr marL="457200" indent="-457200">
              <a:spcBef>
                <a:spcPts val="600"/>
              </a:spcBef>
              <a:spcAft>
                <a:spcPts val="1200"/>
              </a:spcAft>
              <a:buFont typeface="Arial" panose="020B0604020202020204" pitchFamily="34" charset="0"/>
              <a:buChar char="•"/>
            </a:pPr>
            <a:r>
              <a:rPr lang="en-US" sz="2800" b="1" u="sng" dirty="0" smtClean="0">
                <a:solidFill>
                  <a:schemeClr val="bg1"/>
                </a:solidFill>
                <a:latin typeface="Calibri" panose="020F0502020204030204" pitchFamily="34" charset="0"/>
                <a:cs typeface="Calibri" panose="020F0502020204030204" pitchFamily="34" charset="0"/>
              </a:rPr>
              <a:t>Have goals/dreams: </a:t>
            </a:r>
            <a:r>
              <a:rPr lang="en-US" sz="2800" b="1" dirty="0" smtClean="0">
                <a:solidFill>
                  <a:schemeClr val="bg1"/>
                </a:solidFill>
                <a:latin typeface="Calibri" panose="020F0502020204030204" pitchFamily="34" charset="0"/>
                <a:cs typeface="Calibri" panose="020F0502020204030204" pitchFamily="34" charset="0"/>
              </a:rPr>
              <a:t>Set goals. Have things to look forward to in the future.</a:t>
            </a:r>
          </a:p>
          <a:p>
            <a:pPr marL="457200" indent="-457200">
              <a:spcBef>
                <a:spcPts val="600"/>
              </a:spcBef>
              <a:spcAft>
                <a:spcPts val="1200"/>
              </a:spcAft>
              <a:buFont typeface="Arial" panose="020B0604020202020204" pitchFamily="34" charset="0"/>
              <a:buChar char="•"/>
            </a:pPr>
            <a:endParaRPr lang="en-US" sz="2800" b="1" dirty="0">
              <a:solidFill>
                <a:schemeClr val="bg1"/>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271061"/>
            <a:ext cx="3251199" cy="1828800"/>
          </a:xfrm>
          <a:prstGeom prst="rect">
            <a:avLst/>
          </a:prstGeom>
        </p:spPr>
      </p:pic>
    </p:spTree>
    <p:extLst>
      <p:ext uri="{BB962C8B-B14F-4D97-AF65-F5344CB8AC3E}">
        <p14:creationId xmlns:p14="http://schemas.microsoft.com/office/powerpoint/2010/main" val="8600761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756382"/>
            <a:ext cx="3810000" cy="1200329"/>
          </a:xfrm>
          <a:prstGeom prst="rect">
            <a:avLst/>
          </a:prstGeom>
        </p:spPr>
        <p:txBody>
          <a:bodyPr wrap="square">
            <a:spAutoFit/>
          </a:bodyPr>
          <a:lstStyle/>
          <a:p>
            <a:pPr algn="ctr"/>
            <a:r>
              <a:rPr lang="en-US" sz="3600" b="1" dirty="0" smtClean="0">
                <a:solidFill>
                  <a:schemeClr val="bg1"/>
                </a:solidFill>
              </a:rPr>
              <a:t>ESSENETIALS TO SELF CARE</a:t>
            </a:r>
            <a:endParaRPr lang="en-US" sz="3600" dirty="0">
              <a:solidFill>
                <a:schemeClr val="bg1"/>
              </a:solidFill>
            </a:endParaRPr>
          </a:p>
        </p:txBody>
      </p:sp>
      <p:sp>
        <p:nvSpPr>
          <p:cNvPr id="3" name="Rectangle 2"/>
          <p:cNvSpPr/>
          <p:nvPr/>
        </p:nvSpPr>
        <p:spPr>
          <a:xfrm>
            <a:off x="609600" y="2743200"/>
            <a:ext cx="7696200" cy="3139321"/>
          </a:xfrm>
          <a:prstGeom prst="rect">
            <a:avLst/>
          </a:prstGeom>
        </p:spPr>
        <p:txBody>
          <a:bodyPr wrap="square">
            <a:spAutoFit/>
          </a:bodyPr>
          <a:lstStyle/>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Give yourself permission to need something.</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Keep it simple. </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Stop comparing yourself to other adults and families. </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Know which part of the day is the hardest and have a plan to make it go more smoothly.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61771"/>
            <a:ext cx="2832100" cy="1989550"/>
          </a:xfrm>
          <a:prstGeom prst="rect">
            <a:avLst/>
          </a:prstGeom>
        </p:spPr>
      </p:pic>
    </p:spTree>
    <p:extLst>
      <p:ext uri="{BB962C8B-B14F-4D97-AF65-F5344CB8AC3E}">
        <p14:creationId xmlns:p14="http://schemas.microsoft.com/office/powerpoint/2010/main" val="9805760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756382"/>
            <a:ext cx="3810000" cy="1200329"/>
          </a:xfrm>
          <a:prstGeom prst="rect">
            <a:avLst/>
          </a:prstGeom>
        </p:spPr>
        <p:txBody>
          <a:bodyPr wrap="square">
            <a:spAutoFit/>
          </a:bodyPr>
          <a:lstStyle/>
          <a:p>
            <a:pPr algn="ctr"/>
            <a:r>
              <a:rPr lang="en-US" sz="3600" b="1" dirty="0" smtClean="0">
                <a:solidFill>
                  <a:schemeClr val="bg1"/>
                </a:solidFill>
              </a:rPr>
              <a:t>ESSENETIALS TO SELF CARE</a:t>
            </a:r>
            <a:endParaRPr lang="en-US" sz="3600" dirty="0">
              <a:solidFill>
                <a:schemeClr val="bg1"/>
              </a:solidFill>
            </a:endParaRPr>
          </a:p>
        </p:txBody>
      </p:sp>
      <p:sp>
        <p:nvSpPr>
          <p:cNvPr id="3" name="Rectangle 2"/>
          <p:cNvSpPr/>
          <p:nvPr/>
        </p:nvSpPr>
        <p:spPr>
          <a:xfrm>
            <a:off x="609600" y="2743200"/>
            <a:ext cx="7696200" cy="2708434"/>
          </a:xfrm>
          <a:prstGeom prst="rect">
            <a:avLst/>
          </a:prstGeom>
        </p:spPr>
        <p:txBody>
          <a:bodyPr wrap="square">
            <a:spAutoFit/>
          </a:bodyPr>
          <a:lstStyle/>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Join a parent support group.</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Have down time every day. </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Routinely have something to which you can look forward. </a:t>
            </a:r>
          </a:p>
          <a:p>
            <a:pPr marL="457200" lvl="0" indent="-457200">
              <a:spcAft>
                <a:spcPts val="1200"/>
              </a:spcAft>
              <a:buFont typeface="Arial" panose="020B0604020202020204" pitchFamily="34" charset="0"/>
              <a:buChar char="•"/>
            </a:pPr>
            <a:r>
              <a:rPr lang="en-US" sz="2800" b="1" dirty="0">
                <a:solidFill>
                  <a:schemeClr val="bg1"/>
                </a:solidFill>
                <a:latin typeface="Calibri" panose="020F0502020204030204" pitchFamily="34" charset="0"/>
                <a:cs typeface="Calibri" panose="020F0502020204030204" pitchFamily="34" charset="0"/>
              </a:rPr>
              <a:t>Accentuate the positive.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361771"/>
            <a:ext cx="2832100" cy="1989550"/>
          </a:xfrm>
          <a:prstGeom prst="rect">
            <a:avLst/>
          </a:prstGeom>
        </p:spPr>
      </p:pic>
    </p:spTree>
    <p:extLst>
      <p:ext uri="{BB962C8B-B14F-4D97-AF65-F5344CB8AC3E}">
        <p14:creationId xmlns:p14="http://schemas.microsoft.com/office/powerpoint/2010/main" val="6942170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429000"/>
            <a:ext cx="7848600" cy="2954655"/>
          </a:xfrm>
          <a:prstGeom prst="rect">
            <a:avLst/>
          </a:prstGeom>
        </p:spPr>
        <p:txBody>
          <a:bodyPr wrap="square">
            <a:spAutoFit/>
          </a:bodyPr>
          <a:lstStyle/>
          <a:p>
            <a:pPr marL="457200" indent="-457200">
              <a:spcBef>
                <a:spcPts val="600"/>
              </a:spcBef>
              <a:spcAft>
                <a:spcPts val="1200"/>
              </a:spcAft>
              <a:buFont typeface="Arial" panose="020B0604020202020204" pitchFamily="34" charset="0"/>
              <a:buChar char="•"/>
            </a:pPr>
            <a:r>
              <a:rPr lang="en-US" sz="2600" b="1" dirty="0" smtClean="0">
                <a:solidFill>
                  <a:schemeClr val="bg1"/>
                </a:solidFill>
                <a:latin typeface="Calibri" panose="020F0502020204030204" pitchFamily="34" charset="0"/>
                <a:cs typeface="Calibri" panose="020F0502020204030204" pitchFamily="34" charset="0"/>
              </a:rPr>
              <a:t>Caring </a:t>
            </a:r>
            <a:r>
              <a:rPr lang="en-US" sz="2600" b="1" dirty="0">
                <a:solidFill>
                  <a:schemeClr val="bg1"/>
                </a:solidFill>
                <a:latin typeface="Calibri" panose="020F0502020204030204" pitchFamily="34" charset="0"/>
                <a:cs typeface="Calibri" panose="020F0502020204030204" pitchFamily="34" charset="0"/>
              </a:rPr>
              <a:t>for children who have special needs is a matter of the heart. </a:t>
            </a:r>
            <a:endParaRPr lang="en-US" sz="2600" b="1" dirty="0" smtClean="0">
              <a:solidFill>
                <a:schemeClr val="bg1"/>
              </a:solidFill>
              <a:latin typeface="Calibri" panose="020F0502020204030204" pitchFamily="34" charset="0"/>
              <a:cs typeface="Calibri" panose="020F0502020204030204" pitchFamily="34" charset="0"/>
            </a:endParaRPr>
          </a:p>
          <a:p>
            <a:pPr marL="457200" indent="-457200">
              <a:spcBef>
                <a:spcPts val="600"/>
              </a:spcBef>
              <a:spcAft>
                <a:spcPts val="1200"/>
              </a:spcAft>
              <a:buFont typeface="Arial" panose="020B0604020202020204" pitchFamily="34" charset="0"/>
              <a:buChar char="•"/>
            </a:pPr>
            <a:r>
              <a:rPr lang="en-US" sz="2600" b="1" dirty="0" smtClean="0">
                <a:solidFill>
                  <a:schemeClr val="bg1"/>
                </a:solidFill>
                <a:latin typeface="Calibri" panose="020F0502020204030204" pitchFamily="34" charset="0"/>
                <a:cs typeface="Calibri" panose="020F0502020204030204" pitchFamily="34" charset="0"/>
              </a:rPr>
              <a:t>Self-care </a:t>
            </a:r>
            <a:r>
              <a:rPr lang="en-US" sz="2600" b="1" dirty="0">
                <a:solidFill>
                  <a:schemeClr val="bg1"/>
                </a:solidFill>
                <a:latin typeface="Calibri" panose="020F0502020204030204" pitchFamily="34" charset="0"/>
                <a:cs typeface="Calibri" panose="020F0502020204030204" pitchFamily="34" charset="0"/>
              </a:rPr>
              <a:t>is a mind-set and a positive choice. </a:t>
            </a:r>
            <a:endParaRPr lang="en-US" sz="2600" b="1" dirty="0" smtClean="0">
              <a:solidFill>
                <a:schemeClr val="bg1"/>
              </a:solidFill>
              <a:latin typeface="Calibri" panose="020F0502020204030204" pitchFamily="34" charset="0"/>
              <a:cs typeface="Calibri" panose="020F0502020204030204" pitchFamily="34" charset="0"/>
            </a:endParaRPr>
          </a:p>
          <a:p>
            <a:pPr marL="457200" indent="-457200">
              <a:spcBef>
                <a:spcPts val="600"/>
              </a:spcBef>
              <a:spcAft>
                <a:spcPts val="1200"/>
              </a:spcAft>
              <a:buFont typeface="Arial" panose="020B0604020202020204" pitchFamily="34" charset="0"/>
              <a:buChar char="•"/>
            </a:pPr>
            <a:r>
              <a:rPr lang="en-US" sz="2600" b="1" dirty="0" smtClean="0">
                <a:solidFill>
                  <a:schemeClr val="bg1"/>
                </a:solidFill>
                <a:latin typeface="Calibri" panose="020F0502020204030204" pitchFamily="34" charset="0"/>
                <a:cs typeface="Calibri" panose="020F0502020204030204" pitchFamily="34" charset="0"/>
              </a:rPr>
              <a:t>If </a:t>
            </a:r>
            <a:r>
              <a:rPr lang="en-US" sz="2600" b="1" dirty="0">
                <a:solidFill>
                  <a:schemeClr val="bg1"/>
                </a:solidFill>
                <a:latin typeface="Calibri" panose="020F0502020204030204" pitchFamily="34" charset="0"/>
                <a:cs typeface="Calibri" panose="020F0502020204030204" pitchFamily="34" charset="0"/>
              </a:rPr>
              <a:t>you can find a balance between caring for your children and meeting your own needs, you will ultimately be much better equipped to do both</a:t>
            </a:r>
            <a:r>
              <a:rPr lang="en-US" sz="2600" b="1" dirty="0" smtClean="0">
                <a:solidFill>
                  <a:schemeClr val="bg1"/>
                </a:solidFill>
                <a:latin typeface="Calibri" panose="020F0502020204030204" pitchFamily="34" charset="0"/>
                <a:cs typeface="Calibri" panose="020F0502020204030204" pitchFamily="34" charset="0"/>
              </a:rPr>
              <a:t>.</a:t>
            </a:r>
            <a:endParaRPr lang="en-US" sz="2600" b="1" dirty="0">
              <a:solidFill>
                <a:schemeClr val="bg1"/>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381000"/>
            <a:ext cx="4809067" cy="2705100"/>
          </a:xfrm>
          <a:prstGeom prst="rect">
            <a:avLst/>
          </a:prstGeom>
        </p:spPr>
      </p:pic>
    </p:spTree>
    <p:extLst>
      <p:ext uri="{BB962C8B-B14F-4D97-AF65-F5344CB8AC3E}">
        <p14:creationId xmlns:p14="http://schemas.microsoft.com/office/powerpoint/2010/main" val="1799632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457200"/>
            <a:ext cx="7163502" cy="2590800"/>
          </a:xfrm>
          <a:prstGeom prst="rect">
            <a:avLst/>
          </a:prstGeom>
        </p:spPr>
      </p:pic>
      <p:sp>
        <p:nvSpPr>
          <p:cNvPr id="3" name="Rectangle 2"/>
          <p:cNvSpPr/>
          <p:nvPr/>
        </p:nvSpPr>
        <p:spPr>
          <a:xfrm>
            <a:off x="426179" y="3581399"/>
            <a:ext cx="8231292" cy="1077218"/>
          </a:xfrm>
          <a:prstGeom prst="rect">
            <a:avLst/>
          </a:prstGeom>
        </p:spPr>
        <p:txBody>
          <a:bodyPr wrap="none">
            <a:spAutoFit/>
          </a:bodyPr>
          <a:lstStyle/>
          <a:p>
            <a:pPr algn="ctr"/>
            <a:r>
              <a:rPr lang="en-US" sz="3200" b="1" dirty="0" smtClean="0">
                <a:solidFill>
                  <a:schemeClr val="bg1"/>
                </a:solidFill>
                <a:latin typeface="Calibri" panose="020F0502020204030204" pitchFamily="34" charset="0"/>
                <a:cs typeface="Calibri" panose="020F0502020204030204" pitchFamily="34" charset="0"/>
              </a:rPr>
              <a:t>To Make Self Care a Part of your Daily Routine!</a:t>
            </a:r>
          </a:p>
          <a:p>
            <a:pPr algn="ctr"/>
            <a:r>
              <a:rPr lang="en-US" sz="3200" b="1" dirty="0" smtClean="0">
                <a:solidFill>
                  <a:schemeClr val="bg1"/>
                </a:solidFill>
                <a:latin typeface="Calibri" panose="020F0502020204030204" pitchFamily="34" charset="0"/>
              </a:rPr>
              <a:t>You Are Worth It!</a:t>
            </a:r>
            <a:endParaRPr lang="en-US" sz="3200" dirty="0"/>
          </a:p>
        </p:txBody>
      </p:sp>
    </p:spTree>
    <p:extLst>
      <p:ext uri="{BB962C8B-B14F-4D97-AF65-F5344CB8AC3E}">
        <p14:creationId xmlns:p14="http://schemas.microsoft.com/office/powerpoint/2010/main" val="39624573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1219200"/>
            <a:ext cx="3962400" cy="3962400"/>
          </a:xfrm>
          <a:prstGeom prst="rect">
            <a:avLst/>
          </a:prstGeom>
        </p:spPr>
      </p:pic>
    </p:spTree>
    <p:extLst>
      <p:ext uri="{BB962C8B-B14F-4D97-AF65-F5344CB8AC3E}">
        <p14:creationId xmlns:p14="http://schemas.microsoft.com/office/powerpoint/2010/main" val="39545526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80999"/>
            <a:ext cx="9144000" cy="5721053"/>
          </a:xfrm>
          <a:prstGeom prst="rect">
            <a:avLst/>
          </a:prstGeom>
        </p:spPr>
        <p:txBody>
          <a:bodyPr wrap="square">
            <a:spAutoFit/>
          </a:bodyPr>
          <a:lstStyle/>
          <a:p>
            <a:pPr indent="-457200" algn="ctr">
              <a:lnSpc>
                <a:spcPct val="115000"/>
              </a:lnSpc>
              <a:spcAft>
                <a:spcPts val="1000"/>
              </a:spcAft>
            </a:pPr>
            <a:r>
              <a:rPr lang="en-US" sz="1400" b="1" dirty="0">
                <a:solidFill>
                  <a:schemeClr val="bg1"/>
                </a:solidFill>
                <a:latin typeface="Calibri"/>
                <a:ea typeface="Calibri"/>
                <a:cs typeface="Times New Roman"/>
              </a:rPr>
              <a:t>References</a:t>
            </a:r>
          </a:p>
          <a:p>
            <a:pPr indent="-457200">
              <a:lnSpc>
                <a:spcPct val="200000"/>
              </a:lnSpc>
              <a:spcAft>
                <a:spcPts val="1000"/>
              </a:spcAft>
            </a:pPr>
            <a:r>
              <a:rPr lang="en-US" sz="1400" b="1" dirty="0">
                <a:solidFill>
                  <a:schemeClr val="bg1"/>
                </a:solidFill>
                <a:latin typeface="Calibri"/>
                <a:ea typeface="Calibri"/>
                <a:cs typeface="Times New Roman"/>
              </a:rPr>
              <a:t>Alaska Center for Resource Families. (2015). Self-study course: Barriers and basics for foster/adoptive parents. </a:t>
            </a:r>
            <a:r>
              <a:rPr lang="en-US" sz="1400" b="1" dirty="0" smtClean="0">
                <a:solidFill>
                  <a:schemeClr val="bg1"/>
                </a:solidFill>
                <a:latin typeface="Calibri"/>
                <a:ea typeface="Calibri"/>
                <a:cs typeface="Times New Roman"/>
              </a:rPr>
              <a:t>	http</a:t>
            </a:r>
            <a:r>
              <a:rPr lang="en-US" sz="1400" b="1" dirty="0">
                <a:solidFill>
                  <a:schemeClr val="bg1"/>
                </a:solidFill>
                <a:latin typeface="Calibri"/>
                <a:ea typeface="Calibri"/>
                <a:cs typeface="Times New Roman"/>
              </a:rPr>
              <a:t>://www.acrf.org</a:t>
            </a:r>
          </a:p>
          <a:p>
            <a:pPr indent="-457200">
              <a:lnSpc>
                <a:spcPct val="200000"/>
              </a:lnSpc>
              <a:spcAft>
                <a:spcPts val="1000"/>
              </a:spcAft>
            </a:pPr>
            <a:r>
              <a:rPr lang="en-US" sz="1400" b="1" dirty="0">
                <a:solidFill>
                  <a:schemeClr val="bg1"/>
                </a:solidFill>
                <a:latin typeface="Calibri"/>
                <a:ea typeface="Calibri"/>
                <a:cs typeface="Times New Roman"/>
              </a:rPr>
              <a:t>Alaska Center for Resource Families. (2015). Self-study course: Fostering skills: Boundaries in foster care. </a:t>
            </a:r>
            <a:r>
              <a:rPr lang="en-US" sz="1400" b="1" dirty="0" smtClean="0">
                <a:solidFill>
                  <a:schemeClr val="bg1"/>
                </a:solidFill>
                <a:latin typeface="Calibri"/>
                <a:ea typeface="Calibri"/>
                <a:cs typeface="Times New Roman"/>
              </a:rPr>
              <a:t>	http</a:t>
            </a:r>
            <a:r>
              <a:rPr lang="en-US" sz="1400" b="1" dirty="0">
                <a:solidFill>
                  <a:schemeClr val="bg1"/>
                </a:solidFill>
                <a:latin typeface="Calibri"/>
                <a:ea typeface="Calibri"/>
                <a:cs typeface="Times New Roman"/>
              </a:rPr>
              <a:t>://www.acrf.org</a:t>
            </a:r>
          </a:p>
          <a:p>
            <a:pPr indent="-457200">
              <a:lnSpc>
                <a:spcPct val="200000"/>
              </a:lnSpc>
              <a:spcAft>
                <a:spcPts val="1000"/>
              </a:spcAft>
            </a:pPr>
            <a:r>
              <a:rPr lang="en-US" sz="1400" b="1" dirty="0">
                <a:solidFill>
                  <a:schemeClr val="bg1"/>
                </a:solidFill>
                <a:latin typeface="Calibri"/>
                <a:ea typeface="Calibri"/>
                <a:cs typeface="Times New Roman"/>
              </a:rPr>
              <a:t>Alaska Center for Resource Families. (2015). Self-study course: Handling stress and anger in foster parenting. </a:t>
            </a:r>
            <a:r>
              <a:rPr lang="en-US" sz="1400" b="1" dirty="0" smtClean="0">
                <a:solidFill>
                  <a:schemeClr val="bg1"/>
                </a:solidFill>
                <a:latin typeface="Calibri"/>
                <a:ea typeface="Calibri"/>
                <a:cs typeface="Times New Roman"/>
              </a:rPr>
              <a:t>	http</a:t>
            </a:r>
            <a:r>
              <a:rPr lang="en-US" sz="1400" b="1" dirty="0">
                <a:solidFill>
                  <a:schemeClr val="bg1"/>
                </a:solidFill>
                <a:latin typeface="Calibri"/>
                <a:ea typeface="Calibri"/>
                <a:cs typeface="Times New Roman"/>
              </a:rPr>
              <a:t>://www.acrf.org</a:t>
            </a:r>
          </a:p>
          <a:p>
            <a:pPr indent="-457200">
              <a:lnSpc>
                <a:spcPct val="200000"/>
              </a:lnSpc>
              <a:spcAft>
                <a:spcPts val="1000"/>
              </a:spcAft>
            </a:pPr>
            <a:r>
              <a:rPr lang="en-US" sz="1400" b="1" dirty="0">
                <a:solidFill>
                  <a:schemeClr val="bg1"/>
                </a:solidFill>
                <a:latin typeface="Calibri"/>
                <a:ea typeface="Calibri"/>
                <a:cs typeface="Times New Roman"/>
              </a:rPr>
              <a:t>American Institute of Stress. (2020). Compassion fatigue. https://</a:t>
            </a:r>
            <a:r>
              <a:rPr lang="en-US" sz="1400" b="1" dirty="0" smtClean="0">
                <a:solidFill>
                  <a:schemeClr val="bg1"/>
                </a:solidFill>
                <a:latin typeface="Calibri"/>
                <a:ea typeface="Calibri"/>
                <a:cs typeface="Times New Roman"/>
              </a:rPr>
              <a:t>www.stress.org/military/for-	</a:t>
            </a:r>
            <a:r>
              <a:rPr lang="en-US" sz="1400" b="1" dirty="0" err="1" smtClean="0">
                <a:solidFill>
                  <a:schemeClr val="bg1"/>
                </a:solidFill>
                <a:latin typeface="Calibri"/>
                <a:ea typeface="Calibri"/>
                <a:cs typeface="Times New Roman"/>
              </a:rPr>
              <a:t>practitionersleaders</a:t>
            </a:r>
            <a:r>
              <a:rPr lang="en-US" sz="1400" b="1" dirty="0" smtClean="0">
                <a:solidFill>
                  <a:schemeClr val="bg1"/>
                </a:solidFill>
                <a:latin typeface="Calibri"/>
                <a:ea typeface="Calibri"/>
                <a:cs typeface="Times New Roman"/>
              </a:rPr>
              <a:t>/compassion-fatigue</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Community Resources. (2021). Checklists and measures: Are you burning out? </a:t>
            </a:r>
            <a:r>
              <a:rPr lang="en-US" sz="1400" b="1" i="1" dirty="0">
                <a:solidFill>
                  <a:schemeClr val="bg1"/>
                </a:solidFill>
                <a:latin typeface="Calibri"/>
                <a:ea typeface="Calibri"/>
                <a:cs typeface="Times New Roman"/>
              </a:rPr>
              <a:t>University at Buffalo School of Social Work. </a:t>
            </a:r>
            <a:r>
              <a:rPr lang="en-US" sz="1400" b="1" i="1" dirty="0" smtClean="0">
                <a:solidFill>
                  <a:schemeClr val="bg1"/>
                </a:solidFill>
                <a:latin typeface="Calibri"/>
                <a:ea typeface="Calibri"/>
                <a:cs typeface="Times New Roman"/>
              </a:rPr>
              <a:t>	</a:t>
            </a:r>
            <a:r>
              <a:rPr lang="en-US" sz="1400" b="1" dirty="0" smtClean="0">
                <a:solidFill>
                  <a:schemeClr val="bg1"/>
                </a:solidFill>
                <a:latin typeface="Calibri"/>
                <a:ea typeface="Calibri"/>
                <a:cs typeface="Times New Roman"/>
              </a:rPr>
              <a:t>http</a:t>
            </a:r>
            <a:r>
              <a:rPr lang="en-US" sz="1400" b="1" dirty="0">
                <a:solidFill>
                  <a:schemeClr val="bg1"/>
                </a:solidFill>
                <a:latin typeface="Calibri"/>
                <a:ea typeface="Calibri"/>
                <a:cs typeface="Times New Roman"/>
              </a:rPr>
              <a:t>://</a:t>
            </a:r>
            <a:r>
              <a:rPr lang="en-US" sz="1400" b="1" dirty="0" smtClean="0">
                <a:solidFill>
                  <a:schemeClr val="bg1"/>
                </a:solidFill>
                <a:latin typeface="Calibri"/>
                <a:ea typeface="Calibri"/>
                <a:cs typeface="Times New Roman"/>
              </a:rPr>
              <a:t>socialwork.buffalo.edu/resources/self-care-starter-kit/self-care-assessments-exercises/checklists-and-	measures.html</a:t>
            </a:r>
            <a:endParaRPr lang="en-US" sz="1400" b="1" dirty="0">
              <a:solidFill>
                <a:schemeClr val="bg1"/>
              </a:solidFill>
              <a:latin typeface="Calibri"/>
              <a:ea typeface="Calibri"/>
              <a:cs typeface="Times New Roman"/>
            </a:endParaRPr>
          </a:p>
        </p:txBody>
      </p:sp>
    </p:spTree>
    <p:extLst>
      <p:ext uri="{BB962C8B-B14F-4D97-AF65-F5344CB8AC3E}">
        <p14:creationId xmlns:p14="http://schemas.microsoft.com/office/powerpoint/2010/main" val="21699629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478" y="201561"/>
            <a:ext cx="8964561" cy="6463308"/>
          </a:xfrm>
          <a:prstGeom prst="rect">
            <a:avLst/>
          </a:prstGeom>
        </p:spPr>
        <p:txBody>
          <a:bodyPr wrap="square">
            <a:spAutoFit/>
          </a:bodyPr>
          <a:lstStyle/>
          <a:p>
            <a:pPr indent="-457200">
              <a:lnSpc>
                <a:spcPct val="200000"/>
              </a:lnSpc>
              <a:spcAft>
                <a:spcPts val="1000"/>
              </a:spcAft>
            </a:pPr>
            <a:r>
              <a:rPr lang="en-US" sz="1400" b="1" dirty="0">
                <a:solidFill>
                  <a:schemeClr val="bg1"/>
                </a:solidFill>
                <a:latin typeface="Calibri"/>
                <a:ea typeface="Calibri"/>
                <a:cs typeface="Times New Roman"/>
              </a:rPr>
              <a:t>Community Resources. (2021). Introduction to self-care. </a:t>
            </a:r>
            <a:r>
              <a:rPr lang="en-US" sz="1400" b="1" i="1" dirty="0">
                <a:solidFill>
                  <a:schemeClr val="bg1"/>
                </a:solidFill>
                <a:latin typeface="Calibri"/>
                <a:ea typeface="Calibri"/>
                <a:cs typeface="Times New Roman"/>
              </a:rPr>
              <a:t>University at Buffalo School of Social Work. </a:t>
            </a:r>
            <a:r>
              <a:rPr lang="en-US" sz="1400" b="1" i="1" dirty="0" smtClean="0">
                <a:solidFill>
                  <a:schemeClr val="bg1"/>
                </a:solidFill>
                <a:latin typeface="Calibri"/>
                <a:ea typeface="Calibri"/>
                <a:cs typeface="Times New Roman"/>
              </a:rPr>
              <a:t>	</a:t>
            </a:r>
            <a:r>
              <a:rPr lang="en-US" sz="1400" b="1" dirty="0" smtClean="0">
                <a:solidFill>
                  <a:schemeClr val="bg1"/>
                </a:solidFill>
                <a:latin typeface="Calibri"/>
                <a:ea typeface="Calibri"/>
                <a:cs typeface="Times New Roman"/>
              </a:rPr>
              <a:t>http</a:t>
            </a:r>
            <a:r>
              <a:rPr lang="en-US" sz="1400" b="1" dirty="0">
                <a:solidFill>
                  <a:schemeClr val="bg1"/>
                </a:solidFill>
                <a:latin typeface="Calibri"/>
                <a:ea typeface="Calibri"/>
                <a:cs typeface="Times New Roman"/>
              </a:rPr>
              <a:t>://socialwork.buffalo.edu/resources/self-care-starter-kit/introduction-to-self-care.html#title_1</a:t>
            </a:r>
          </a:p>
          <a:p>
            <a:pPr indent="-457200">
              <a:lnSpc>
                <a:spcPct val="200000"/>
              </a:lnSpc>
              <a:spcAft>
                <a:spcPts val="1000"/>
              </a:spcAft>
            </a:pPr>
            <a:r>
              <a:rPr lang="en-US" sz="1400" b="1" dirty="0">
                <a:solidFill>
                  <a:schemeClr val="bg1"/>
                </a:solidFill>
                <a:latin typeface="Calibri"/>
                <a:ea typeface="Calibri"/>
                <a:cs typeface="Times New Roman"/>
              </a:rPr>
              <a:t>Community Resources. (2021). Tips for vitality and serenity. </a:t>
            </a:r>
            <a:r>
              <a:rPr lang="en-US" sz="1400" b="1" i="1" dirty="0">
                <a:solidFill>
                  <a:schemeClr val="bg1"/>
                </a:solidFill>
                <a:latin typeface="Calibri"/>
                <a:ea typeface="Calibri"/>
                <a:cs typeface="Times New Roman"/>
              </a:rPr>
              <a:t>University at Buffalo School of Social Work. </a:t>
            </a:r>
            <a:r>
              <a:rPr lang="en-US" sz="1400" b="1" i="1" dirty="0" smtClean="0">
                <a:solidFill>
                  <a:schemeClr val="bg1"/>
                </a:solidFill>
                <a:latin typeface="Calibri"/>
                <a:ea typeface="Calibri"/>
                <a:cs typeface="Times New Roman"/>
              </a:rPr>
              <a:t>	</a:t>
            </a:r>
            <a:r>
              <a:rPr lang="en-US" sz="1400" b="1" dirty="0" smtClean="0">
                <a:solidFill>
                  <a:schemeClr val="bg1"/>
                </a:solidFill>
                <a:latin typeface="Calibri"/>
                <a:ea typeface="Calibri"/>
                <a:cs typeface="Times New Roman"/>
              </a:rPr>
              <a:t>http</a:t>
            </a:r>
            <a:r>
              <a:rPr lang="en-US" sz="1400" b="1" dirty="0">
                <a:solidFill>
                  <a:schemeClr val="bg1"/>
                </a:solidFill>
                <a:latin typeface="Calibri"/>
                <a:ea typeface="Calibri"/>
                <a:cs typeface="Times New Roman"/>
              </a:rPr>
              <a:t>://socialwork.buffalo.edu </a:t>
            </a:r>
          </a:p>
          <a:p>
            <a:pPr indent="-457200">
              <a:lnSpc>
                <a:spcPct val="200000"/>
              </a:lnSpc>
              <a:spcAft>
                <a:spcPts val="1000"/>
              </a:spcAft>
            </a:pPr>
            <a:r>
              <a:rPr lang="en-US" sz="1400" b="1" dirty="0">
                <a:solidFill>
                  <a:schemeClr val="bg1"/>
                </a:solidFill>
                <a:latin typeface="Calibri"/>
                <a:ea typeface="Calibri"/>
                <a:cs typeface="Times New Roman"/>
              </a:rPr>
              <a:t>Conrad, D. (</a:t>
            </a:r>
            <a:r>
              <a:rPr lang="en-US" sz="1400" b="1" dirty="0" err="1">
                <a:solidFill>
                  <a:schemeClr val="bg1"/>
                </a:solidFill>
                <a:latin typeface="Calibri"/>
                <a:ea typeface="Calibri"/>
                <a:cs typeface="Times New Roman"/>
              </a:rPr>
              <a:t>n.d.</a:t>
            </a:r>
            <a:r>
              <a:rPr lang="en-US" sz="1400" b="1" dirty="0">
                <a:solidFill>
                  <a:schemeClr val="bg1"/>
                </a:solidFill>
                <a:latin typeface="Calibri"/>
                <a:ea typeface="Calibri"/>
                <a:cs typeface="Times New Roman"/>
              </a:rPr>
              <a:t>). Secondary trauma and foster parents: Understanding its impact and taking steps to protect them. </a:t>
            </a:r>
            <a:r>
              <a:rPr lang="en-US" sz="1400" b="1" dirty="0" smtClean="0">
                <a:solidFill>
                  <a:schemeClr val="bg1"/>
                </a:solidFill>
                <a:latin typeface="Calibri"/>
                <a:ea typeface="Calibri"/>
                <a:cs typeface="Times New Roman"/>
              </a:rPr>
              <a:t>	http</a:t>
            </a:r>
            <a:r>
              <a:rPr lang="en-US" sz="1400" b="1" dirty="0">
                <a:solidFill>
                  <a:schemeClr val="bg1"/>
                </a:solidFill>
                <a:latin typeface="Calibri"/>
                <a:ea typeface="Calibri"/>
                <a:cs typeface="Times New Roman"/>
              </a:rPr>
              <a:t>:// </a:t>
            </a:r>
            <a:r>
              <a:rPr lang="en-US" sz="1400" b="1" dirty="0" smtClean="0">
                <a:solidFill>
                  <a:schemeClr val="bg1"/>
                </a:solidFill>
                <a:latin typeface="Calibri"/>
                <a:ea typeface="Calibri"/>
                <a:cs typeface="Times New Roman"/>
              </a:rPr>
              <a:t>muskie.usm.maine.edu/</a:t>
            </a:r>
            <a:r>
              <a:rPr lang="en-US" sz="1400" b="1" dirty="0" err="1" smtClean="0">
                <a:solidFill>
                  <a:schemeClr val="bg1"/>
                </a:solidFill>
                <a:latin typeface="Calibri"/>
                <a:ea typeface="Calibri"/>
                <a:cs typeface="Times New Roman"/>
              </a:rPr>
              <a:t>helpkids</a:t>
            </a:r>
            <a:r>
              <a:rPr lang="en-US" sz="1400" b="1" dirty="0" smtClean="0">
                <a:solidFill>
                  <a:schemeClr val="bg1"/>
                </a:solidFill>
                <a:latin typeface="Calibri"/>
                <a:ea typeface="Calibri"/>
                <a:cs typeface="Times New Roman"/>
              </a:rPr>
              <a:t>/</a:t>
            </a:r>
            <a:r>
              <a:rPr lang="en-US" sz="1400" b="1" dirty="0" err="1" smtClean="0">
                <a:solidFill>
                  <a:schemeClr val="bg1"/>
                </a:solidFill>
                <a:latin typeface="Calibri"/>
                <a:ea typeface="Calibri"/>
                <a:cs typeface="Times New Roman"/>
              </a:rPr>
              <a:t>rcpdfs</a:t>
            </a:r>
            <a:r>
              <a:rPr lang="en-US" sz="1400" b="1" dirty="0" smtClean="0">
                <a:solidFill>
                  <a:schemeClr val="bg1"/>
                </a:solidFill>
                <a:latin typeface="Calibri"/>
                <a:ea typeface="Calibri"/>
                <a:cs typeface="Times New Roman"/>
              </a:rPr>
              <a:t>/</a:t>
            </a:r>
            <a:r>
              <a:rPr lang="en-US" sz="1400" b="1" dirty="0" err="1" smtClean="0">
                <a:solidFill>
                  <a:schemeClr val="bg1"/>
                </a:solidFill>
                <a:latin typeface="Calibri"/>
                <a:ea typeface="Calibri"/>
                <a:cs typeface="Times New Roman"/>
              </a:rPr>
              <a:t>Sec.Trauma</a:t>
            </a:r>
            <a:r>
              <a:rPr lang="en-US" sz="1400" b="1" dirty="0" smtClean="0">
                <a:solidFill>
                  <a:schemeClr val="bg1"/>
                </a:solidFill>
                <a:latin typeface="Calibri"/>
                <a:ea typeface="Calibri"/>
                <a:cs typeface="Times New Roman"/>
              </a:rPr>
              <a:t>-foster</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Foster 2 Forever. (2011). 10 stress management tips for parents. https://</a:t>
            </a:r>
            <a:r>
              <a:rPr lang="en-US" sz="1400" b="1" dirty="0" smtClean="0">
                <a:solidFill>
                  <a:schemeClr val="bg1"/>
                </a:solidFill>
                <a:latin typeface="Calibri"/>
                <a:ea typeface="Calibri"/>
                <a:cs typeface="Times New Roman"/>
              </a:rPr>
              <a:t>foster2forever.com/2011/08/stress-	management-tips.html</a:t>
            </a:r>
            <a:endParaRPr lang="en-US" sz="1200" b="1" dirty="0">
              <a:solidFill>
                <a:schemeClr val="bg1"/>
              </a:solidFill>
              <a:latin typeface="Calibri"/>
              <a:ea typeface="Calibri"/>
              <a:cs typeface="Times New Roman"/>
            </a:endParaRPr>
          </a:p>
          <a:p>
            <a:pPr indent="-457200">
              <a:lnSpc>
                <a:spcPct val="200000"/>
              </a:lnSpc>
              <a:spcAft>
                <a:spcPts val="1000"/>
              </a:spcAft>
            </a:pPr>
            <a:r>
              <a:rPr lang="en-US" sz="1400" b="1" dirty="0" smtClean="0">
                <a:solidFill>
                  <a:schemeClr val="bg1"/>
                </a:solidFill>
                <a:latin typeface="Calibri"/>
                <a:ea typeface="Calibri"/>
                <a:cs typeface="Times New Roman"/>
              </a:rPr>
              <a:t>Fostering </a:t>
            </a:r>
            <a:r>
              <a:rPr lang="en-US" sz="1400" b="1" dirty="0">
                <a:solidFill>
                  <a:schemeClr val="bg1"/>
                </a:solidFill>
                <a:latin typeface="Calibri"/>
                <a:ea typeface="Calibri"/>
                <a:cs typeface="Times New Roman"/>
              </a:rPr>
              <a:t>Perspectives. (2015). Taking care of yourself/ </a:t>
            </a:r>
            <a:r>
              <a:rPr lang="en-US" sz="1400" b="1" i="1" dirty="0">
                <a:solidFill>
                  <a:schemeClr val="bg1"/>
                </a:solidFill>
                <a:latin typeface="Calibri"/>
                <a:ea typeface="Calibri"/>
                <a:cs typeface="Times New Roman"/>
              </a:rPr>
              <a:t>North Carolina Division of Social Services.</a:t>
            </a:r>
            <a:r>
              <a:rPr lang="en-US" sz="1400" b="1" dirty="0">
                <a:solidFill>
                  <a:schemeClr val="bg1"/>
                </a:solidFill>
                <a:latin typeface="Calibri"/>
                <a:ea typeface="Calibri"/>
                <a:cs typeface="Times New Roman"/>
              </a:rPr>
              <a:t> </a:t>
            </a:r>
            <a:r>
              <a:rPr lang="en-US" sz="1400" b="1" dirty="0" smtClean="0">
                <a:solidFill>
                  <a:schemeClr val="bg1"/>
                </a:solidFill>
                <a:latin typeface="Calibri"/>
                <a:ea typeface="Calibri"/>
                <a:cs typeface="Times New Roman"/>
              </a:rPr>
              <a:t>	</a:t>
            </a:r>
            <a:r>
              <a:rPr lang="en-US" sz="1400" b="1" i="1" dirty="0" smtClean="0">
                <a:solidFill>
                  <a:schemeClr val="bg1"/>
                </a:solidFill>
                <a:latin typeface="Calibri"/>
                <a:ea typeface="Calibri"/>
                <a:cs typeface="Times New Roman"/>
              </a:rPr>
              <a:t>https</a:t>
            </a:r>
            <a:r>
              <a:rPr lang="en-US" sz="1400" b="1" i="1" dirty="0">
                <a:solidFill>
                  <a:schemeClr val="bg1"/>
                </a:solidFill>
                <a:latin typeface="Calibri"/>
                <a:ea typeface="Calibri"/>
                <a:cs typeface="Times New Roman"/>
              </a:rPr>
              <a:t>://fosteringperspectives.org/fpv19n2/v19n2.htm</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err="1">
                <a:solidFill>
                  <a:schemeClr val="bg1"/>
                </a:solidFill>
                <a:latin typeface="Calibri"/>
                <a:ea typeface="Calibri"/>
                <a:cs typeface="Times New Roman"/>
              </a:rPr>
              <a:t>Hoge</a:t>
            </a:r>
            <a:r>
              <a:rPr lang="en-US" sz="1400" b="1" dirty="0">
                <a:solidFill>
                  <a:schemeClr val="bg1"/>
                </a:solidFill>
                <a:latin typeface="Calibri"/>
                <a:ea typeface="Calibri"/>
                <a:cs typeface="Times New Roman"/>
              </a:rPr>
              <a:t>, C. (2010). </a:t>
            </a:r>
            <a:r>
              <a:rPr lang="en-US" sz="1400" b="1" i="1" dirty="0">
                <a:solidFill>
                  <a:schemeClr val="bg1"/>
                </a:solidFill>
                <a:latin typeface="Calibri"/>
                <a:ea typeface="Calibri"/>
                <a:cs typeface="Times New Roman"/>
              </a:rPr>
              <a:t>Once a warrior always a warrior.</a:t>
            </a:r>
            <a:r>
              <a:rPr lang="en-US" sz="1400" b="1" dirty="0">
                <a:solidFill>
                  <a:schemeClr val="bg1"/>
                </a:solidFill>
                <a:latin typeface="Calibri"/>
                <a:ea typeface="Calibri"/>
                <a:cs typeface="Times New Roman"/>
              </a:rPr>
              <a:t> Lyons Press.</a:t>
            </a:r>
          </a:p>
          <a:p>
            <a:pPr indent="-457200">
              <a:lnSpc>
                <a:spcPct val="200000"/>
              </a:lnSpc>
              <a:spcAft>
                <a:spcPts val="1000"/>
              </a:spcAft>
            </a:pPr>
            <a:r>
              <a:rPr lang="en-US" sz="1400" b="1" dirty="0">
                <a:solidFill>
                  <a:schemeClr val="bg1"/>
                </a:solidFill>
                <a:latin typeface="Calibri"/>
                <a:ea typeface="Calibri"/>
                <a:cs typeface="Times New Roman"/>
              </a:rPr>
              <a:t>Hughes, M. (1995). Burnout. </a:t>
            </a:r>
            <a:r>
              <a:rPr lang="en-US" sz="1400" b="1" i="1" dirty="0">
                <a:solidFill>
                  <a:schemeClr val="bg1"/>
                </a:solidFill>
                <a:latin typeface="Calibri"/>
                <a:ea typeface="Calibri"/>
                <a:cs typeface="Times New Roman"/>
              </a:rPr>
              <a:t>Irish Association of Humanistic and Integrative Psychotherapy. https://</a:t>
            </a:r>
            <a:r>
              <a:rPr lang="en-US" sz="1400" b="1" i="1" dirty="0" smtClean="0">
                <a:solidFill>
                  <a:schemeClr val="bg1"/>
                </a:solidFill>
                <a:latin typeface="Calibri"/>
                <a:ea typeface="Calibri"/>
                <a:cs typeface="Times New Roman"/>
              </a:rPr>
              <a:t>iahip.org/inside-	out/issue-20-spring-1995/burnout-and-self-care-in-the-helping-professions</a:t>
            </a:r>
            <a:endParaRPr lang="en-US" sz="1400" b="1" dirty="0">
              <a:solidFill>
                <a:schemeClr val="bg1"/>
              </a:solidFill>
              <a:effectLst/>
              <a:latin typeface="Calibri"/>
              <a:ea typeface="Calibri"/>
              <a:cs typeface="Times New Roman"/>
            </a:endParaRPr>
          </a:p>
        </p:txBody>
      </p:sp>
    </p:spTree>
    <p:extLst>
      <p:ext uri="{BB962C8B-B14F-4D97-AF65-F5344CB8AC3E}">
        <p14:creationId xmlns:p14="http://schemas.microsoft.com/office/powerpoint/2010/main" val="31036764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70" y="200025"/>
            <a:ext cx="5953124" cy="181986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2314755"/>
            <a:ext cx="6834108" cy="4419600"/>
          </a:xfrm>
          <a:prstGeom prst="rect">
            <a:avLst/>
          </a:prstGeom>
        </p:spPr>
      </p:pic>
    </p:spTree>
    <p:extLst>
      <p:ext uri="{BB962C8B-B14F-4D97-AF65-F5344CB8AC3E}">
        <p14:creationId xmlns:p14="http://schemas.microsoft.com/office/powerpoint/2010/main" val="27428677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787" y="152400"/>
            <a:ext cx="8458200" cy="7022435"/>
          </a:xfrm>
          <a:prstGeom prst="rect">
            <a:avLst/>
          </a:prstGeom>
        </p:spPr>
        <p:txBody>
          <a:bodyPr wrap="square">
            <a:spAutoFit/>
          </a:bodyPr>
          <a:lstStyle/>
          <a:p>
            <a:pPr indent="-457200">
              <a:lnSpc>
                <a:spcPct val="200000"/>
              </a:lnSpc>
              <a:spcAft>
                <a:spcPts val="1000"/>
              </a:spcAft>
            </a:pPr>
            <a:r>
              <a:rPr lang="en-US" sz="1400" b="1" dirty="0">
                <a:solidFill>
                  <a:schemeClr val="bg1"/>
                </a:solidFill>
                <a:latin typeface="Calibri"/>
                <a:ea typeface="Calibri"/>
                <a:cs typeface="Times New Roman"/>
              </a:rPr>
              <a:t>Jones, G., </a:t>
            </a:r>
            <a:r>
              <a:rPr lang="en-US" sz="1400" b="1" dirty="0" err="1">
                <a:solidFill>
                  <a:schemeClr val="bg1"/>
                </a:solidFill>
                <a:latin typeface="Calibri"/>
                <a:ea typeface="Calibri"/>
                <a:cs typeface="Times New Roman"/>
              </a:rPr>
              <a:t>Morrissette</a:t>
            </a:r>
            <a:r>
              <a:rPr lang="en-US" sz="1400" b="1" dirty="0">
                <a:solidFill>
                  <a:schemeClr val="bg1"/>
                </a:solidFill>
                <a:latin typeface="Calibri"/>
                <a:ea typeface="Calibri"/>
                <a:cs typeface="Times New Roman"/>
              </a:rPr>
              <a:t>, P. (1999). Foster parent stress. </a:t>
            </a:r>
            <a:r>
              <a:rPr lang="en-US" sz="1400" b="1" i="1" dirty="0">
                <a:solidFill>
                  <a:schemeClr val="bg1"/>
                </a:solidFill>
                <a:latin typeface="Calibri"/>
                <a:ea typeface="Calibri"/>
                <a:cs typeface="Times New Roman"/>
              </a:rPr>
              <a:t>Canadian Journal of Counseling, 33</a:t>
            </a:r>
            <a:r>
              <a:rPr lang="en-US" sz="1400" b="1" dirty="0">
                <a:solidFill>
                  <a:schemeClr val="bg1"/>
                </a:solidFill>
                <a:latin typeface="Calibri"/>
                <a:ea typeface="Calibri"/>
                <a:cs typeface="Times New Roman"/>
              </a:rPr>
              <a:t>(1). http://eric.ed.gov</a:t>
            </a:r>
          </a:p>
          <a:p>
            <a:pPr indent="-457200">
              <a:lnSpc>
                <a:spcPct val="200000"/>
              </a:lnSpc>
              <a:spcAft>
                <a:spcPts val="1000"/>
              </a:spcAft>
            </a:pPr>
            <a:r>
              <a:rPr lang="en-US" sz="1400" b="1" dirty="0">
                <a:solidFill>
                  <a:schemeClr val="bg1"/>
                </a:solidFill>
                <a:latin typeface="Calibri"/>
                <a:ea typeface="Calibri"/>
                <a:cs typeface="Times New Roman"/>
              </a:rPr>
              <a:t>Mayo Clinic. (2021). Stress relief from laughter? It’s no joke. https://</a:t>
            </a:r>
            <a:r>
              <a:rPr lang="en-US" sz="1400" b="1" dirty="0" smtClean="0">
                <a:solidFill>
                  <a:schemeClr val="bg1"/>
                </a:solidFill>
                <a:latin typeface="Calibri"/>
                <a:ea typeface="Calibri"/>
                <a:cs typeface="Times New Roman"/>
              </a:rPr>
              <a:t>www.mayoclinic.org/healthy-	lifestyle/stress-management/in-depth/stress-relief/art-20044456</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McMahon, D. (2021). Self-care: Barriers and basics for foster/adoptive parents. </a:t>
            </a:r>
            <a:r>
              <a:rPr lang="en-US" sz="1400" b="1" i="1" dirty="0">
                <a:solidFill>
                  <a:schemeClr val="bg1"/>
                </a:solidFill>
                <a:latin typeface="Calibri"/>
                <a:ea typeface="Calibri"/>
                <a:cs typeface="Times New Roman"/>
              </a:rPr>
              <a:t>North American Council on </a:t>
            </a:r>
            <a:r>
              <a:rPr lang="en-US" sz="1400" b="1" i="1" dirty="0" smtClean="0">
                <a:solidFill>
                  <a:schemeClr val="bg1"/>
                </a:solidFill>
                <a:latin typeface="Calibri"/>
                <a:ea typeface="Calibri"/>
                <a:cs typeface="Times New Roman"/>
              </a:rPr>
              <a:t>	Adoptive </a:t>
            </a:r>
            <a:r>
              <a:rPr lang="en-US" sz="1400" b="1" i="1" dirty="0">
                <a:solidFill>
                  <a:schemeClr val="bg1"/>
                </a:solidFill>
                <a:latin typeface="Calibri"/>
                <a:ea typeface="Calibri"/>
                <a:cs typeface="Times New Roman"/>
              </a:rPr>
              <a:t>Children. </a:t>
            </a:r>
            <a:r>
              <a:rPr lang="en-US" sz="1400" b="1" dirty="0">
                <a:solidFill>
                  <a:schemeClr val="bg1"/>
                </a:solidFill>
                <a:latin typeface="Calibri"/>
                <a:ea typeface="Calibri"/>
                <a:cs typeface="Times New Roman"/>
              </a:rPr>
              <a:t>https://www.nacac.org/resource/self-care-barriers-adoptive-parents/</a:t>
            </a:r>
          </a:p>
          <a:p>
            <a:pPr indent="-457200">
              <a:lnSpc>
                <a:spcPct val="200000"/>
              </a:lnSpc>
              <a:spcAft>
                <a:spcPts val="1000"/>
              </a:spcAft>
            </a:pPr>
            <a:r>
              <a:rPr lang="en-US" sz="1400" b="1" dirty="0">
                <a:solidFill>
                  <a:schemeClr val="bg1"/>
                </a:solidFill>
                <a:latin typeface="Calibri"/>
                <a:ea typeface="Calibri"/>
                <a:cs typeface="Times New Roman"/>
              </a:rPr>
              <a:t>National Association of Social Workers. (2021). Transcript for episode 17: Self-care and avoiding burnout. </a:t>
            </a:r>
            <a:r>
              <a:rPr lang="en-US" sz="1400" b="1" dirty="0" smtClean="0">
                <a:solidFill>
                  <a:schemeClr val="bg1"/>
                </a:solidFill>
                <a:latin typeface="Calibri"/>
                <a:ea typeface="Calibri"/>
                <a:cs typeface="Times New Roman"/>
              </a:rPr>
              <a:t>	https</a:t>
            </a:r>
            <a:r>
              <a:rPr lang="en-US" sz="1400" b="1" dirty="0">
                <a:solidFill>
                  <a:schemeClr val="bg1"/>
                </a:solidFill>
                <a:latin typeface="Calibri"/>
                <a:ea typeface="Calibri"/>
                <a:cs typeface="Times New Roman"/>
              </a:rPr>
              <a:t>://</a:t>
            </a:r>
            <a:r>
              <a:rPr lang="en-US" sz="1400" b="1" dirty="0" smtClean="0">
                <a:solidFill>
                  <a:schemeClr val="bg1"/>
                </a:solidFill>
                <a:latin typeface="Calibri"/>
                <a:ea typeface="Calibri"/>
                <a:cs typeface="Times New Roman"/>
              </a:rPr>
              <a:t>www.socialworkers.org/News/Social-Work-Talks-Podcast/EP17-Self-Care-and-Avoiding-	Burnout/Transcript-for-Episode-17</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err="1">
                <a:solidFill>
                  <a:schemeClr val="bg1"/>
                </a:solidFill>
                <a:latin typeface="Calibri"/>
                <a:ea typeface="Calibri"/>
                <a:cs typeface="Times New Roman"/>
              </a:rPr>
              <a:t>SaintA</a:t>
            </a:r>
            <a:r>
              <a:rPr lang="en-US" sz="1400" b="1" dirty="0">
                <a:solidFill>
                  <a:schemeClr val="bg1"/>
                </a:solidFill>
                <a:latin typeface="Calibri"/>
                <a:ea typeface="Calibri"/>
                <a:cs typeface="Times New Roman"/>
              </a:rPr>
              <a:t>. (2021). Stressing self-care for foster parents. https://sainta.org/stressing-self-care-for-foster-parents/</a:t>
            </a:r>
          </a:p>
          <a:p>
            <a:pPr indent="-457200">
              <a:lnSpc>
                <a:spcPct val="200000"/>
              </a:lnSpc>
              <a:spcAft>
                <a:spcPts val="1000"/>
              </a:spcAft>
            </a:pPr>
            <a:r>
              <a:rPr lang="en-US" sz="1400" b="1" dirty="0" err="1">
                <a:solidFill>
                  <a:schemeClr val="bg1"/>
                </a:solidFill>
                <a:latin typeface="Calibri"/>
                <a:ea typeface="Calibri"/>
                <a:cs typeface="Times New Roman"/>
              </a:rPr>
              <a:t>Steimer</a:t>
            </a:r>
            <a:r>
              <a:rPr lang="en-US" sz="1400" b="1" dirty="0">
                <a:solidFill>
                  <a:schemeClr val="bg1"/>
                </a:solidFill>
                <a:latin typeface="Calibri"/>
                <a:ea typeface="Calibri"/>
                <a:cs typeface="Times New Roman"/>
              </a:rPr>
              <a:t>, T. (2002). The biology of fear- and anxiety- related behaviors. </a:t>
            </a:r>
            <a:r>
              <a:rPr lang="en-US" sz="1400" b="1" i="1" dirty="0">
                <a:solidFill>
                  <a:schemeClr val="bg1"/>
                </a:solidFill>
                <a:latin typeface="Calibri"/>
                <a:ea typeface="Calibri"/>
                <a:cs typeface="Times New Roman"/>
              </a:rPr>
              <a:t>Dialogues in Clinical Neuroscience 4(</a:t>
            </a:r>
            <a:r>
              <a:rPr lang="en-US" sz="1400" b="1" dirty="0">
                <a:solidFill>
                  <a:schemeClr val="bg1"/>
                </a:solidFill>
                <a:latin typeface="Calibri"/>
                <a:ea typeface="Calibri"/>
                <a:cs typeface="Times New Roman"/>
              </a:rPr>
              <a:t>3). </a:t>
            </a:r>
            <a:r>
              <a:rPr lang="en-US" sz="1400" b="1" dirty="0" smtClean="0">
                <a:solidFill>
                  <a:schemeClr val="bg1"/>
                </a:solidFill>
                <a:latin typeface="Calibri"/>
                <a:ea typeface="Calibri"/>
                <a:cs typeface="Times New Roman"/>
              </a:rPr>
              <a:t>	231-249</a:t>
            </a:r>
            <a:r>
              <a:rPr lang="en-US" sz="1400" b="1" dirty="0">
                <a:solidFill>
                  <a:schemeClr val="bg1"/>
                </a:solidFill>
                <a:latin typeface="Calibri"/>
                <a:ea typeface="Calibri"/>
                <a:cs typeface="Times New Roman"/>
              </a:rPr>
              <a:t>. </a:t>
            </a:r>
            <a:endParaRPr lang="en-US" sz="1400" b="1" dirty="0" smtClean="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Therapist Aid. (2021). Progressive Muscle Relaxation Script. https://</a:t>
            </a:r>
            <a:r>
              <a:rPr lang="en-US" sz="1400" b="1" dirty="0" smtClean="0">
                <a:solidFill>
                  <a:schemeClr val="bg1"/>
                </a:solidFill>
                <a:latin typeface="Calibri"/>
                <a:ea typeface="Calibri"/>
                <a:cs typeface="Times New Roman"/>
              </a:rPr>
              <a:t>www.therapistaid.com/therapy-	worksheet/progressive-muscle-relaxation-script</a:t>
            </a:r>
            <a:endParaRPr lang="en-US" sz="1400" b="1" dirty="0">
              <a:solidFill>
                <a:schemeClr val="bg1"/>
              </a:solidFill>
              <a:latin typeface="Calibri"/>
              <a:ea typeface="Calibri"/>
              <a:cs typeface="Times New Roman"/>
            </a:endParaRPr>
          </a:p>
          <a:p>
            <a:pPr indent="-457200">
              <a:lnSpc>
                <a:spcPct val="200000"/>
              </a:lnSpc>
              <a:spcAft>
                <a:spcPts val="1000"/>
              </a:spcAft>
            </a:pPr>
            <a:endParaRPr lang="en-US" sz="1400" b="1" dirty="0">
              <a:solidFill>
                <a:schemeClr val="bg1"/>
              </a:solidFill>
              <a:latin typeface="Calibri"/>
              <a:ea typeface="Calibri"/>
              <a:cs typeface="Times New Roman"/>
            </a:endParaRPr>
          </a:p>
        </p:txBody>
      </p:sp>
    </p:spTree>
    <p:extLst>
      <p:ext uri="{BB962C8B-B14F-4D97-AF65-F5344CB8AC3E}">
        <p14:creationId xmlns:p14="http://schemas.microsoft.com/office/powerpoint/2010/main" val="21548089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1445" y="838200"/>
            <a:ext cx="8305800" cy="2934137"/>
          </a:xfrm>
          <a:prstGeom prst="rect">
            <a:avLst/>
          </a:prstGeom>
        </p:spPr>
        <p:txBody>
          <a:bodyPr wrap="square">
            <a:spAutoFit/>
          </a:bodyPr>
          <a:lstStyle/>
          <a:p>
            <a:pPr indent="-457200">
              <a:lnSpc>
                <a:spcPct val="200000"/>
              </a:lnSpc>
              <a:spcAft>
                <a:spcPts val="1000"/>
              </a:spcAft>
            </a:pPr>
            <a:r>
              <a:rPr lang="en-US" sz="1400" b="1" dirty="0">
                <a:solidFill>
                  <a:schemeClr val="bg1"/>
                </a:solidFill>
                <a:latin typeface="Calibri"/>
                <a:ea typeface="Calibri"/>
                <a:cs typeface="Times New Roman"/>
              </a:rPr>
              <a:t>Therapist Aid. (2021). Self-care assessment. </a:t>
            </a:r>
            <a:r>
              <a:rPr lang="en-US" sz="1400" b="1" dirty="0">
                <a:solidFill>
                  <a:schemeClr val="bg1"/>
                </a:solidFill>
                <a:latin typeface="Calibri"/>
                <a:ea typeface="Calibri"/>
                <a:cs typeface="Times New Roman"/>
                <a:hlinkClick r:id="rId2"/>
              </a:rPr>
              <a:t>https://</a:t>
            </a:r>
            <a:r>
              <a:rPr lang="en-US" sz="1400" b="1" dirty="0" smtClean="0">
                <a:solidFill>
                  <a:schemeClr val="bg1"/>
                </a:solidFill>
                <a:latin typeface="Calibri"/>
                <a:ea typeface="Calibri"/>
                <a:cs typeface="Times New Roman"/>
                <a:hlinkClick r:id="rId2"/>
              </a:rPr>
              <a:t>www.therapistaid.com/therapy-worksheet/self-</a:t>
            </a:r>
            <a:r>
              <a:rPr lang="en-US" sz="1400" b="1" dirty="0" smtClean="0">
                <a:solidFill>
                  <a:schemeClr val="bg1"/>
                </a:solidFill>
                <a:latin typeface="Calibri"/>
                <a:ea typeface="Calibri"/>
                <a:cs typeface="Times New Roman"/>
              </a:rPr>
              <a:t>	care-assessment</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Therapist Aid. (2021). Sleep hygiene handout. </a:t>
            </a:r>
            <a:r>
              <a:rPr lang="en-US" sz="1400" b="1" dirty="0">
                <a:solidFill>
                  <a:schemeClr val="bg1"/>
                </a:solidFill>
                <a:latin typeface="Calibri"/>
                <a:ea typeface="Calibri"/>
                <a:cs typeface="Times New Roman"/>
                <a:hlinkClick r:id="rId3"/>
              </a:rPr>
              <a:t>https://</a:t>
            </a:r>
            <a:r>
              <a:rPr lang="en-US" sz="1400" b="1" dirty="0" smtClean="0">
                <a:solidFill>
                  <a:schemeClr val="bg1"/>
                </a:solidFill>
                <a:latin typeface="Calibri"/>
                <a:ea typeface="Calibri"/>
                <a:cs typeface="Times New Roman"/>
                <a:hlinkClick r:id="rId3"/>
              </a:rPr>
              <a:t>www.therapistaid.com/therapy-</a:t>
            </a:r>
            <a:r>
              <a:rPr lang="en-US" sz="1400" b="1" dirty="0" smtClean="0">
                <a:solidFill>
                  <a:schemeClr val="bg1"/>
                </a:solidFill>
                <a:latin typeface="Calibri"/>
                <a:ea typeface="Calibri"/>
                <a:cs typeface="Times New Roman"/>
              </a:rPr>
              <a:t>	worksheet/sleep-	hygiene-handout</a:t>
            </a:r>
            <a:endParaRPr lang="en-US" sz="1400" b="1" dirty="0">
              <a:solidFill>
                <a:schemeClr val="bg1"/>
              </a:solidFill>
              <a:latin typeface="Calibri"/>
              <a:ea typeface="Calibri"/>
              <a:cs typeface="Times New Roman"/>
            </a:endParaRPr>
          </a:p>
          <a:p>
            <a:pPr indent="-457200">
              <a:lnSpc>
                <a:spcPct val="200000"/>
              </a:lnSpc>
              <a:spcAft>
                <a:spcPts val="1000"/>
              </a:spcAft>
            </a:pPr>
            <a:r>
              <a:rPr lang="en-US" sz="1400" b="1" dirty="0">
                <a:solidFill>
                  <a:schemeClr val="bg1"/>
                </a:solidFill>
                <a:latin typeface="Calibri"/>
                <a:ea typeface="Calibri"/>
                <a:cs typeface="Times New Roman"/>
              </a:rPr>
              <a:t>WebMD. (2012). Stress symptoms. </a:t>
            </a:r>
            <a:r>
              <a:rPr lang="en-US" sz="1400" b="1" dirty="0">
                <a:solidFill>
                  <a:schemeClr val="bg1"/>
                </a:solidFill>
                <a:latin typeface="Calibri"/>
                <a:ea typeface="Calibri"/>
                <a:cs typeface="Times New Roman"/>
                <a:hlinkClick r:id="rId4"/>
              </a:rPr>
              <a:t>https://</a:t>
            </a:r>
            <a:r>
              <a:rPr lang="en-US" sz="1400" b="1" dirty="0" smtClean="0">
                <a:solidFill>
                  <a:schemeClr val="bg1"/>
                </a:solidFill>
                <a:latin typeface="Calibri"/>
                <a:ea typeface="Calibri"/>
                <a:cs typeface="Times New Roman"/>
                <a:hlinkClick r:id="rId4"/>
              </a:rPr>
              <a:t>www.webmd.com/balance/stress-management/stress-</a:t>
            </a:r>
            <a:r>
              <a:rPr lang="en-US" sz="1400" b="1" dirty="0" smtClean="0">
                <a:solidFill>
                  <a:schemeClr val="bg1"/>
                </a:solidFill>
                <a:latin typeface="Calibri"/>
                <a:ea typeface="Calibri"/>
                <a:cs typeface="Times New Roman"/>
              </a:rPr>
              <a:t>	symptoms-effects_of-stress-on-the-body#1</a:t>
            </a:r>
            <a:endParaRPr lang="en-US" sz="1400" b="1" dirty="0">
              <a:solidFill>
                <a:schemeClr val="bg1"/>
              </a:solidFill>
              <a:effectLst/>
              <a:latin typeface="Calibri"/>
              <a:ea typeface="Calibri"/>
              <a:cs typeface="Times New Roman"/>
            </a:endParaRPr>
          </a:p>
        </p:txBody>
      </p:sp>
    </p:spTree>
    <p:extLst>
      <p:ext uri="{BB962C8B-B14F-4D97-AF65-F5344CB8AC3E}">
        <p14:creationId xmlns:p14="http://schemas.microsoft.com/office/powerpoint/2010/main" val="8647448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817</TotalTime>
  <Words>4158</Words>
  <Application>Microsoft Office PowerPoint</Application>
  <PresentationFormat>On-screen Show (4:3)</PresentationFormat>
  <Paragraphs>415</Paragraphs>
  <Slides>91</Slides>
  <Notes>52</Notes>
  <HiddenSlides>0</HiddenSlides>
  <MMClips>0</MMClips>
  <ScaleCrop>false</ScaleCrop>
  <HeadingPairs>
    <vt:vector size="4" baseType="variant">
      <vt:variant>
        <vt:lpstr>Theme</vt:lpstr>
      </vt:variant>
      <vt:variant>
        <vt:i4>1</vt:i4>
      </vt:variant>
      <vt:variant>
        <vt:lpstr>Slide Titles</vt:lpstr>
      </vt:variant>
      <vt:variant>
        <vt:i4>91</vt:i4>
      </vt:variant>
    </vt:vector>
  </HeadingPairs>
  <TitlesOfParts>
    <vt:vector size="92" baseType="lpstr">
      <vt:lpstr>Slice</vt:lpstr>
      <vt:lpstr>The Importance of Self Care for Foster Parents</vt:lpstr>
      <vt:lpstr>Self Care Matters!</vt:lpstr>
      <vt:lpstr> What is Self Care? </vt:lpstr>
      <vt:lpstr>Self Care</vt:lpstr>
      <vt:lpstr>PowerPoint Presentation</vt:lpstr>
      <vt:lpstr>Self Care Involves</vt:lpstr>
      <vt:lpstr>SELF-CARE ASSESSMENT WORKSHEET</vt:lpstr>
      <vt:lpstr>PowerPoint Presentation</vt:lpstr>
      <vt:lpstr>PowerPoint Presentation</vt:lpstr>
      <vt:lpstr>PowerPoint Presentation</vt:lpstr>
      <vt:lpstr>PowerPoint Presentation</vt:lpstr>
      <vt:lpstr>PowerPoint Presentation</vt:lpstr>
      <vt:lpstr>PowerPoint Presentation</vt:lpstr>
      <vt:lpstr>Stress and Foster Parents </vt:lpstr>
      <vt:lpstr>PowerPoint Presentation</vt:lpstr>
      <vt:lpstr>11 Themes of Foster Parent Stress</vt:lpstr>
      <vt:lpstr>11 Themes of Foster Parent Stress</vt:lpstr>
      <vt:lpstr>11 Themes of Foster Parent Stress</vt:lpstr>
      <vt:lpstr>Stress, Stress and More Stress </vt:lpstr>
      <vt:lpstr>PowerPoint Presentation</vt:lpstr>
      <vt:lpstr>So What is Stress?</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CHRONIC STRESS </vt:lpstr>
      <vt:lpstr>CHRONIC STRESS </vt:lpstr>
      <vt:lpstr>PowerPoint Presentation</vt:lpstr>
      <vt:lpstr>PowerPoint Presentation</vt:lpstr>
      <vt:lpstr>PowerPoint Presentation</vt:lpstr>
      <vt:lpstr>PowerPoint Presentation</vt:lpstr>
      <vt:lpstr>PowerPoint Presentation</vt:lpstr>
      <vt:lpstr>PowerPoint Presentation</vt:lpstr>
      <vt:lpstr>Burnout and Compassion Fatigue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Importance of Boundaries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Self Care for Foster Parents</dc:title>
  <dc:creator>Connie</dc:creator>
  <cp:lastModifiedBy>Absolute Ofield</cp:lastModifiedBy>
  <cp:revision>190</cp:revision>
  <dcterms:created xsi:type="dcterms:W3CDTF">2015-06-29T21:39:02Z</dcterms:created>
  <dcterms:modified xsi:type="dcterms:W3CDTF">2021-02-07T20:44:49Z</dcterms:modified>
</cp:coreProperties>
</file>