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handoutMasterIdLst>
    <p:handoutMasterId r:id="rId24"/>
  </p:handoutMasterIdLst>
  <p:sldIdLst>
    <p:sldId id="256" r:id="rId2"/>
    <p:sldId id="257" r:id="rId3"/>
    <p:sldId id="258" r:id="rId4"/>
    <p:sldId id="261" r:id="rId5"/>
    <p:sldId id="277" r:id="rId6"/>
    <p:sldId id="259" r:id="rId7"/>
    <p:sldId id="260" r:id="rId8"/>
    <p:sldId id="262" r:id="rId9"/>
    <p:sldId id="265" r:id="rId10"/>
    <p:sldId id="264" r:id="rId11"/>
    <p:sldId id="266" r:id="rId12"/>
    <p:sldId id="274" r:id="rId13"/>
    <p:sldId id="267" r:id="rId14"/>
    <p:sldId id="268" r:id="rId15"/>
    <p:sldId id="269" r:id="rId16"/>
    <p:sldId id="270" r:id="rId17"/>
    <p:sldId id="273" r:id="rId18"/>
    <p:sldId id="276" r:id="rId19"/>
    <p:sldId id="272" r:id="rId20"/>
    <p:sldId id="275" r:id="rId21"/>
    <p:sldId id="263" r:id="rId22"/>
    <p:sldId id="271" r:id="rId2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426" y="8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AECF4CC2-843C-4CAD-9F91-17DCC91AF8B9}" type="datetimeFigureOut">
              <a:rPr lang="en-US" smtClean="0"/>
              <a:t>10/3/2017</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585072AE-D5E5-45D6-8A86-C0539C6B5C73}" type="slidenum">
              <a:rPr lang="en-US" smtClean="0"/>
              <a:t>‹#›</a:t>
            </a:fld>
            <a:endParaRPr lang="en-US"/>
          </a:p>
        </p:txBody>
      </p:sp>
    </p:spTree>
    <p:extLst>
      <p:ext uri="{BB962C8B-B14F-4D97-AF65-F5344CB8AC3E}">
        <p14:creationId xmlns:p14="http://schemas.microsoft.com/office/powerpoint/2010/main" val="184069689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a:t>Click to edit Master title style</a:t>
            </a:r>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C81ED84-D8A3-46A7-B72A-2EFA87346972}" type="datetimeFigureOut">
              <a:rPr lang="en-US" smtClean="0"/>
              <a:pPr/>
              <a:t>10/3/2017</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15465FD0-E1D8-4DC2-A5B8-4F6215ED949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C81ED84-D8A3-46A7-B72A-2EFA87346972}" type="datetimeFigureOut">
              <a:rPr lang="en-US" smtClean="0"/>
              <a:pPr/>
              <a:t>10/3/2017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465FD0-E1D8-4DC2-A5B8-4F6215ED949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p>
            <a:r>
              <a:rPr kumimoji="0" lang="en-US"/>
              <a:t>Click to edit Master title style</a:t>
            </a:r>
          </a:p>
        </p:txBody>
      </p:sp>
      <p:sp>
        <p:nvSpPr>
          <p:cNvPr id="3" name="Vertical Text Placeholder 2"/>
          <p:cNvSpPr>
            <a:spLocks noGrp="1"/>
          </p:cNvSpPr>
          <p:nvPr>
            <p:ph type="body" orient="vert" idx="1"/>
          </p:nvPr>
        </p:nvSpPr>
        <p:spPr>
          <a:xfrm>
            <a:off x="457200" y="274642"/>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p>
            <a:fld id="{1C81ED84-D8A3-46A7-B72A-2EFA87346972}" type="datetimeFigureOut">
              <a:rPr lang="en-US" smtClean="0"/>
              <a:pPr/>
              <a:t>10/3/2017</a:t>
            </a:fld>
            <a:endParaRPr lang="en-US"/>
          </a:p>
        </p:txBody>
      </p:sp>
      <p:sp>
        <p:nvSpPr>
          <p:cNvPr id="5" name="Footer Placeholder 4"/>
          <p:cNvSpPr>
            <a:spLocks noGrp="1"/>
          </p:cNvSpPr>
          <p:nvPr>
            <p:ph type="ftr" sz="quarter" idx="11"/>
          </p:nvPr>
        </p:nvSpPr>
        <p:spPr>
          <a:xfrm>
            <a:off x="457200" y="6556248"/>
            <a:ext cx="3657600" cy="228600"/>
          </a:xfrm>
        </p:spPr>
        <p:txBody>
          <a:bodyPr/>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15465FD0-E1D8-4DC2-A5B8-4F6215ED949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C81ED84-D8A3-46A7-B72A-2EFA87346972}" type="datetimeFigureOut">
              <a:rPr lang="en-US" smtClean="0"/>
              <a:pPr/>
              <a:t>10/3/2017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465FD0-E1D8-4DC2-A5B8-4F6215ED949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a:t>Click to edit Master title style</a:t>
            </a:r>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C81ED84-D8A3-46A7-B72A-2EFA87346972}" type="datetimeFigureOut">
              <a:rPr lang="en-US" smtClean="0"/>
              <a:pPr/>
              <a:t>10/3/2017</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p>
            <a:fld id="{15465FD0-E1D8-4DC2-A5B8-4F6215ED949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C81ED84-D8A3-46A7-B72A-2EFA87346972}" type="datetimeFigureOut">
              <a:rPr lang="en-US" smtClean="0"/>
              <a:pPr/>
              <a:t>10/3/2017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465FD0-E1D8-4DC2-A5B8-4F6215ED949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1C81ED84-D8A3-46A7-B72A-2EFA87346972}" type="datetimeFigureOut">
              <a:rPr lang="en-US" smtClean="0"/>
              <a:pPr/>
              <a:t>10/3/2017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465FD0-E1D8-4DC2-A5B8-4F6215ED949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1C81ED84-D8A3-46A7-B72A-2EFA87346972}" type="datetimeFigureOut">
              <a:rPr lang="en-US" smtClean="0"/>
              <a:pPr/>
              <a:t>10/3/2017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465FD0-E1D8-4DC2-A5B8-4F6215ED949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1C81ED84-D8A3-46A7-B72A-2EFA87346972}" type="datetimeFigureOut">
              <a:rPr lang="en-US" smtClean="0"/>
              <a:pPr/>
              <a:t>10/3/2017</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p>
            <a:fld id="{15465FD0-E1D8-4DC2-A5B8-4F6215ED949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a:t>Click to edit Master title style</a:t>
            </a:r>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C81ED84-D8A3-46A7-B72A-2EFA87346972}" type="datetimeFigureOut">
              <a:rPr lang="en-US" smtClean="0"/>
              <a:pPr/>
              <a:t>10/3/2017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465FD0-E1D8-4DC2-A5B8-4F6215ED949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a:t>Click to edit Master text styles</a:t>
            </a:r>
          </a:p>
        </p:txBody>
      </p:sp>
      <p:sp>
        <p:nvSpPr>
          <p:cNvPr id="5" name="Date Placeholder 4"/>
          <p:cNvSpPr>
            <a:spLocks noGrp="1"/>
          </p:cNvSpPr>
          <p:nvPr>
            <p:ph type="dt" sz="half" idx="10"/>
          </p:nvPr>
        </p:nvSpPr>
        <p:spPr/>
        <p:txBody>
          <a:bodyPr/>
          <a:lstStyle/>
          <a:p>
            <a:fld id="{1C81ED84-D8A3-46A7-B72A-2EFA87346972}" type="datetimeFigureOut">
              <a:rPr lang="en-US" smtClean="0"/>
              <a:pPr/>
              <a:t>10/3/2017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465FD0-E1D8-4DC2-A5B8-4F6215ED9495}"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en-US"/>
              <a:t>Click to edit Master title style</a:t>
            </a:r>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C81ED84-D8A3-46A7-B72A-2EFA87346972}" type="datetimeFigureOut">
              <a:rPr lang="en-US" smtClean="0"/>
              <a:pPr/>
              <a:t>10/3/2017</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15465FD0-E1D8-4DC2-A5B8-4F6215ED949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Emily\AppData\Local\Microsoft\Windows\Temporary Internet Files\Content.IE5\CDY0LO0J\MP900427809[1].jpg"/>
          <p:cNvPicPr>
            <a:picLocks noChangeAspect="1" noChangeArrowheads="1"/>
          </p:cNvPicPr>
          <p:nvPr/>
        </p:nvPicPr>
        <p:blipFill>
          <a:blip r:embed="rId2" cstate="print"/>
          <a:srcRect/>
          <a:stretch>
            <a:fillRect/>
          </a:stretch>
        </p:blipFill>
        <p:spPr bwMode="auto">
          <a:xfrm>
            <a:off x="457200" y="381000"/>
            <a:ext cx="8001000" cy="590073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 name="Title 1"/>
          <p:cNvSpPr>
            <a:spLocks noGrp="1"/>
          </p:cNvSpPr>
          <p:nvPr>
            <p:ph type="ctrTitle"/>
          </p:nvPr>
        </p:nvSpPr>
        <p:spPr>
          <a:xfrm>
            <a:off x="685800" y="762000"/>
            <a:ext cx="7772400" cy="1470025"/>
          </a:xfrm>
        </p:spPr>
        <p:txBody>
          <a:bodyPr>
            <a:normAutofit fontScale="90000"/>
          </a:bodyPr>
          <a:lstStyle/>
          <a:p>
            <a:pPr algn="ctr"/>
            <a:r>
              <a:rPr lang="en-US" dirty="0">
                <a:latin typeface="AR JULIAN" pitchFamily="2" charset="0"/>
              </a:rPr>
              <a:t>African American Children</a:t>
            </a:r>
            <a:br>
              <a:rPr lang="en-US" dirty="0">
                <a:latin typeface="AR JULIAN" pitchFamily="2" charset="0"/>
              </a:rPr>
            </a:br>
            <a:r>
              <a:rPr lang="en-US" dirty="0">
                <a:latin typeface="AR JULIAN" pitchFamily="2" charset="0"/>
              </a:rPr>
              <a:t> in</a:t>
            </a:r>
            <a:br>
              <a:rPr lang="en-US" dirty="0">
                <a:latin typeface="AR JULIAN" pitchFamily="2" charset="0"/>
              </a:rPr>
            </a:br>
            <a:r>
              <a:rPr lang="en-US" dirty="0">
                <a:latin typeface="AR JULIAN" pitchFamily="2" charset="0"/>
              </a:rPr>
              <a:t> Foster Care</a:t>
            </a:r>
          </a:p>
        </p:txBody>
      </p:sp>
      <p:sp>
        <p:nvSpPr>
          <p:cNvPr id="3" name="Subtitle 2"/>
          <p:cNvSpPr>
            <a:spLocks noGrp="1"/>
          </p:cNvSpPr>
          <p:nvPr>
            <p:ph type="subTitle" idx="1"/>
          </p:nvPr>
        </p:nvSpPr>
        <p:spPr>
          <a:xfrm>
            <a:off x="1371600" y="5181600"/>
            <a:ext cx="5791200" cy="457200"/>
          </a:xfrm>
        </p:spPr>
        <p:txBody>
          <a:bodyPr>
            <a:normAutofit/>
          </a:bodyPr>
          <a:lstStyle/>
          <a:p>
            <a:pPr algn="ctr"/>
            <a:r>
              <a:rPr lang="en-US" dirty="0">
                <a:solidFill>
                  <a:schemeClr val="tx1"/>
                </a:solidFill>
              </a:rPr>
              <a:t>West Virginia State University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Caring for African American Children</a:t>
            </a:r>
          </a:p>
        </p:txBody>
      </p:sp>
      <p:sp>
        <p:nvSpPr>
          <p:cNvPr id="3" name="Content Placeholder 2"/>
          <p:cNvSpPr>
            <a:spLocks noGrp="1"/>
          </p:cNvSpPr>
          <p:nvPr>
            <p:ph idx="1"/>
          </p:nvPr>
        </p:nvSpPr>
        <p:spPr/>
        <p:txBody>
          <a:bodyPr/>
          <a:lstStyle/>
          <a:p>
            <a:r>
              <a:rPr lang="en-US" dirty="0"/>
              <a:t>Ethnic Hair</a:t>
            </a:r>
          </a:p>
          <a:p>
            <a:pPr lvl="1"/>
            <a:r>
              <a:rPr lang="en-US" dirty="0"/>
              <a:t>Black hair is extremely fragile.  Curly/kinky hair needs moisture, moisture, and more moisture.</a:t>
            </a:r>
          </a:p>
          <a:p>
            <a:pPr marL="292608" lvl="1" indent="0">
              <a:buNone/>
            </a:pPr>
            <a:endParaRPr lang="en-US" dirty="0"/>
          </a:p>
          <a:p>
            <a:pPr lvl="2"/>
            <a:r>
              <a:rPr lang="en-US" dirty="0"/>
              <a:t>Therefore, consider this when purchasing hair products (hair spray, mousse, holding gels, etc.).  Instead, consider moisturizers, leave-in conditioners, etc.).</a:t>
            </a:r>
          </a:p>
          <a:p>
            <a:pPr marL="530352" lvl="2" indent="0">
              <a:buNone/>
            </a:pPr>
            <a:r>
              <a:rPr lang="en-US" dirty="0"/>
              <a:t>  </a:t>
            </a:r>
          </a:p>
          <a:p>
            <a:pPr lvl="2"/>
            <a:r>
              <a:rPr lang="en-US" dirty="0"/>
              <a:t>Keeping a good hair regime requires utilizing quality salon-grade products.  Consider using a moisturizing conditioner, a daily moisturizer, and natural oils to apply to the hair (pomegranate seed oil has been recommended).       </a:t>
            </a:r>
          </a:p>
        </p:txBody>
      </p:sp>
    </p:spTree>
    <p:extLst>
      <p:ext uri="{BB962C8B-B14F-4D97-AF65-F5344CB8AC3E}">
        <p14:creationId xmlns:p14="http://schemas.microsoft.com/office/powerpoint/2010/main" val="13758357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644490A-7D8B-4375-A671-681F9D8A11D4}"/>
              </a:ext>
            </a:extLst>
          </p:cNvPr>
          <p:cNvSpPr>
            <a:spLocks noGrp="1"/>
          </p:cNvSpPr>
          <p:nvPr>
            <p:ph type="title"/>
          </p:nvPr>
        </p:nvSpPr>
        <p:spPr/>
        <p:txBody>
          <a:bodyPr/>
          <a:lstStyle/>
          <a:p>
            <a:r>
              <a:rPr lang="en-US" dirty="0"/>
              <a:t>Skin:</a:t>
            </a:r>
          </a:p>
        </p:txBody>
      </p:sp>
      <p:sp>
        <p:nvSpPr>
          <p:cNvPr id="3" name="Content Placeholder 2">
            <a:extLst>
              <a:ext uri="{FF2B5EF4-FFF2-40B4-BE49-F238E27FC236}">
                <a16:creationId xmlns:a16="http://schemas.microsoft.com/office/drawing/2014/main" xmlns="" id="{F33913B2-AA01-4D60-9388-B6C011520C00}"/>
              </a:ext>
            </a:extLst>
          </p:cNvPr>
          <p:cNvSpPr>
            <a:spLocks noGrp="1"/>
          </p:cNvSpPr>
          <p:nvPr>
            <p:ph idx="1"/>
          </p:nvPr>
        </p:nvSpPr>
        <p:spPr/>
        <p:txBody>
          <a:bodyPr/>
          <a:lstStyle/>
          <a:p>
            <a:r>
              <a:rPr lang="en-US" dirty="0"/>
              <a:t>Many African-American children have naturally dry skin or course skin.  Many children will be diagnosed with Eczema as a result of patches of extremely rough, itchy skin.</a:t>
            </a:r>
          </a:p>
          <a:p>
            <a:endParaRPr lang="en-US" dirty="0"/>
          </a:p>
          <a:p>
            <a:pPr lvl="1"/>
            <a:r>
              <a:rPr lang="en-US" dirty="0"/>
              <a:t>Moisturizing lotion and soap work to infuse moisture into their skin helping to alleviate the symptoms, patches, and itching.</a:t>
            </a:r>
          </a:p>
        </p:txBody>
      </p:sp>
    </p:spTree>
    <p:extLst>
      <p:ext uri="{BB962C8B-B14F-4D97-AF65-F5344CB8AC3E}">
        <p14:creationId xmlns:p14="http://schemas.microsoft.com/office/powerpoint/2010/main" val="32259483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4E64C5C3-21AA-4B1E-9E0B-0A4924A8586A}"/>
              </a:ext>
            </a:extLst>
          </p:cNvPr>
          <p:cNvSpPr>
            <a:spLocks noGrp="1"/>
          </p:cNvSpPr>
          <p:nvPr>
            <p:ph idx="1"/>
          </p:nvPr>
        </p:nvSpPr>
        <p:spPr>
          <a:xfrm>
            <a:off x="457200" y="457200"/>
            <a:ext cx="7239000" cy="5998536"/>
          </a:xfrm>
        </p:spPr>
        <p:txBody>
          <a:bodyPr>
            <a:normAutofit fontScale="92500" lnSpcReduction="10000"/>
          </a:bodyPr>
          <a:lstStyle/>
          <a:p>
            <a:r>
              <a:rPr lang="en-US" dirty="0"/>
              <a:t>Now, in reality, hair and skin are the “easy part”.  The major issues actually follow.  </a:t>
            </a:r>
          </a:p>
          <a:p>
            <a:endParaRPr lang="en-US" dirty="0"/>
          </a:p>
          <a:p>
            <a:pPr lvl="1"/>
            <a:r>
              <a:rPr lang="en-US" dirty="0"/>
              <a:t>For example, “parents who believe they an raise their child color-blind are making a terrible mistake.  </a:t>
            </a:r>
          </a:p>
          <a:p>
            <a:pPr lvl="1"/>
            <a:endParaRPr lang="en-US" dirty="0"/>
          </a:p>
          <a:p>
            <a:pPr lvl="1"/>
            <a:r>
              <a:rPr lang="en-US" dirty="0"/>
              <a:t>Part of loving your child is seeing and loving the color of his/her skin-and accepting the reality that he/she will likely be painfully pigeonholed sometime in their lifetime because of it. </a:t>
            </a:r>
          </a:p>
          <a:p>
            <a:pPr lvl="1"/>
            <a:endParaRPr lang="en-US" dirty="0"/>
          </a:p>
          <a:p>
            <a:pPr lvl="1"/>
            <a:r>
              <a:rPr lang="en-US" dirty="0"/>
              <a:t>Every adoptee is inevitably going to go through a period where the shock of race is real.  It can happen when you are 8 or 13 or 28.  And when you’re really depressed  and feel really different, you don’t want to hear “love is enough.”  We are all aware that it is not…because I wouldn’t be feeling this if it was true.</a:t>
            </a:r>
          </a:p>
        </p:txBody>
      </p:sp>
    </p:spTree>
    <p:extLst>
      <p:ext uri="{BB962C8B-B14F-4D97-AF65-F5344CB8AC3E}">
        <p14:creationId xmlns:p14="http://schemas.microsoft.com/office/powerpoint/2010/main" val="9437206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B670AD1F-C916-4A4F-8C1A-6228D4ABE9AD}"/>
              </a:ext>
            </a:extLst>
          </p:cNvPr>
          <p:cNvSpPr>
            <a:spLocks noGrp="1"/>
          </p:cNvSpPr>
          <p:nvPr>
            <p:ph idx="1"/>
          </p:nvPr>
        </p:nvSpPr>
        <p:spPr>
          <a:xfrm>
            <a:off x="457200" y="457200"/>
            <a:ext cx="7239000" cy="5998536"/>
          </a:xfrm>
        </p:spPr>
        <p:txBody>
          <a:bodyPr/>
          <a:lstStyle/>
          <a:p>
            <a:r>
              <a:rPr lang="en-US" dirty="0"/>
              <a:t>“Going in with the mindset that this ethnic child is no different from any other child is a naivete the adoptive parent cannot afford.”</a:t>
            </a:r>
          </a:p>
          <a:p>
            <a:endParaRPr lang="en-US" dirty="0"/>
          </a:p>
          <a:p>
            <a:pPr lvl="1"/>
            <a:r>
              <a:rPr lang="en-US" dirty="0"/>
              <a:t>One must understand that the African-American child is dealing with the social ramifications of his/her race and color.  </a:t>
            </a:r>
          </a:p>
          <a:p>
            <a:pPr lvl="2"/>
            <a:r>
              <a:rPr lang="en-US" dirty="0"/>
              <a:t>Foster/Adoptive parents need to recognize that the needs of these particular children are different emotionally, socially, mentally, and physically.  These parents need to be committed to the Herculean task of making their home into a space where these particular children feel free from the ever-looming burden of racism.</a:t>
            </a:r>
          </a:p>
        </p:txBody>
      </p:sp>
    </p:spTree>
    <p:extLst>
      <p:ext uri="{BB962C8B-B14F-4D97-AF65-F5344CB8AC3E}">
        <p14:creationId xmlns:p14="http://schemas.microsoft.com/office/powerpoint/2010/main" val="1383720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E885937C-ECB9-413D-8360-1F2842E799F0}"/>
              </a:ext>
            </a:extLst>
          </p:cNvPr>
          <p:cNvSpPr>
            <a:spLocks noGrp="1"/>
          </p:cNvSpPr>
          <p:nvPr>
            <p:ph idx="1"/>
          </p:nvPr>
        </p:nvSpPr>
        <p:spPr>
          <a:xfrm>
            <a:off x="457200" y="381000"/>
            <a:ext cx="7239000" cy="6074736"/>
          </a:xfrm>
        </p:spPr>
        <p:txBody>
          <a:bodyPr/>
          <a:lstStyle/>
          <a:p>
            <a:r>
              <a:rPr lang="en-US" dirty="0"/>
              <a:t>Parenting an African-American child means that you are willing to take on the administration of an entire school district because they have already decided that your child is a problem to be handled from his/her first day in kindergarten.  It means that you buy dolls with hair and skin like herself, so she learns to embrace her own beauty, but that you are willing to check or even cut off your family members who refuse to do the work to confront their own racist beliefs.  </a:t>
            </a:r>
          </a:p>
        </p:txBody>
      </p:sp>
    </p:spTree>
    <p:extLst>
      <p:ext uri="{BB962C8B-B14F-4D97-AF65-F5344CB8AC3E}">
        <p14:creationId xmlns:p14="http://schemas.microsoft.com/office/powerpoint/2010/main" val="40373041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5F98DBD-ACF4-440D-9A4D-395B664EF040}"/>
              </a:ext>
            </a:extLst>
          </p:cNvPr>
          <p:cNvSpPr>
            <a:spLocks noGrp="1"/>
          </p:cNvSpPr>
          <p:nvPr>
            <p:ph idx="1"/>
          </p:nvPr>
        </p:nvSpPr>
        <p:spPr>
          <a:xfrm>
            <a:off x="457200" y="685800"/>
            <a:ext cx="7239000" cy="5769936"/>
          </a:xfrm>
        </p:spPr>
        <p:txBody>
          <a:bodyPr/>
          <a:lstStyle/>
          <a:p>
            <a:r>
              <a:rPr lang="en-US" dirty="0"/>
              <a:t>It means not only rolling out the King documentaries and Langston Hughes novels during February of each year, but also making sure that your child has a library of black literature at his/her disposal.</a:t>
            </a:r>
          </a:p>
          <a:p>
            <a:pPr marL="0" indent="0">
              <a:buNone/>
            </a:pPr>
            <a:r>
              <a:rPr lang="en-US" dirty="0"/>
              <a:t>  </a:t>
            </a:r>
          </a:p>
          <a:p>
            <a:r>
              <a:rPr lang="en-US" dirty="0"/>
              <a:t>It means not only standing up for your child when she/she is called a racial slur or harassed by cops in the neighborhood, but also ensuring that the ethnic child plays and socializes with other ethnic children regularly.  </a:t>
            </a:r>
          </a:p>
        </p:txBody>
      </p:sp>
    </p:spTree>
    <p:extLst>
      <p:ext uri="{BB962C8B-B14F-4D97-AF65-F5344CB8AC3E}">
        <p14:creationId xmlns:p14="http://schemas.microsoft.com/office/powerpoint/2010/main" val="1512693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7B12018-80BB-48CE-8101-89B2ADBE1ECE}"/>
              </a:ext>
            </a:extLst>
          </p:cNvPr>
          <p:cNvSpPr>
            <a:spLocks noGrp="1"/>
          </p:cNvSpPr>
          <p:nvPr>
            <p:ph idx="1"/>
          </p:nvPr>
        </p:nvSpPr>
        <p:spPr>
          <a:xfrm>
            <a:off x="457200" y="533400"/>
            <a:ext cx="7239000" cy="5922336"/>
          </a:xfrm>
        </p:spPr>
        <p:txBody>
          <a:bodyPr/>
          <a:lstStyle/>
          <a:p>
            <a:r>
              <a:rPr lang="en-US" dirty="0"/>
              <a:t>The acknowledgment of an ethnic child’s blackness by white parents is a delicate thing.  It must be constant, yet never blaring.  It must become effortless yet conscious.  It must be broached such that the child realizes black is everything he/she is…but not all he/she is.  A white parent of a black child must be skilled at navigating the intricacies of that child’s racial identity such that it becomes as natural as breathing.  Children of color cannot be raised devoid of their history and culture.    </a:t>
            </a:r>
          </a:p>
        </p:txBody>
      </p:sp>
    </p:spTree>
    <p:extLst>
      <p:ext uri="{BB962C8B-B14F-4D97-AF65-F5344CB8AC3E}">
        <p14:creationId xmlns:p14="http://schemas.microsoft.com/office/powerpoint/2010/main" val="26239606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FB356DC-568D-4D55-A2EE-6F8D4BF859E5}"/>
              </a:ext>
            </a:extLst>
          </p:cNvPr>
          <p:cNvSpPr>
            <a:spLocks noGrp="1"/>
          </p:cNvSpPr>
          <p:nvPr>
            <p:ph idx="1"/>
          </p:nvPr>
        </p:nvSpPr>
        <p:spPr>
          <a:xfrm>
            <a:off x="457200" y="381000"/>
            <a:ext cx="7239000" cy="6074736"/>
          </a:xfrm>
        </p:spPr>
        <p:txBody>
          <a:bodyPr/>
          <a:lstStyle/>
          <a:p>
            <a:r>
              <a:rPr lang="en-US" dirty="0"/>
              <a:t>So how do we help children of color being adopted/raised by white individuals thrive?</a:t>
            </a:r>
          </a:p>
          <a:p>
            <a:endParaRPr lang="en-US" dirty="0"/>
          </a:p>
          <a:p>
            <a:pPr lvl="1"/>
            <a:r>
              <a:rPr lang="en-US" dirty="0"/>
              <a:t>This is the key question.</a:t>
            </a:r>
          </a:p>
          <a:p>
            <a:pPr lvl="1"/>
            <a:endParaRPr lang="en-US" dirty="0"/>
          </a:p>
          <a:p>
            <a:r>
              <a:rPr lang="en-US" dirty="0"/>
              <a:t>Advocates for diversity at least want adoptive parents to admit it’s often their own anxiety over the very idea of racism that is stopping them from having these critical conversations.  If someone has to be uncomfortable, it is better that it be the parents and not the children.  Children should deeply understand that racism is not their fault; there’s nothing wrong with them.     </a:t>
            </a:r>
          </a:p>
          <a:p>
            <a:endParaRPr lang="en-US" dirty="0"/>
          </a:p>
          <a:p>
            <a:endParaRPr lang="en-US" dirty="0"/>
          </a:p>
        </p:txBody>
      </p:sp>
    </p:spTree>
    <p:extLst>
      <p:ext uri="{BB962C8B-B14F-4D97-AF65-F5344CB8AC3E}">
        <p14:creationId xmlns:p14="http://schemas.microsoft.com/office/powerpoint/2010/main" val="33665139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754CE48-BE55-4B8A-9720-437D54F67F50}"/>
              </a:ext>
            </a:extLst>
          </p:cNvPr>
          <p:cNvSpPr>
            <a:spLocks noGrp="1"/>
          </p:cNvSpPr>
          <p:nvPr>
            <p:ph idx="1"/>
          </p:nvPr>
        </p:nvSpPr>
        <p:spPr>
          <a:xfrm>
            <a:off x="457200" y="381000"/>
            <a:ext cx="7239000" cy="6074736"/>
          </a:xfrm>
        </p:spPr>
        <p:txBody>
          <a:bodyPr>
            <a:normAutofit fontScale="92500" lnSpcReduction="10000"/>
          </a:bodyPr>
          <a:lstStyle/>
          <a:p>
            <a:r>
              <a:rPr lang="en-US" dirty="0"/>
              <a:t>5  Important Thoughts:</a:t>
            </a:r>
          </a:p>
          <a:p>
            <a:pPr lvl="1"/>
            <a:r>
              <a:rPr lang="en-US" dirty="0"/>
              <a:t>Preschoolers experience prejudice.  So you teach younger children the best you can about racism in simple language.  Lessons can become more elaborate as kids mature.</a:t>
            </a:r>
          </a:p>
          <a:p>
            <a:pPr lvl="1"/>
            <a:r>
              <a:rPr lang="en-US" dirty="0"/>
              <a:t>Children should deeply understand that racism is not their fault; there’s nothing wrong with them.  Try to explain without vilifying others. </a:t>
            </a:r>
          </a:p>
          <a:p>
            <a:pPr lvl="1"/>
            <a:r>
              <a:rPr lang="en-US" dirty="0"/>
              <a:t>Universalize it—white slavery in Greece, the Jewish experience, the struggle that Hispanics face.  It is not just blacks who have suffered; it’s a problem of how people treat each other.  </a:t>
            </a:r>
          </a:p>
          <a:p>
            <a:pPr lvl="1"/>
            <a:r>
              <a:rPr lang="en-US" dirty="0"/>
              <a:t>Talk about the movement, the wonderful civil right leaders and how they made a difference. </a:t>
            </a:r>
          </a:p>
          <a:p>
            <a:pPr lvl="1"/>
            <a:r>
              <a:rPr lang="en-US" dirty="0"/>
              <a:t>When kids are older, parents need to get practical about how to handle potentially dangerous situations like police stops.  Make sure they know their rights and that they understand the recommended way to handle themselves with the police.    </a:t>
            </a:r>
          </a:p>
        </p:txBody>
      </p:sp>
    </p:spTree>
    <p:extLst>
      <p:ext uri="{BB962C8B-B14F-4D97-AF65-F5344CB8AC3E}">
        <p14:creationId xmlns:p14="http://schemas.microsoft.com/office/powerpoint/2010/main" val="9167965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B263331-186C-49E0-975C-2FEE9CEC4812}"/>
              </a:ext>
            </a:extLst>
          </p:cNvPr>
          <p:cNvSpPr>
            <a:spLocks noGrp="1"/>
          </p:cNvSpPr>
          <p:nvPr>
            <p:ph idx="1"/>
          </p:nvPr>
        </p:nvSpPr>
        <p:spPr>
          <a:xfrm>
            <a:off x="457200" y="228600"/>
            <a:ext cx="7239000" cy="6227136"/>
          </a:xfrm>
        </p:spPr>
        <p:txBody>
          <a:bodyPr>
            <a:normAutofit/>
          </a:bodyPr>
          <a:lstStyle/>
          <a:p>
            <a:r>
              <a:rPr lang="en-US" dirty="0"/>
              <a:t>3 African-American children adopted by white families were interviewed as adults, for a journal publication.  They agree:  </a:t>
            </a:r>
          </a:p>
          <a:p>
            <a:pPr lvl="1"/>
            <a:endParaRPr lang="en-US" dirty="0"/>
          </a:p>
          <a:p>
            <a:pPr lvl="1"/>
            <a:r>
              <a:rPr lang="en-US" dirty="0"/>
              <a:t>White families who adopt children of color need to abandon the naivete of colorblindness and deal with the racial reality their black and brown children face.</a:t>
            </a:r>
          </a:p>
          <a:p>
            <a:pPr lvl="1"/>
            <a:endParaRPr lang="en-US" dirty="0"/>
          </a:p>
          <a:p>
            <a:pPr lvl="1"/>
            <a:r>
              <a:rPr lang="en-US" dirty="0"/>
              <a:t>If you are going to adopt children of color, it becomes the obligation of the white parents to shepherd them in same-race maturation.  When you have a transracial family, mixed-race family, you are going outside the normal.  Somebody has to be uncomfortable and it shouldn’t be the child.</a:t>
            </a:r>
          </a:p>
          <a:p>
            <a:pPr lvl="1"/>
            <a:endParaRPr lang="en-US" dirty="0"/>
          </a:p>
        </p:txBody>
      </p:sp>
    </p:spTree>
    <p:extLst>
      <p:ext uri="{BB962C8B-B14F-4D97-AF65-F5344CB8AC3E}">
        <p14:creationId xmlns:p14="http://schemas.microsoft.com/office/powerpoint/2010/main" val="21222181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40000"/>
              <a:lumOff val="60000"/>
            </a:schemeClr>
          </a:solidFill>
        </p:spPr>
        <p:txBody>
          <a:bodyPr/>
          <a:lstStyle/>
          <a:p>
            <a:pPr algn="ctr"/>
            <a:r>
              <a:rPr lang="en-US" dirty="0"/>
              <a:t>Foster Care</a:t>
            </a:r>
          </a:p>
        </p:txBody>
      </p:sp>
      <p:sp>
        <p:nvSpPr>
          <p:cNvPr id="3" name="Content Placeholder 2"/>
          <p:cNvSpPr>
            <a:spLocks noGrp="1"/>
          </p:cNvSpPr>
          <p:nvPr>
            <p:ph idx="1"/>
          </p:nvPr>
        </p:nvSpPr>
        <p:spPr>
          <a:solidFill>
            <a:schemeClr val="accent2">
              <a:lumMod val="40000"/>
              <a:lumOff val="60000"/>
            </a:schemeClr>
          </a:solidFill>
        </p:spPr>
        <p:txBody>
          <a:bodyPr anchor="t">
            <a:normAutofit/>
          </a:bodyPr>
          <a:lstStyle/>
          <a:p>
            <a:pPr>
              <a:lnSpc>
                <a:spcPct val="200000"/>
              </a:lnSpc>
              <a:buFont typeface="Wingdings" pitchFamily="2" charset="2"/>
              <a:buChar char="q"/>
            </a:pPr>
            <a:r>
              <a:rPr lang="en-US" sz="1800" b="1" dirty="0">
                <a:latin typeface="Bookman Old Style" pitchFamily="18" charset="0"/>
                <a:ea typeface="Batang" pitchFamily="18" charset="-127"/>
              </a:rPr>
              <a:t>Foster Care is the 24-hour substitute care for children placed away from their parents or guardians and for whom the state agency has placement and care responsibility.</a:t>
            </a:r>
          </a:p>
          <a:p>
            <a:pPr>
              <a:lnSpc>
                <a:spcPct val="200000"/>
              </a:lnSpc>
              <a:buFont typeface="Wingdings" pitchFamily="2" charset="2"/>
              <a:buChar char="q"/>
            </a:pPr>
            <a:r>
              <a:rPr lang="en-US" sz="1800" dirty="0"/>
              <a:t> </a:t>
            </a:r>
            <a:r>
              <a:rPr lang="en-US" sz="1800" b="1" dirty="0">
                <a:latin typeface="Bookman Old Style" pitchFamily="18" charset="0"/>
              </a:rPr>
              <a:t>Across the United States, Children are being placed in foster care.  Many studies have been conducted in order to collect statistical information regarding the ethnic backgrounds of these children.</a:t>
            </a:r>
            <a:endParaRPr lang="en-US" sz="1800" b="1" dirty="0">
              <a:latin typeface="Bookman Old Style" pitchFamily="18" charset="0"/>
              <a:ea typeface="Batang" pitchFamily="18" charset="-127"/>
            </a:endParaRPr>
          </a:p>
          <a:p>
            <a:pPr>
              <a:lnSpc>
                <a:spcPct val="200000"/>
              </a:lnSpc>
              <a:buFont typeface="Wingdings" pitchFamily="2" charset="2"/>
              <a:buChar char="q"/>
            </a:pPr>
            <a:endParaRPr lang="en-US" sz="1800" b="1" dirty="0">
              <a:latin typeface="Bookman Old Style" pitchFamily="18" charset="0"/>
              <a:ea typeface="Batang" pitchFamily="18" charset="-127"/>
            </a:endParaRPr>
          </a:p>
        </p:txBody>
      </p:sp>
      <p:sp>
        <p:nvSpPr>
          <p:cNvPr id="4" name="Rounded Rectangle 3" hidden="1"/>
          <p:cNvSpPr/>
          <p:nvPr/>
        </p:nvSpPr>
        <p:spPr>
          <a:xfrm>
            <a:off x="762000" y="1752600"/>
            <a:ext cx="6629400" cy="2133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E4E94B37-AA75-4DAB-8A7D-C2907159892E}"/>
              </a:ext>
            </a:extLst>
          </p:cNvPr>
          <p:cNvSpPr>
            <a:spLocks noGrp="1"/>
          </p:cNvSpPr>
          <p:nvPr>
            <p:ph idx="1"/>
          </p:nvPr>
        </p:nvSpPr>
        <p:spPr>
          <a:xfrm>
            <a:off x="457200" y="457200"/>
            <a:ext cx="7239000" cy="5998536"/>
          </a:xfrm>
        </p:spPr>
        <p:txBody>
          <a:bodyPr/>
          <a:lstStyle/>
          <a:p>
            <a:r>
              <a:rPr lang="en-US" dirty="0"/>
              <a:t>In a 2008 report from the Evan B. Donaldson Adoption Institute, an adoption research and policy organization, reaffirmed that “black children had a greater sense of racial pride when their parents acknowledged racial identity, sought out integrated neighborhoods in which to live or participate in activities, and provided African-American role models.”  The report also found that African-American children whose white parents minimized the importance of racial identity became reluctant to identify themselves racially.</a:t>
            </a:r>
          </a:p>
        </p:txBody>
      </p:sp>
    </p:spTree>
    <p:extLst>
      <p:ext uri="{BB962C8B-B14F-4D97-AF65-F5344CB8AC3E}">
        <p14:creationId xmlns:p14="http://schemas.microsoft.com/office/powerpoint/2010/main" val="27082324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a:xfrm>
            <a:off x="5029200" y="152400"/>
            <a:ext cx="3788898" cy="5943600"/>
          </a:xfrm>
        </p:spPr>
        <p:txBody>
          <a:bodyPr anchor="ctr">
            <a:normAutofit/>
          </a:bodyPr>
          <a:lstStyle/>
          <a:p>
            <a:r>
              <a:rPr lang="en-US" sz="1800" dirty="0">
                <a:solidFill>
                  <a:schemeClr val="bg1">
                    <a:lumMod val="95000"/>
                    <a:lumOff val="5000"/>
                  </a:schemeClr>
                </a:solidFill>
                <a:latin typeface="AR JULIAN" pitchFamily="2" charset="0"/>
              </a:rPr>
              <a:t>Those working with African American children and families of either a biological or fostering nature must be aware of these issues in order to adequately advocate for them.  </a:t>
            </a:r>
          </a:p>
          <a:p>
            <a:endParaRPr lang="en-US" dirty="0"/>
          </a:p>
          <a:p>
            <a:endParaRPr lang="en-US" dirty="0"/>
          </a:p>
          <a:p>
            <a:endParaRPr lang="en-US" dirty="0"/>
          </a:p>
          <a:p>
            <a:endParaRPr lang="en-US" dirty="0"/>
          </a:p>
          <a:p>
            <a:r>
              <a:rPr lang="en-US" sz="1800" dirty="0">
                <a:solidFill>
                  <a:schemeClr val="bg1">
                    <a:lumMod val="95000"/>
                    <a:lumOff val="5000"/>
                  </a:schemeClr>
                </a:solidFill>
                <a:latin typeface="AR JULIAN" pitchFamily="2" charset="0"/>
              </a:rPr>
              <a:t>Campaigning for the rights of those in disadvantaged communities is key in changing attitudes, policies, and outcomes.</a:t>
            </a:r>
          </a:p>
          <a:p>
            <a:endParaRPr lang="en-US" sz="1800" dirty="0">
              <a:solidFill>
                <a:schemeClr val="bg1">
                  <a:lumMod val="95000"/>
                  <a:lumOff val="5000"/>
                </a:schemeClr>
              </a:solidFill>
              <a:latin typeface="AR JULIAN" pitchFamily="2" charset="0"/>
            </a:endParaRPr>
          </a:p>
          <a:p>
            <a:endParaRPr lang="en-US" dirty="0">
              <a:solidFill>
                <a:schemeClr val="bg1">
                  <a:lumMod val="95000"/>
                  <a:lumOff val="5000"/>
                </a:schemeClr>
              </a:solidFill>
              <a:latin typeface="AR JULIAN" pitchFamily="2" charset="0"/>
            </a:endParaRPr>
          </a:p>
          <a:p>
            <a:endParaRPr lang="en-US" dirty="0">
              <a:solidFill>
                <a:schemeClr val="bg1">
                  <a:lumMod val="95000"/>
                  <a:lumOff val="5000"/>
                </a:schemeClr>
              </a:solidFill>
              <a:latin typeface="AR JULIAN" pitchFamily="2" charset="0"/>
            </a:endParaRPr>
          </a:p>
          <a:p>
            <a:r>
              <a:rPr lang="en-US" dirty="0">
                <a:solidFill>
                  <a:schemeClr val="bg1">
                    <a:lumMod val="95000"/>
                    <a:lumOff val="5000"/>
                  </a:schemeClr>
                </a:solidFill>
                <a:latin typeface="AR JULIAN" pitchFamily="2" charset="0"/>
              </a:rPr>
              <a:t> </a:t>
            </a:r>
            <a:r>
              <a:rPr lang="en-US" sz="1800" dirty="0">
                <a:solidFill>
                  <a:schemeClr val="bg1">
                    <a:lumMod val="95000"/>
                    <a:lumOff val="5000"/>
                  </a:schemeClr>
                </a:solidFill>
                <a:latin typeface="AR JULIAN" pitchFamily="2" charset="0"/>
              </a:rPr>
              <a:t>These indifferences cannot continue to affect the next generation</a:t>
            </a:r>
            <a:r>
              <a:rPr lang="en-US" dirty="0">
                <a:solidFill>
                  <a:schemeClr val="bg1">
                    <a:lumMod val="95000"/>
                    <a:lumOff val="5000"/>
                  </a:schemeClr>
                </a:solidFill>
                <a:latin typeface="AR JULIAN" pitchFamily="2" charset="0"/>
              </a:rPr>
              <a:t>.</a:t>
            </a:r>
          </a:p>
          <a:p>
            <a:r>
              <a:rPr lang="en-US" baseline="30000" dirty="0"/>
              <a:t> </a:t>
            </a:r>
            <a:r>
              <a:rPr lang="en-US" dirty="0"/>
              <a:t>	</a:t>
            </a:r>
          </a:p>
          <a:p>
            <a:r>
              <a:rPr lang="en-US" dirty="0"/>
              <a:t> </a:t>
            </a:r>
          </a:p>
          <a:p>
            <a:endParaRPr lang="en-US" dirty="0"/>
          </a:p>
        </p:txBody>
      </p:sp>
      <p:pic>
        <p:nvPicPr>
          <p:cNvPr id="10" name="Picture Placeholder 9" descr="images (3).jpg"/>
          <p:cNvPicPr>
            <a:picLocks noGrp="1" noChangeAspect="1"/>
          </p:cNvPicPr>
          <p:nvPr>
            <p:ph type="pic" idx="1"/>
          </p:nvPr>
        </p:nvPicPr>
        <p:blipFill>
          <a:blip r:embed="rId2" cstate="print"/>
          <a:stretch>
            <a:fillRect/>
          </a:stretch>
        </p:blipFill>
        <p:spPr>
          <a:xfrm rot="21267082">
            <a:off x="915346" y="1464815"/>
            <a:ext cx="3666579" cy="334958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50441E9-E59C-40AC-B666-446F7D45038C}"/>
              </a:ext>
            </a:extLst>
          </p:cNvPr>
          <p:cNvSpPr>
            <a:spLocks noGrp="1"/>
          </p:cNvSpPr>
          <p:nvPr>
            <p:ph type="title"/>
          </p:nvPr>
        </p:nvSpPr>
        <p:spPr/>
        <p:txBody>
          <a:bodyPr/>
          <a:lstStyle/>
          <a:p>
            <a:pPr algn="ctr"/>
            <a:r>
              <a:rPr lang="en-US" dirty="0"/>
              <a:t>Bibliography</a:t>
            </a:r>
          </a:p>
        </p:txBody>
      </p:sp>
      <p:sp>
        <p:nvSpPr>
          <p:cNvPr id="3" name="Content Placeholder 2">
            <a:extLst>
              <a:ext uri="{FF2B5EF4-FFF2-40B4-BE49-F238E27FC236}">
                <a16:creationId xmlns:a16="http://schemas.microsoft.com/office/drawing/2014/main" xmlns="" id="{03B26A30-CB32-4805-98D1-CC5BC9BAA7EC}"/>
              </a:ext>
            </a:extLst>
          </p:cNvPr>
          <p:cNvSpPr>
            <a:spLocks noGrp="1"/>
          </p:cNvSpPr>
          <p:nvPr>
            <p:ph idx="1"/>
          </p:nvPr>
        </p:nvSpPr>
        <p:spPr/>
        <p:txBody>
          <a:bodyPr/>
          <a:lstStyle/>
          <a:p>
            <a:r>
              <a:rPr lang="en-US" dirty="0"/>
              <a:t>Belton, D. C., 3 Black adoptees on racial   identity after growing up in white homes.  The Root, January 27, 2015.</a:t>
            </a:r>
          </a:p>
          <a:p>
            <a:endParaRPr lang="en-US" dirty="0"/>
          </a:p>
          <a:p>
            <a:r>
              <a:rPr lang="en-US" dirty="0"/>
              <a:t>Sha, L., What white parents should know about adopting black children.  Huffington Post, January 12, 2017.</a:t>
            </a:r>
          </a:p>
          <a:p>
            <a:pPr marL="0" indent="0">
              <a:buNone/>
            </a:pPr>
            <a:endParaRPr lang="en-US" dirty="0"/>
          </a:p>
          <a:p>
            <a:r>
              <a:rPr lang="en-US" dirty="0" err="1"/>
              <a:t>Valby</a:t>
            </a:r>
            <a:r>
              <a:rPr lang="en-US" dirty="0"/>
              <a:t>, K.  The realities of raising a kid of a different race.  Time, 2015.</a:t>
            </a:r>
          </a:p>
          <a:p>
            <a:endParaRPr lang="en-US" dirty="0"/>
          </a:p>
          <a:p>
            <a:endParaRPr lang="en-US" dirty="0"/>
          </a:p>
        </p:txBody>
      </p:sp>
    </p:spTree>
    <p:extLst>
      <p:ext uri="{BB962C8B-B14F-4D97-AF65-F5344CB8AC3E}">
        <p14:creationId xmlns:p14="http://schemas.microsoft.com/office/powerpoint/2010/main" val="10356228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105400" y="1676400"/>
            <a:ext cx="3788898" cy="838200"/>
          </a:xfrm>
        </p:spPr>
        <p:txBody>
          <a:bodyPr>
            <a:normAutofit fontScale="90000"/>
          </a:bodyPr>
          <a:lstStyle/>
          <a:p>
            <a:pPr>
              <a:lnSpc>
                <a:spcPct val="200000"/>
              </a:lnSpc>
            </a:pPr>
            <a:r>
              <a:rPr lang="en-US" sz="2200" dirty="0">
                <a:solidFill>
                  <a:srgbClr val="002060"/>
                </a:solidFill>
              </a:rPr>
              <a:t>In 2002, approximately 524,000 children were in the foster care system</a:t>
            </a:r>
            <a:r>
              <a:rPr lang="en-US" dirty="0">
                <a:solidFill>
                  <a:srgbClr val="002060"/>
                </a:solidFill>
              </a:rPr>
              <a:t>. </a:t>
            </a:r>
          </a:p>
        </p:txBody>
      </p:sp>
      <p:sp>
        <p:nvSpPr>
          <p:cNvPr id="6" name="Text Placeholder 5"/>
          <p:cNvSpPr>
            <a:spLocks noGrp="1"/>
          </p:cNvSpPr>
          <p:nvPr>
            <p:ph type="body" sz="half" idx="2"/>
          </p:nvPr>
        </p:nvSpPr>
        <p:spPr>
          <a:xfrm>
            <a:off x="5257800" y="3657600"/>
            <a:ext cx="3429000" cy="1920240"/>
          </a:xfrm>
        </p:spPr>
        <p:txBody>
          <a:bodyPr>
            <a:normAutofit/>
          </a:bodyPr>
          <a:lstStyle/>
          <a:p>
            <a:pPr>
              <a:lnSpc>
                <a:spcPct val="200000"/>
              </a:lnSpc>
            </a:pPr>
            <a:r>
              <a:rPr lang="en-US" sz="2000" b="1" cap="all" dirty="0">
                <a:ln w="500">
                  <a:solidFill>
                    <a:schemeClr val="tx2">
                      <a:shade val="10000"/>
                      <a:satMod val="135000"/>
                    </a:schemeClr>
                  </a:solidFill>
                </a:ln>
                <a:solidFill>
                  <a:srgbClr val="002060"/>
                </a:solidFill>
                <a:latin typeface="+mj-lt"/>
                <a:ea typeface="+mj-ea"/>
                <a:cs typeface="+mj-cs"/>
              </a:rPr>
              <a:t> In 2012, that number had decreased to approximately 400,000.</a:t>
            </a:r>
          </a:p>
        </p:txBody>
      </p:sp>
      <p:pic>
        <p:nvPicPr>
          <p:cNvPr id="20" name="Picture Placeholder 19" descr="images (1).jpg"/>
          <p:cNvPicPr>
            <a:picLocks noGrp="1" noChangeAspect="1"/>
          </p:cNvPicPr>
          <p:nvPr>
            <p:ph type="pic" idx="1"/>
          </p:nvPr>
        </p:nvPicPr>
        <p:blipFill>
          <a:blip r:embed="rId2" cstate="print"/>
          <a:srcRect t="4995" b="4995"/>
          <a:stretch>
            <a:fillRect/>
          </a:stretch>
        </p:blipFill>
        <p:spPr>
          <a:xfrm rot="21240622">
            <a:off x="881198" y="1185997"/>
            <a:ext cx="3951842" cy="3951842"/>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pic>
        <p:nvPicPr>
          <p:cNvPr id="17410" name="Picture 2" descr="C:\Users\Emily\AppData\Local\Microsoft\Windows\Temporary Internet Files\Content.IE5\ZCHACHHG\MC900439166[1].jpg"/>
          <p:cNvPicPr>
            <a:picLocks noGrp="1" noChangeAspect="1" noChangeArrowheads="1"/>
          </p:cNvPicPr>
          <p:nvPr>
            <p:ph idx="1"/>
          </p:nvPr>
        </p:nvPicPr>
        <p:blipFill>
          <a:blip r:embed="rId2" cstate="print"/>
          <a:srcRect/>
          <a:stretch>
            <a:fillRect/>
          </a:stretch>
        </p:blipFill>
        <p:spPr bwMode="auto">
          <a:xfrm>
            <a:off x="0" y="0"/>
            <a:ext cx="8153400" cy="6934200"/>
          </a:xfrm>
          <a:prstGeom prst="rect">
            <a:avLst/>
          </a:prstGeom>
          <a:noFill/>
        </p:spPr>
      </p:pic>
      <p:graphicFrame>
        <p:nvGraphicFramePr>
          <p:cNvPr id="9" name="Table 8"/>
          <p:cNvGraphicFramePr>
            <a:graphicFrameLocks noGrp="1"/>
          </p:cNvGraphicFramePr>
          <p:nvPr/>
        </p:nvGraphicFramePr>
        <p:xfrm>
          <a:off x="381000" y="1219200"/>
          <a:ext cx="7315200" cy="5394960"/>
        </p:xfrm>
        <a:graphic>
          <a:graphicData uri="http://schemas.openxmlformats.org/drawingml/2006/table">
            <a:tbl>
              <a:tblPr firstRow="1" bandRow="1">
                <a:tableStyleId>{5C22544A-7EE6-4342-B048-85BDC9FD1C3A}</a:tableStyleId>
              </a:tblPr>
              <a:tblGrid>
                <a:gridCol w="2133600">
                  <a:extLst>
                    <a:ext uri="{9D8B030D-6E8A-4147-A177-3AD203B41FA5}">
                      <a16:colId xmlns:a16="http://schemas.microsoft.com/office/drawing/2014/main" xmlns="" val="20000"/>
                    </a:ext>
                  </a:extLst>
                </a:gridCol>
                <a:gridCol w="1371600">
                  <a:extLst>
                    <a:ext uri="{9D8B030D-6E8A-4147-A177-3AD203B41FA5}">
                      <a16:colId xmlns:a16="http://schemas.microsoft.com/office/drawing/2014/main" xmlns="" val="20001"/>
                    </a:ext>
                  </a:extLst>
                </a:gridCol>
                <a:gridCol w="1752600">
                  <a:extLst>
                    <a:ext uri="{9D8B030D-6E8A-4147-A177-3AD203B41FA5}">
                      <a16:colId xmlns:a16="http://schemas.microsoft.com/office/drawing/2014/main" xmlns="" val="20002"/>
                    </a:ext>
                  </a:extLst>
                </a:gridCol>
                <a:gridCol w="2057400">
                  <a:extLst>
                    <a:ext uri="{9D8B030D-6E8A-4147-A177-3AD203B41FA5}">
                      <a16:colId xmlns:a16="http://schemas.microsoft.com/office/drawing/2014/main" xmlns="" val="20003"/>
                    </a:ext>
                  </a:extLst>
                </a:gridCol>
              </a:tblGrid>
              <a:tr h="518160">
                <a:tc>
                  <a:txBody>
                    <a:bodyPr/>
                    <a:lstStyle/>
                    <a:p>
                      <a:r>
                        <a:rPr lang="en-US" dirty="0"/>
                        <a:t>Race</a:t>
                      </a:r>
                    </a:p>
                  </a:txBody>
                  <a:tcPr anchor="ctr"/>
                </a:tc>
                <a:tc>
                  <a:txBody>
                    <a:bodyPr/>
                    <a:lstStyle/>
                    <a:p>
                      <a:r>
                        <a:rPr lang="en-US" dirty="0"/>
                        <a:t>FY 2002</a:t>
                      </a:r>
                    </a:p>
                  </a:txBody>
                  <a:tcPr anchor="ctr"/>
                </a:tc>
                <a:tc>
                  <a:txBody>
                    <a:bodyPr/>
                    <a:lstStyle/>
                    <a:p>
                      <a:r>
                        <a:rPr lang="en-US" dirty="0"/>
                        <a:t>FY 2012</a:t>
                      </a:r>
                    </a:p>
                  </a:txBody>
                  <a:tcPr anchor="ctr"/>
                </a:tc>
                <a:tc>
                  <a:txBody>
                    <a:bodyPr/>
                    <a:lstStyle/>
                    <a:p>
                      <a:r>
                        <a:rPr lang="en-US" dirty="0"/>
                        <a:t>Percent Change</a:t>
                      </a:r>
                    </a:p>
                  </a:txBody>
                  <a:tcPr anchor="ctr"/>
                </a:tc>
                <a:extLst>
                  <a:ext uri="{0D108BD9-81ED-4DB2-BD59-A6C34878D82A}">
                    <a16:rowId xmlns:a16="http://schemas.microsoft.com/office/drawing/2014/main" xmlns="" val="10000"/>
                  </a:ext>
                </a:extLst>
              </a:tr>
              <a:tr h="518160">
                <a:tc>
                  <a:txBody>
                    <a:bodyPr/>
                    <a:lstStyle/>
                    <a:p>
                      <a:r>
                        <a:rPr lang="en-US" sz="1400" b="1" dirty="0">
                          <a:solidFill>
                            <a:srgbClr val="FF0000"/>
                          </a:solidFill>
                          <a:latin typeface="Bookman Old Style" pitchFamily="18" charset="0"/>
                        </a:rPr>
                        <a:t>African-American</a:t>
                      </a:r>
                    </a:p>
                  </a:txBody>
                  <a:tcPr anchor="ctr"/>
                </a:tc>
                <a:tc>
                  <a:txBody>
                    <a:bodyPr/>
                    <a:lstStyle/>
                    <a:p>
                      <a:r>
                        <a:rPr lang="en-US" b="1" dirty="0">
                          <a:solidFill>
                            <a:srgbClr val="FF0000"/>
                          </a:solidFill>
                        </a:rPr>
                        <a:t>192,859</a:t>
                      </a:r>
                    </a:p>
                  </a:txBody>
                  <a:tcPr anchor="ctr"/>
                </a:tc>
                <a:tc>
                  <a:txBody>
                    <a:bodyPr/>
                    <a:lstStyle/>
                    <a:p>
                      <a:r>
                        <a:rPr lang="en-US" b="1" dirty="0">
                          <a:solidFill>
                            <a:srgbClr val="FF0000"/>
                          </a:solidFill>
                        </a:rPr>
                        <a:t>101,938</a:t>
                      </a:r>
                    </a:p>
                  </a:txBody>
                  <a:tcPr anchor="ctr"/>
                </a:tc>
                <a:tc>
                  <a:txBody>
                    <a:bodyPr/>
                    <a:lstStyle/>
                    <a:p>
                      <a:r>
                        <a:rPr lang="en-US" b="1" dirty="0">
                          <a:solidFill>
                            <a:srgbClr val="FF0000"/>
                          </a:solidFill>
                        </a:rPr>
                        <a:t>-47.1%</a:t>
                      </a:r>
                    </a:p>
                  </a:txBody>
                  <a:tcPr anchor="ctr"/>
                </a:tc>
                <a:extLst>
                  <a:ext uri="{0D108BD9-81ED-4DB2-BD59-A6C34878D82A}">
                    <a16:rowId xmlns:a16="http://schemas.microsoft.com/office/drawing/2014/main" xmlns="" val="10001"/>
                  </a:ext>
                </a:extLst>
              </a:tr>
              <a:tr h="518160">
                <a:tc>
                  <a:txBody>
                    <a:bodyPr/>
                    <a:lstStyle/>
                    <a:p>
                      <a:r>
                        <a:rPr lang="en-US" sz="1400" dirty="0">
                          <a:latin typeface="Bookman Old Style" pitchFamily="18" charset="0"/>
                        </a:rPr>
                        <a:t>White</a:t>
                      </a:r>
                    </a:p>
                  </a:txBody>
                  <a:tcPr anchor="ctr"/>
                </a:tc>
                <a:tc>
                  <a:txBody>
                    <a:bodyPr/>
                    <a:lstStyle/>
                    <a:p>
                      <a:r>
                        <a:rPr lang="en-US" dirty="0"/>
                        <a:t>202,018</a:t>
                      </a:r>
                    </a:p>
                  </a:txBody>
                  <a:tcPr anchor="ctr"/>
                </a:tc>
                <a:tc>
                  <a:txBody>
                    <a:bodyPr/>
                    <a:lstStyle/>
                    <a:p>
                      <a:r>
                        <a:rPr lang="en-US" dirty="0"/>
                        <a:t>166,195</a:t>
                      </a:r>
                    </a:p>
                  </a:txBody>
                  <a:tcPr anchor="ctr"/>
                </a:tc>
                <a:tc>
                  <a:txBody>
                    <a:bodyPr/>
                    <a:lstStyle/>
                    <a:p>
                      <a:r>
                        <a:rPr lang="en-US" dirty="0"/>
                        <a:t>-17.7%</a:t>
                      </a:r>
                    </a:p>
                  </a:txBody>
                  <a:tcPr anchor="ctr"/>
                </a:tc>
                <a:extLst>
                  <a:ext uri="{0D108BD9-81ED-4DB2-BD59-A6C34878D82A}">
                    <a16:rowId xmlns:a16="http://schemas.microsoft.com/office/drawing/2014/main" xmlns="" val="10002"/>
                  </a:ext>
                </a:extLst>
              </a:tr>
              <a:tr h="518160">
                <a:tc>
                  <a:txBody>
                    <a:bodyPr/>
                    <a:lstStyle/>
                    <a:p>
                      <a:r>
                        <a:rPr lang="en-US" sz="1400" dirty="0">
                          <a:latin typeface="Bookman Old Style" pitchFamily="18" charset="0"/>
                        </a:rPr>
                        <a:t>Hispanic </a:t>
                      </a:r>
                    </a:p>
                  </a:txBody>
                  <a:tcPr anchor="ctr"/>
                </a:tc>
                <a:tc>
                  <a:txBody>
                    <a:bodyPr/>
                    <a:lstStyle/>
                    <a:p>
                      <a:r>
                        <a:rPr lang="en-US" dirty="0"/>
                        <a:t>86,698</a:t>
                      </a:r>
                    </a:p>
                  </a:txBody>
                  <a:tcPr anchor="ctr"/>
                </a:tc>
                <a:tc>
                  <a:txBody>
                    <a:bodyPr/>
                    <a:lstStyle/>
                    <a:p>
                      <a:r>
                        <a:rPr lang="en-US" dirty="0"/>
                        <a:t>84,523</a:t>
                      </a:r>
                    </a:p>
                  </a:txBody>
                  <a:tcPr anchor="ctr"/>
                </a:tc>
                <a:tc>
                  <a:txBody>
                    <a:bodyPr/>
                    <a:lstStyle/>
                    <a:p>
                      <a:r>
                        <a:rPr lang="en-US" dirty="0"/>
                        <a:t>-2.5%</a:t>
                      </a:r>
                    </a:p>
                  </a:txBody>
                  <a:tcPr anchor="ctr"/>
                </a:tc>
                <a:extLst>
                  <a:ext uri="{0D108BD9-81ED-4DB2-BD59-A6C34878D82A}">
                    <a16:rowId xmlns:a16="http://schemas.microsoft.com/office/drawing/2014/main" xmlns="" val="10003"/>
                  </a:ext>
                </a:extLst>
              </a:tr>
              <a:tr h="518160">
                <a:tc>
                  <a:txBody>
                    <a:bodyPr/>
                    <a:lstStyle/>
                    <a:p>
                      <a:r>
                        <a:rPr lang="en-US" sz="1400" dirty="0">
                          <a:latin typeface="Bookman Old Style" pitchFamily="18" charset="0"/>
                        </a:rPr>
                        <a:t>American Indian/Alaska Native</a:t>
                      </a:r>
                    </a:p>
                  </a:txBody>
                  <a:tcPr anchor="ctr"/>
                </a:tc>
                <a:tc>
                  <a:txBody>
                    <a:bodyPr/>
                    <a:lstStyle/>
                    <a:p>
                      <a:r>
                        <a:rPr lang="en-US" dirty="0"/>
                        <a:t>9,735</a:t>
                      </a:r>
                    </a:p>
                  </a:txBody>
                  <a:tcPr anchor="ctr"/>
                </a:tc>
                <a:tc>
                  <a:txBody>
                    <a:bodyPr/>
                    <a:lstStyle/>
                    <a:p>
                      <a:r>
                        <a:rPr lang="en-US" dirty="0"/>
                        <a:t>8,344</a:t>
                      </a:r>
                    </a:p>
                  </a:txBody>
                  <a:tcPr anchor="ctr"/>
                </a:tc>
                <a:tc>
                  <a:txBody>
                    <a:bodyPr/>
                    <a:lstStyle/>
                    <a:p>
                      <a:r>
                        <a:rPr lang="en-US" dirty="0"/>
                        <a:t>-14.3%</a:t>
                      </a:r>
                    </a:p>
                  </a:txBody>
                  <a:tcPr anchor="ctr"/>
                </a:tc>
                <a:extLst>
                  <a:ext uri="{0D108BD9-81ED-4DB2-BD59-A6C34878D82A}">
                    <a16:rowId xmlns:a16="http://schemas.microsoft.com/office/drawing/2014/main" xmlns="" val="10004"/>
                  </a:ext>
                </a:extLst>
              </a:tr>
              <a:tr h="518160">
                <a:tc>
                  <a:txBody>
                    <a:bodyPr/>
                    <a:lstStyle/>
                    <a:p>
                      <a:r>
                        <a:rPr lang="en-US" sz="1400" dirty="0">
                          <a:latin typeface="Bookman Old Style" pitchFamily="18" charset="0"/>
                        </a:rPr>
                        <a:t>Asian</a:t>
                      </a:r>
                    </a:p>
                  </a:txBody>
                  <a:tcPr anchor="ctr"/>
                </a:tc>
                <a:tc>
                  <a:txBody>
                    <a:bodyPr/>
                    <a:lstStyle/>
                    <a:p>
                      <a:r>
                        <a:rPr lang="en-US" dirty="0"/>
                        <a:t>3,443</a:t>
                      </a:r>
                    </a:p>
                  </a:txBody>
                  <a:tcPr anchor="ctr"/>
                </a:tc>
                <a:tc>
                  <a:txBody>
                    <a:bodyPr/>
                    <a:lstStyle/>
                    <a:p>
                      <a:r>
                        <a:rPr lang="en-US" dirty="0"/>
                        <a:t>2,296</a:t>
                      </a:r>
                    </a:p>
                  </a:txBody>
                  <a:tcPr anchor="ctr"/>
                </a:tc>
                <a:tc>
                  <a:txBody>
                    <a:bodyPr/>
                    <a:lstStyle/>
                    <a:p>
                      <a:r>
                        <a:rPr lang="en-US" dirty="0"/>
                        <a:t>-33.3%</a:t>
                      </a:r>
                    </a:p>
                  </a:txBody>
                  <a:tcPr anchor="ctr"/>
                </a:tc>
                <a:extLst>
                  <a:ext uri="{0D108BD9-81ED-4DB2-BD59-A6C34878D82A}">
                    <a16:rowId xmlns:a16="http://schemas.microsoft.com/office/drawing/2014/main" xmlns="" val="10005"/>
                  </a:ext>
                </a:extLst>
              </a:tr>
              <a:tr h="518160">
                <a:tc>
                  <a:txBody>
                    <a:bodyPr/>
                    <a:lstStyle/>
                    <a:p>
                      <a:r>
                        <a:rPr lang="en-US" sz="1400" dirty="0">
                          <a:latin typeface="Bookman Old Style" pitchFamily="18" charset="0"/>
                        </a:rPr>
                        <a:t>Native Hawaiian/Other</a:t>
                      </a:r>
                      <a:r>
                        <a:rPr lang="en-US" sz="1400" baseline="0" dirty="0">
                          <a:latin typeface="Bookman Old Style" pitchFamily="18" charset="0"/>
                        </a:rPr>
                        <a:t> Pacific Islander</a:t>
                      </a:r>
                      <a:endParaRPr lang="en-US" sz="1400" dirty="0">
                        <a:latin typeface="Bookman Old Style" pitchFamily="18" charset="0"/>
                      </a:endParaRPr>
                    </a:p>
                  </a:txBody>
                  <a:tcPr anchor="ctr"/>
                </a:tc>
                <a:tc>
                  <a:txBody>
                    <a:bodyPr/>
                    <a:lstStyle/>
                    <a:p>
                      <a:r>
                        <a:rPr lang="en-US" dirty="0"/>
                        <a:t>1,194</a:t>
                      </a:r>
                    </a:p>
                  </a:txBody>
                  <a:tcPr anchor="ctr"/>
                </a:tc>
                <a:tc>
                  <a:txBody>
                    <a:bodyPr/>
                    <a:lstStyle/>
                    <a:p>
                      <a:r>
                        <a:rPr lang="en-US" dirty="0"/>
                        <a:t>789</a:t>
                      </a:r>
                    </a:p>
                  </a:txBody>
                  <a:tcPr anchor="ctr"/>
                </a:tc>
                <a:tc>
                  <a:txBody>
                    <a:bodyPr/>
                    <a:lstStyle/>
                    <a:p>
                      <a:r>
                        <a:rPr lang="en-US" dirty="0"/>
                        <a:t>-33.9%</a:t>
                      </a:r>
                    </a:p>
                  </a:txBody>
                  <a:tcPr anchor="ctr"/>
                </a:tc>
                <a:extLst>
                  <a:ext uri="{0D108BD9-81ED-4DB2-BD59-A6C34878D82A}">
                    <a16:rowId xmlns:a16="http://schemas.microsoft.com/office/drawing/2014/main" xmlns="" val="10006"/>
                  </a:ext>
                </a:extLst>
              </a:tr>
              <a:tr h="518160">
                <a:tc>
                  <a:txBody>
                    <a:bodyPr/>
                    <a:lstStyle/>
                    <a:p>
                      <a:r>
                        <a:rPr lang="en-US" sz="1400" dirty="0">
                          <a:latin typeface="Bookman Old Style" pitchFamily="18" charset="0"/>
                        </a:rPr>
                        <a:t>Two or More</a:t>
                      </a:r>
                    </a:p>
                  </a:txBody>
                  <a:tcPr anchor="ctr"/>
                </a:tc>
                <a:tc>
                  <a:txBody>
                    <a:bodyPr/>
                    <a:lstStyle/>
                    <a:p>
                      <a:r>
                        <a:rPr lang="en-US" dirty="0"/>
                        <a:t>13,857</a:t>
                      </a:r>
                    </a:p>
                  </a:txBody>
                  <a:tcPr anchor="ctr"/>
                </a:tc>
                <a:tc>
                  <a:txBody>
                    <a:bodyPr/>
                    <a:lstStyle/>
                    <a:p>
                      <a:r>
                        <a:rPr lang="en-US" dirty="0"/>
                        <a:t>22,942</a:t>
                      </a:r>
                    </a:p>
                  </a:txBody>
                  <a:tcPr anchor="ctr"/>
                </a:tc>
                <a:tc>
                  <a:txBody>
                    <a:bodyPr/>
                    <a:lstStyle/>
                    <a:p>
                      <a:r>
                        <a:rPr lang="en-US" dirty="0"/>
                        <a:t>65.6%</a:t>
                      </a:r>
                    </a:p>
                  </a:txBody>
                  <a:tcPr anchor="ctr"/>
                </a:tc>
                <a:extLst>
                  <a:ext uri="{0D108BD9-81ED-4DB2-BD59-A6C34878D82A}">
                    <a16:rowId xmlns:a16="http://schemas.microsoft.com/office/drawing/2014/main" xmlns="" val="10007"/>
                  </a:ext>
                </a:extLst>
              </a:tr>
              <a:tr h="518160">
                <a:tc>
                  <a:txBody>
                    <a:bodyPr/>
                    <a:lstStyle/>
                    <a:p>
                      <a:r>
                        <a:rPr lang="en-US" sz="1400" dirty="0">
                          <a:latin typeface="Bookman Old Style" pitchFamily="18" charset="0"/>
                        </a:rPr>
                        <a:t>Missing or Unable to Determine</a:t>
                      </a:r>
                    </a:p>
                  </a:txBody>
                  <a:tcPr anchor="ctr"/>
                </a:tc>
                <a:tc>
                  <a:txBody>
                    <a:bodyPr/>
                    <a:lstStyle/>
                    <a:p>
                      <a:r>
                        <a:rPr lang="en-US" dirty="0"/>
                        <a:t>13,812</a:t>
                      </a:r>
                    </a:p>
                  </a:txBody>
                  <a:tcPr anchor="ctr"/>
                </a:tc>
                <a:tc>
                  <a:txBody>
                    <a:bodyPr/>
                    <a:lstStyle/>
                    <a:p>
                      <a:r>
                        <a:rPr lang="en-US" dirty="0"/>
                        <a:t>12,519</a:t>
                      </a:r>
                    </a:p>
                  </a:txBody>
                  <a:tcPr anchor="ctr"/>
                </a:tc>
                <a:tc>
                  <a:txBody>
                    <a:bodyPr/>
                    <a:lstStyle/>
                    <a:p>
                      <a:r>
                        <a:rPr lang="en-US" dirty="0"/>
                        <a:t>-9.4%</a:t>
                      </a:r>
                    </a:p>
                  </a:txBody>
                  <a:tcPr anchor="ctr"/>
                </a:tc>
                <a:extLst>
                  <a:ext uri="{0D108BD9-81ED-4DB2-BD59-A6C34878D82A}">
                    <a16:rowId xmlns:a16="http://schemas.microsoft.com/office/drawing/2014/main" xmlns="" val="10008"/>
                  </a:ext>
                </a:extLst>
              </a:tr>
              <a:tr h="518160">
                <a:tc>
                  <a:txBody>
                    <a:bodyPr/>
                    <a:lstStyle/>
                    <a:p>
                      <a:r>
                        <a:rPr lang="en-US" sz="1400" dirty="0">
                          <a:latin typeface="Bookman Old Style" pitchFamily="18" charset="0"/>
                        </a:rPr>
                        <a:t>Total</a:t>
                      </a:r>
                    </a:p>
                  </a:txBody>
                  <a:tcPr anchor="ctr"/>
                </a:tc>
                <a:tc>
                  <a:txBody>
                    <a:bodyPr/>
                    <a:lstStyle/>
                    <a:p>
                      <a:r>
                        <a:rPr lang="en-US" dirty="0"/>
                        <a:t>523,616</a:t>
                      </a:r>
                    </a:p>
                  </a:txBody>
                  <a:tcPr anchor="ctr"/>
                </a:tc>
                <a:tc>
                  <a:txBody>
                    <a:bodyPr/>
                    <a:lstStyle/>
                    <a:p>
                      <a:r>
                        <a:rPr lang="en-US" dirty="0"/>
                        <a:t>399,546</a:t>
                      </a:r>
                    </a:p>
                  </a:txBody>
                  <a:tcPr anchor="ctr"/>
                </a:tc>
                <a:tc>
                  <a:txBody>
                    <a:bodyPr/>
                    <a:lstStyle/>
                    <a:p>
                      <a:r>
                        <a:rPr lang="en-US" dirty="0"/>
                        <a:t>-23.7%</a:t>
                      </a:r>
                    </a:p>
                  </a:txBody>
                  <a:tcPr anchor="ctr"/>
                </a:tc>
                <a:extLst>
                  <a:ext uri="{0D108BD9-81ED-4DB2-BD59-A6C34878D82A}">
                    <a16:rowId xmlns:a16="http://schemas.microsoft.com/office/drawing/2014/main" xmlns="" val="10009"/>
                  </a:ext>
                </a:extLst>
              </a:tr>
            </a:tbl>
          </a:graphicData>
        </a:graphic>
      </p:graphicFrame>
      <p:sp>
        <p:nvSpPr>
          <p:cNvPr id="10" name="TextBox 9"/>
          <p:cNvSpPr txBox="1"/>
          <p:nvPr/>
        </p:nvSpPr>
        <p:spPr>
          <a:xfrm>
            <a:off x="228600" y="228600"/>
            <a:ext cx="7543800" cy="830997"/>
          </a:xfrm>
          <a:prstGeom prst="rect">
            <a:avLst/>
          </a:prstGeom>
          <a:noFill/>
        </p:spPr>
        <p:txBody>
          <a:bodyPr wrap="square" rtlCol="0" anchor="ctr">
            <a:spAutoFit/>
          </a:bodyPr>
          <a:lstStyle/>
          <a:p>
            <a:pPr algn="ctr"/>
            <a:r>
              <a:rPr lang="en-US" sz="2400" dirty="0"/>
              <a:t>The decrease in number of African American children has far exceeded any other group</a:t>
            </a:r>
          </a:p>
        </p:txBody>
      </p:sp>
      <p:sp>
        <p:nvSpPr>
          <p:cNvPr id="11" name="Down Arrow 10"/>
          <p:cNvSpPr/>
          <p:nvPr/>
        </p:nvSpPr>
        <p:spPr>
          <a:xfrm>
            <a:off x="8305800" y="1447800"/>
            <a:ext cx="838200" cy="457200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089047836"/>
              </p:ext>
            </p:extLst>
          </p:nvPr>
        </p:nvGraphicFramePr>
        <p:xfrm>
          <a:off x="228597" y="381002"/>
          <a:ext cx="7772403" cy="6400800"/>
        </p:xfrm>
        <a:graphic>
          <a:graphicData uri="http://schemas.openxmlformats.org/drawingml/2006/table">
            <a:tbl>
              <a:tblPr>
                <a:tableStyleId>{5C22544A-7EE6-4342-B048-85BDC9FD1C3A}</a:tableStyleId>
              </a:tblPr>
              <a:tblGrid>
                <a:gridCol w="429345">
                  <a:extLst>
                    <a:ext uri="{9D8B030D-6E8A-4147-A177-3AD203B41FA5}">
                      <a16:colId xmlns:a16="http://schemas.microsoft.com/office/drawing/2014/main" xmlns="" val="2344768256"/>
                    </a:ext>
                  </a:extLst>
                </a:gridCol>
                <a:gridCol w="429345">
                  <a:extLst>
                    <a:ext uri="{9D8B030D-6E8A-4147-A177-3AD203B41FA5}">
                      <a16:colId xmlns:a16="http://schemas.microsoft.com/office/drawing/2014/main" xmlns="" val="929420046"/>
                    </a:ext>
                  </a:extLst>
                </a:gridCol>
                <a:gridCol w="429345">
                  <a:extLst>
                    <a:ext uri="{9D8B030D-6E8A-4147-A177-3AD203B41FA5}">
                      <a16:colId xmlns:a16="http://schemas.microsoft.com/office/drawing/2014/main" xmlns="" val="1897948089"/>
                    </a:ext>
                  </a:extLst>
                </a:gridCol>
                <a:gridCol w="429345">
                  <a:extLst>
                    <a:ext uri="{9D8B030D-6E8A-4147-A177-3AD203B41FA5}">
                      <a16:colId xmlns:a16="http://schemas.microsoft.com/office/drawing/2014/main" xmlns="" val="1654130565"/>
                    </a:ext>
                  </a:extLst>
                </a:gridCol>
                <a:gridCol w="429345">
                  <a:extLst>
                    <a:ext uri="{9D8B030D-6E8A-4147-A177-3AD203B41FA5}">
                      <a16:colId xmlns:a16="http://schemas.microsoft.com/office/drawing/2014/main" xmlns="" val="22627073"/>
                    </a:ext>
                  </a:extLst>
                </a:gridCol>
                <a:gridCol w="429345">
                  <a:extLst>
                    <a:ext uri="{9D8B030D-6E8A-4147-A177-3AD203B41FA5}">
                      <a16:colId xmlns:a16="http://schemas.microsoft.com/office/drawing/2014/main" xmlns="" val="2249886758"/>
                    </a:ext>
                  </a:extLst>
                </a:gridCol>
                <a:gridCol w="429345">
                  <a:extLst>
                    <a:ext uri="{9D8B030D-6E8A-4147-A177-3AD203B41FA5}">
                      <a16:colId xmlns:a16="http://schemas.microsoft.com/office/drawing/2014/main" xmlns="" val="352458247"/>
                    </a:ext>
                  </a:extLst>
                </a:gridCol>
                <a:gridCol w="429345">
                  <a:extLst>
                    <a:ext uri="{9D8B030D-6E8A-4147-A177-3AD203B41FA5}">
                      <a16:colId xmlns:a16="http://schemas.microsoft.com/office/drawing/2014/main" xmlns="" val="3781614040"/>
                    </a:ext>
                  </a:extLst>
                </a:gridCol>
                <a:gridCol w="498798">
                  <a:extLst>
                    <a:ext uri="{9D8B030D-6E8A-4147-A177-3AD203B41FA5}">
                      <a16:colId xmlns:a16="http://schemas.microsoft.com/office/drawing/2014/main" xmlns="" val="2679662012"/>
                    </a:ext>
                  </a:extLst>
                </a:gridCol>
                <a:gridCol w="707155">
                  <a:extLst>
                    <a:ext uri="{9D8B030D-6E8A-4147-A177-3AD203B41FA5}">
                      <a16:colId xmlns:a16="http://schemas.microsoft.com/office/drawing/2014/main" xmlns="" val="497709441"/>
                    </a:ext>
                  </a:extLst>
                </a:gridCol>
                <a:gridCol w="774505">
                  <a:extLst>
                    <a:ext uri="{9D8B030D-6E8A-4147-A177-3AD203B41FA5}">
                      <a16:colId xmlns:a16="http://schemas.microsoft.com/office/drawing/2014/main" xmlns="" val="2068410183"/>
                    </a:ext>
                  </a:extLst>
                </a:gridCol>
                <a:gridCol w="740830">
                  <a:extLst>
                    <a:ext uri="{9D8B030D-6E8A-4147-A177-3AD203B41FA5}">
                      <a16:colId xmlns:a16="http://schemas.microsoft.com/office/drawing/2014/main" xmlns="" val="2298133924"/>
                    </a:ext>
                  </a:extLst>
                </a:gridCol>
                <a:gridCol w="757666">
                  <a:extLst>
                    <a:ext uri="{9D8B030D-6E8A-4147-A177-3AD203B41FA5}">
                      <a16:colId xmlns:a16="http://schemas.microsoft.com/office/drawing/2014/main" xmlns="" val="22075267"/>
                    </a:ext>
                  </a:extLst>
                </a:gridCol>
                <a:gridCol w="858689">
                  <a:extLst>
                    <a:ext uri="{9D8B030D-6E8A-4147-A177-3AD203B41FA5}">
                      <a16:colId xmlns:a16="http://schemas.microsoft.com/office/drawing/2014/main" xmlns="" val="996403074"/>
                    </a:ext>
                  </a:extLst>
                </a:gridCol>
              </a:tblGrid>
              <a:tr h="227540">
                <a:tc gridSpan="9">
                  <a:txBody>
                    <a:bodyPr/>
                    <a:lstStyle/>
                    <a:p>
                      <a:pPr algn="ctr" fontAlgn="b"/>
                      <a:r>
                        <a:rPr lang="en-US" sz="900" u="none" strike="noStrike">
                          <a:effectLst/>
                        </a:rPr>
                        <a:t>Numbers At A Glance</a:t>
                      </a:r>
                      <a:endParaRPr lang="en-US" sz="900" b="0" i="0" u="none" strike="noStrike">
                        <a:solidFill>
                          <a:srgbClr val="000000"/>
                        </a:solidFill>
                        <a:effectLst/>
                        <a:latin typeface="Calibri" panose="020F0502020204030204" pitchFamily="34" charset="0"/>
                      </a:endParaRPr>
                    </a:p>
                  </a:txBody>
                  <a:tcPr marL="3906" marR="3906" marT="3906"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extLst>
                  <a:ext uri="{0D108BD9-81ED-4DB2-BD59-A6C34878D82A}">
                    <a16:rowId xmlns:a16="http://schemas.microsoft.com/office/drawing/2014/main" xmlns="" val="4132961713"/>
                  </a:ext>
                </a:extLst>
              </a:tr>
              <a:tr h="227540">
                <a:tc gridSpan="7">
                  <a:txBody>
                    <a:bodyPr/>
                    <a:lstStyle/>
                    <a:p>
                      <a:pPr algn="ctr" fontAlgn="b"/>
                      <a:r>
                        <a:rPr lang="en-US" sz="900" u="none" strike="noStrike">
                          <a:effectLst/>
                        </a:rPr>
                        <a:t>Breakdown</a:t>
                      </a:r>
                      <a:endParaRPr lang="en-US" sz="900" b="0" i="0" u="none" strike="noStrike">
                        <a:solidFill>
                          <a:srgbClr val="000000"/>
                        </a:solidFill>
                        <a:effectLst/>
                        <a:latin typeface="Calibri" panose="020F0502020204030204" pitchFamily="34" charset="0"/>
                      </a:endParaRPr>
                    </a:p>
                  </a:txBody>
                  <a:tcPr marL="3906" marR="3906" marT="3906"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900" u="none" strike="noStrike">
                          <a:effectLst/>
                        </a:rPr>
                        <a:t> </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r>
                        <a:rPr lang="en-US" sz="900" u="none" strike="noStrike">
                          <a:effectLst/>
                        </a:rPr>
                        <a:t> </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2010</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2011</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2012</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2013</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2014</a:t>
                      </a:r>
                      <a:endParaRPr lang="en-US" sz="900" b="0" i="0" u="none" strike="noStrike">
                        <a:solidFill>
                          <a:srgbClr val="000000"/>
                        </a:solidFill>
                        <a:effectLst/>
                        <a:latin typeface="Calibri" panose="020F0502020204030204" pitchFamily="34" charset="0"/>
                      </a:endParaRPr>
                    </a:p>
                  </a:txBody>
                  <a:tcPr marL="3906" marR="3906" marT="3906" marB="0" anchor="b"/>
                </a:tc>
                <a:extLst>
                  <a:ext uri="{0D108BD9-81ED-4DB2-BD59-A6C34878D82A}">
                    <a16:rowId xmlns:a16="http://schemas.microsoft.com/office/drawing/2014/main" xmlns="" val="3542159953"/>
                  </a:ext>
                </a:extLst>
              </a:tr>
              <a:tr h="227540">
                <a:tc gridSpan="7">
                  <a:txBody>
                    <a:bodyPr/>
                    <a:lstStyle/>
                    <a:p>
                      <a:pPr algn="ctr" fontAlgn="b"/>
                      <a:r>
                        <a:rPr lang="en-US" sz="900" u="none" strike="noStrike">
                          <a:effectLst/>
                        </a:rPr>
                        <a:t>Number in foster care on September 30 of FY</a:t>
                      </a:r>
                      <a:endParaRPr lang="en-US" sz="900" b="0" i="0" u="none" strike="noStrike">
                        <a:solidFill>
                          <a:srgbClr val="000000"/>
                        </a:solidFill>
                        <a:effectLst/>
                        <a:latin typeface="Calibri" panose="020F0502020204030204" pitchFamily="34" charset="0"/>
                      </a:endParaRPr>
                    </a:p>
                  </a:txBody>
                  <a:tcPr marL="3906" marR="3906" marT="3906"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404,878</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398,057</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397,153</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400,989</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415,129</a:t>
                      </a:r>
                      <a:endParaRPr lang="en-US" sz="900" b="0" i="0" u="none" strike="noStrike">
                        <a:solidFill>
                          <a:srgbClr val="000000"/>
                        </a:solidFill>
                        <a:effectLst/>
                        <a:latin typeface="Calibri" panose="020F0502020204030204" pitchFamily="34" charset="0"/>
                      </a:endParaRPr>
                    </a:p>
                  </a:txBody>
                  <a:tcPr marL="3906" marR="3906" marT="3906" marB="0" anchor="b"/>
                </a:tc>
                <a:extLst>
                  <a:ext uri="{0D108BD9-81ED-4DB2-BD59-A6C34878D82A}">
                    <a16:rowId xmlns:a16="http://schemas.microsoft.com/office/drawing/2014/main" xmlns="" val="4214879464"/>
                  </a:ext>
                </a:extLst>
              </a:tr>
              <a:tr h="227540">
                <a:tc gridSpan="7">
                  <a:txBody>
                    <a:bodyPr/>
                    <a:lstStyle/>
                    <a:p>
                      <a:pPr algn="ctr" fontAlgn="b"/>
                      <a:r>
                        <a:rPr lang="en-US" sz="900" u="none" strike="noStrike">
                          <a:effectLst/>
                        </a:rPr>
                        <a:t>Number entered fostr care during FY</a:t>
                      </a:r>
                      <a:endParaRPr lang="en-US" sz="900" b="0" i="0" u="none" strike="noStrike">
                        <a:solidFill>
                          <a:srgbClr val="000000"/>
                        </a:solidFill>
                        <a:effectLst/>
                        <a:latin typeface="Calibri" panose="020F0502020204030204" pitchFamily="34" charset="0"/>
                      </a:endParaRPr>
                    </a:p>
                  </a:txBody>
                  <a:tcPr marL="3906" marR="3906" marT="3906"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256,092</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251,958</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251,850</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255,080</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264,746</a:t>
                      </a:r>
                      <a:endParaRPr lang="en-US" sz="900" b="0" i="0" u="none" strike="noStrike">
                        <a:solidFill>
                          <a:srgbClr val="000000"/>
                        </a:solidFill>
                        <a:effectLst/>
                        <a:latin typeface="Calibri" panose="020F0502020204030204" pitchFamily="34" charset="0"/>
                      </a:endParaRPr>
                    </a:p>
                  </a:txBody>
                  <a:tcPr marL="3906" marR="3906" marT="3906" marB="0" anchor="b"/>
                </a:tc>
                <a:extLst>
                  <a:ext uri="{0D108BD9-81ED-4DB2-BD59-A6C34878D82A}">
                    <a16:rowId xmlns:a16="http://schemas.microsoft.com/office/drawing/2014/main" xmlns="" val="1708838373"/>
                  </a:ext>
                </a:extLst>
              </a:tr>
              <a:tr h="227540">
                <a:tc gridSpan="7">
                  <a:txBody>
                    <a:bodyPr/>
                    <a:lstStyle/>
                    <a:p>
                      <a:pPr algn="ctr" fontAlgn="b"/>
                      <a:r>
                        <a:rPr lang="en-US" sz="900" u="none" strike="noStrike">
                          <a:effectLst/>
                        </a:rPr>
                        <a:t>Number exited foster care during FY</a:t>
                      </a:r>
                      <a:endParaRPr lang="en-US" sz="900" b="0" i="0" u="none" strike="noStrike">
                        <a:solidFill>
                          <a:srgbClr val="000000"/>
                        </a:solidFill>
                        <a:effectLst/>
                        <a:latin typeface="Calibri" panose="020F0502020204030204" pitchFamily="34" charset="0"/>
                      </a:endParaRPr>
                    </a:p>
                  </a:txBody>
                  <a:tcPr marL="3906" marR="3906" marT="3906"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257,806</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247,607</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240,987</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240,392</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238,230</a:t>
                      </a:r>
                      <a:endParaRPr lang="en-US" sz="900" b="0" i="0" u="none" strike="noStrike">
                        <a:solidFill>
                          <a:srgbClr val="000000"/>
                        </a:solidFill>
                        <a:effectLst/>
                        <a:latin typeface="Calibri" panose="020F0502020204030204" pitchFamily="34" charset="0"/>
                      </a:endParaRPr>
                    </a:p>
                  </a:txBody>
                  <a:tcPr marL="3906" marR="3906" marT="3906" marB="0" anchor="b"/>
                </a:tc>
                <a:extLst>
                  <a:ext uri="{0D108BD9-81ED-4DB2-BD59-A6C34878D82A}">
                    <a16:rowId xmlns:a16="http://schemas.microsoft.com/office/drawing/2014/main" xmlns="" val="2147667175"/>
                  </a:ext>
                </a:extLst>
              </a:tr>
              <a:tr h="426526">
                <a:tc gridSpan="7">
                  <a:txBody>
                    <a:bodyPr/>
                    <a:lstStyle/>
                    <a:p>
                      <a:pPr algn="ctr" fontAlgn="b"/>
                      <a:r>
                        <a:rPr lang="en-US" sz="900" u="none" strike="noStrike">
                          <a:effectLst/>
                        </a:rPr>
                        <a:t>Number waiting to be adopted on Septemberr 30 of the FY</a:t>
                      </a:r>
                      <a:endParaRPr lang="en-US" sz="900" b="0" i="0" u="none" strike="noStrike">
                        <a:solidFill>
                          <a:srgbClr val="000000"/>
                        </a:solidFill>
                        <a:effectLst/>
                        <a:latin typeface="Calibri" panose="020F0502020204030204" pitchFamily="34" charset="0"/>
                      </a:endParaRPr>
                    </a:p>
                  </a:txBody>
                  <a:tcPr marL="3906" marR="3906" marT="3906"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108,746</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106,561</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102,058</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104,493</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107,918</a:t>
                      </a:r>
                      <a:endParaRPr lang="en-US" sz="900" b="0" i="0" u="none" strike="noStrike">
                        <a:solidFill>
                          <a:srgbClr val="000000"/>
                        </a:solidFill>
                        <a:effectLst/>
                        <a:latin typeface="Calibri" panose="020F0502020204030204" pitchFamily="34" charset="0"/>
                      </a:endParaRPr>
                    </a:p>
                  </a:txBody>
                  <a:tcPr marL="3906" marR="3906" marT="3906" marB="0" anchor="b"/>
                </a:tc>
                <a:extLst>
                  <a:ext uri="{0D108BD9-81ED-4DB2-BD59-A6C34878D82A}">
                    <a16:rowId xmlns:a16="http://schemas.microsoft.com/office/drawing/2014/main" xmlns="" val="2965054141"/>
                  </a:ext>
                </a:extLst>
              </a:tr>
              <a:tr h="427535">
                <a:tc gridSpan="7">
                  <a:txBody>
                    <a:bodyPr/>
                    <a:lstStyle/>
                    <a:p>
                      <a:pPr algn="l" fontAlgn="b"/>
                      <a:r>
                        <a:rPr lang="en-US" sz="900" u="none" strike="noStrike">
                          <a:effectLst/>
                        </a:rPr>
                        <a:t>Number waiting tot be adopted whose parental rights (for all living parents) were terminated during FY</a:t>
                      </a:r>
                      <a:endParaRPr lang="en-US" sz="900" b="0" i="0" u="none" strike="noStrike">
                        <a:solidFill>
                          <a:srgbClr val="000000"/>
                        </a:solidFill>
                        <a:effectLst/>
                        <a:latin typeface="Calibri" panose="020F0502020204030204" pitchFamily="34" charset="0"/>
                      </a:endParaRPr>
                    </a:p>
                  </a:txBody>
                  <a:tcPr marL="3906" marR="3906" marT="3906"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900" u="none" strike="noStrike">
                          <a:effectLst/>
                        </a:rPr>
                        <a:t> </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r>
                        <a:rPr lang="en-US" sz="900" u="none" strike="noStrike">
                          <a:effectLst/>
                        </a:rPr>
                        <a:t> </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65,747</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62,852</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59,147</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59,662</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60,898</a:t>
                      </a:r>
                      <a:endParaRPr lang="en-US" sz="900" b="0" i="0" u="none" strike="noStrike">
                        <a:solidFill>
                          <a:srgbClr val="000000"/>
                        </a:solidFill>
                        <a:effectLst/>
                        <a:latin typeface="Calibri" panose="020F0502020204030204" pitchFamily="34" charset="0"/>
                      </a:endParaRPr>
                    </a:p>
                  </a:txBody>
                  <a:tcPr marL="3906" marR="3906" marT="3906" marB="0" anchor="b"/>
                </a:tc>
                <a:extLst>
                  <a:ext uri="{0D108BD9-81ED-4DB2-BD59-A6C34878D82A}">
                    <a16:rowId xmlns:a16="http://schemas.microsoft.com/office/drawing/2014/main" xmlns="" val="422470814"/>
                  </a:ext>
                </a:extLst>
              </a:tr>
              <a:tr h="426526">
                <a:tc gridSpan="9">
                  <a:txBody>
                    <a:bodyPr/>
                    <a:lstStyle/>
                    <a:p>
                      <a:pPr algn="ctr" fontAlgn="b"/>
                      <a:r>
                        <a:rPr lang="en-US" sz="900" u="none" strike="noStrike">
                          <a:effectLst/>
                        </a:rPr>
                        <a:t>Number adopted with public child welfare agency involvement during FY</a:t>
                      </a:r>
                      <a:endParaRPr lang="en-US" sz="900" b="0" i="0" u="none" strike="noStrike">
                        <a:solidFill>
                          <a:srgbClr val="000000"/>
                        </a:solidFill>
                        <a:effectLst/>
                        <a:latin typeface="Calibri" panose="020F0502020204030204" pitchFamily="34" charset="0"/>
                      </a:endParaRPr>
                    </a:p>
                  </a:txBody>
                  <a:tcPr marL="3906" marR="3906" marT="3906"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r" fontAlgn="b"/>
                      <a:r>
                        <a:rPr lang="en-US" sz="900" u="none" strike="noStrike">
                          <a:effectLst/>
                        </a:rPr>
                        <a:t>53,547</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50,901</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52,046</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50,841</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50,644</a:t>
                      </a:r>
                      <a:endParaRPr lang="en-US" sz="900" b="0" i="0" u="none" strike="noStrike">
                        <a:solidFill>
                          <a:srgbClr val="000000"/>
                        </a:solidFill>
                        <a:effectLst/>
                        <a:latin typeface="Calibri" panose="020F0502020204030204" pitchFamily="34" charset="0"/>
                      </a:endParaRPr>
                    </a:p>
                  </a:txBody>
                  <a:tcPr marL="3906" marR="3906" marT="3906" marB="0" anchor="b"/>
                </a:tc>
                <a:extLst>
                  <a:ext uri="{0D108BD9-81ED-4DB2-BD59-A6C34878D82A}">
                    <a16:rowId xmlns:a16="http://schemas.microsoft.com/office/drawing/2014/main" xmlns="" val="2741663637"/>
                  </a:ext>
                </a:extLst>
              </a:tr>
              <a:tr h="227540">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extLst>
                  <a:ext uri="{0D108BD9-81ED-4DB2-BD59-A6C34878D82A}">
                    <a16:rowId xmlns:a16="http://schemas.microsoft.com/office/drawing/2014/main" xmlns="" val="1443455325"/>
                  </a:ext>
                </a:extLst>
              </a:tr>
              <a:tr h="227540">
                <a:tc gridSpan="9">
                  <a:txBody>
                    <a:bodyPr/>
                    <a:lstStyle/>
                    <a:p>
                      <a:pPr algn="ctr" fontAlgn="b"/>
                      <a:r>
                        <a:rPr lang="en-US" sz="900" u="none" strike="noStrike">
                          <a:effectLst/>
                        </a:rPr>
                        <a:t>Children in Foster Care on September 30, 2014</a:t>
                      </a:r>
                      <a:endParaRPr lang="en-US" sz="900" b="0" i="0" u="none" strike="noStrike">
                        <a:solidFill>
                          <a:srgbClr val="000000"/>
                        </a:solidFill>
                        <a:effectLst/>
                        <a:latin typeface="Calibri" panose="020F0502020204030204" pitchFamily="34" charset="0"/>
                      </a:endParaRPr>
                    </a:p>
                  </a:txBody>
                  <a:tcPr marL="3906" marR="3906" marT="3906"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extLst>
                  <a:ext uri="{0D108BD9-81ED-4DB2-BD59-A6C34878D82A}">
                    <a16:rowId xmlns:a16="http://schemas.microsoft.com/office/drawing/2014/main" xmlns="" val="449099954"/>
                  </a:ext>
                </a:extLst>
              </a:tr>
              <a:tr h="426526">
                <a:tc gridSpan="5">
                  <a:txBody>
                    <a:bodyPr/>
                    <a:lstStyle/>
                    <a:p>
                      <a:pPr algn="ctr" fontAlgn="b"/>
                      <a:r>
                        <a:rPr lang="en-US" sz="900" u="none" strike="noStrike">
                          <a:effectLst/>
                        </a:rPr>
                        <a:t>Race / Ethnicity</a:t>
                      </a:r>
                      <a:endParaRPr lang="en-US" sz="900" b="0" i="0" u="none" strike="noStrike">
                        <a:solidFill>
                          <a:srgbClr val="000000"/>
                        </a:solidFill>
                        <a:effectLst/>
                        <a:latin typeface="Calibri" panose="020F0502020204030204" pitchFamily="34" charset="0"/>
                      </a:endParaRPr>
                    </a:p>
                  </a:txBody>
                  <a:tcPr marL="3906" marR="3906" marT="3906"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900" u="none" strike="noStrike">
                          <a:effectLst/>
                        </a:rPr>
                        <a:t>Percent</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r>
                        <a:rPr lang="en-US" sz="900" u="none" strike="noStrike">
                          <a:effectLst/>
                        </a:rPr>
                        <a:t>Number</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extLst>
                  <a:ext uri="{0D108BD9-81ED-4DB2-BD59-A6C34878D82A}">
                    <a16:rowId xmlns:a16="http://schemas.microsoft.com/office/drawing/2014/main" xmlns="" val="3281990603"/>
                  </a:ext>
                </a:extLst>
              </a:tr>
              <a:tr h="227540">
                <a:tc gridSpan="5">
                  <a:txBody>
                    <a:bodyPr/>
                    <a:lstStyle/>
                    <a:p>
                      <a:pPr algn="ctr" fontAlgn="b"/>
                      <a:r>
                        <a:rPr lang="en-US" sz="900" u="none" strike="noStrike">
                          <a:effectLst/>
                        </a:rPr>
                        <a:t>American Indian / Alaskan Ntive</a:t>
                      </a:r>
                      <a:endParaRPr lang="en-US" sz="900" b="0" i="0" u="none" strike="noStrike">
                        <a:solidFill>
                          <a:srgbClr val="000000"/>
                        </a:solidFill>
                        <a:effectLst/>
                        <a:latin typeface="Calibri" panose="020F0502020204030204" pitchFamily="34" charset="0"/>
                      </a:endParaRPr>
                    </a:p>
                  </a:txBody>
                  <a:tcPr marL="3906" marR="3906" marT="3906"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r" fontAlgn="b"/>
                      <a:r>
                        <a:rPr lang="en-US" sz="900" u="none" strike="noStrike">
                          <a:effectLst/>
                        </a:rPr>
                        <a:t>2%</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9,517</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extLst>
                  <a:ext uri="{0D108BD9-81ED-4DB2-BD59-A6C34878D82A}">
                    <a16:rowId xmlns:a16="http://schemas.microsoft.com/office/drawing/2014/main" xmlns="" val="717555752"/>
                  </a:ext>
                </a:extLst>
              </a:tr>
              <a:tr h="227540">
                <a:tc gridSpan="5">
                  <a:txBody>
                    <a:bodyPr/>
                    <a:lstStyle/>
                    <a:p>
                      <a:pPr algn="ctr" fontAlgn="b"/>
                      <a:r>
                        <a:rPr lang="en-US" sz="900" u="none" strike="noStrike">
                          <a:effectLst/>
                        </a:rPr>
                        <a:t>Asian</a:t>
                      </a:r>
                      <a:endParaRPr lang="en-US" sz="900" b="0" i="0" u="none" strike="noStrike">
                        <a:solidFill>
                          <a:srgbClr val="000000"/>
                        </a:solidFill>
                        <a:effectLst/>
                        <a:latin typeface="Calibri" panose="020F0502020204030204" pitchFamily="34" charset="0"/>
                      </a:endParaRPr>
                    </a:p>
                  </a:txBody>
                  <a:tcPr marL="3906" marR="3906" marT="3906"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r" fontAlgn="b"/>
                      <a:r>
                        <a:rPr lang="en-US" sz="900" u="none" strike="noStrike">
                          <a:effectLst/>
                        </a:rPr>
                        <a:t>1%</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2,107</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extLst>
                  <a:ext uri="{0D108BD9-81ED-4DB2-BD59-A6C34878D82A}">
                    <a16:rowId xmlns:a16="http://schemas.microsoft.com/office/drawing/2014/main" xmlns="" val="2800943922"/>
                  </a:ext>
                </a:extLst>
              </a:tr>
              <a:tr h="227540">
                <a:tc gridSpan="5">
                  <a:txBody>
                    <a:bodyPr/>
                    <a:lstStyle/>
                    <a:p>
                      <a:pPr algn="ctr" fontAlgn="b"/>
                      <a:r>
                        <a:rPr lang="en-US" sz="900" u="none" strike="noStrike">
                          <a:effectLst/>
                        </a:rPr>
                        <a:t>Black or African-American</a:t>
                      </a:r>
                      <a:endParaRPr lang="en-US" sz="900" b="0" i="0" u="none" strike="noStrike">
                        <a:solidFill>
                          <a:srgbClr val="000000"/>
                        </a:solidFill>
                        <a:effectLst/>
                        <a:latin typeface="Calibri" panose="020F0502020204030204" pitchFamily="34" charset="0"/>
                      </a:endParaRPr>
                    </a:p>
                  </a:txBody>
                  <a:tcPr marL="3906" marR="3906" marT="3906"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r" fontAlgn="b"/>
                      <a:r>
                        <a:rPr lang="en-US" sz="900" u="none" strike="noStrike">
                          <a:effectLst/>
                        </a:rPr>
                        <a:t>24%</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97,540</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extLst>
                  <a:ext uri="{0D108BD9-81ED-4DB2-BD59-A6C34878D82A}">
                    <a16:rowId xmlns:a16="http://schemas.microsoft.com/office/drawing/2014/main" xmlns="" val="3253529984"/>
                  </a:ext>
                </a:extLst>
              </a:tr>
              <a:tr h="426526">
                <a:tc gridSpan="5">
                  <a:txBody>
                    <a:bodyPr/>
                    <a:lstStyle/>
                    <a:p>
                      <a:pPr algn="ctr" fontAlgn="b"/>
                      <a:r>
                        <a:rPr lang="en-US" sz="900" u="none" strike="noStrike">
                          <a:effectLst/>
                        </a:rPr>
                        <a:t>Native Hawaiian/Other Pacific Islander</a:t>
                      </a:r>
                      <a:endParaRPr lang="en-US" sz="900" b="0" i="0" u="none" strike="noStrike">
                        <a:solidFill>
                          <a:srgbClr val="000000"/>
                        </a:solidFill>
                        <a:effectLst/>
                        <a:latin typeface="Calibri" panose="020F0502020204030204" pitchFamily="34" charset="0"/>
                      </a:endParaRPr>
                    </a:p>
                  </a:txBody>
                  <a:tcPr marL="3906" marR="3906" marT="3906"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r" fontAlgn="b"/>
                      <a:r>
                        <a:rPr lang="en-US" sz="900" u="none" strike="noStrike">
                          <a:effectLst/>
                        </a:rPr>
                        <a:t>0%</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693</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extLst>
                  <a:ext uri="{0D108BD9-81ED-4DB2-BD59-A6C34878D82A}">
                    <a16:rowId xmlns:a16="http://schemas.microsoft.com/office/drawing/2014/main" xmlns="" val="2305095707"/>
                  </a:ext>
                </a:extLst>
              </a:tr>
              <a:tr h="227540">
                <a:tc gridSpan="5">
                  <a:txBody>
                    <a:bodyPr/>
                    <a:lstStyle/>
                    <a:p>
                      <a:pPr algn="ctr" fontAlgn="b"/>
                      <a:r>
                        <a:rPr lang="en-US" sz="900" u="none" strike="noStrike">
                          <a:effectLst/>
                        </a:rPr>
                        <a:t>Hispanic (of any race)</a:t>
                      </a:r>
                      <a:endParaRPr lang="en-US" sz="900" b="0" i="0" u="none" strike="noStrike">
                        <a:solidFill>
                          <a:srgbClr val="000000"/>
                        </a:solidFill>
                        <a:effectLst/>
                        <a:latin typeface="Calibri" panose="020F0502020204030204" pitchFamily="34" charset="0"/>
                      </a:endParaRPr>
                    </a:p>
                  </a:txBody>
                  <a:tcPr marL="3906" marR="3906" marT="3906"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r" fontAlgn="b"/>
                      <a:r>
                        <a:rPr lang="en-US" sz="900" u="none" strike="noStrike">
                          <a:effectLst/>
                        </a:rPr>
                        <a:t>22%</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90,299</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extLst>
                  <a:ext uri="{0D108BD9-81ED-4DB2-BD59-A6C34878D82A}">
                    <a16:rowId xmlns:a16="http://schemas.microsoft.com/office/drawing/2014/main" xmlns="" val="3986842648"/>
                  </a:ext>
                </a:extLst>
              </a:tr>
              <a:tr h="426526">
                <a:tc gridSpan="5">
                  <a:txBody>
                    <a:bodyPr/>
                    <a:lstStyle/>
                    <a:p>
                      <a:pPr algn="ctr" fontAlgn="b"/>
                      <a:r>
                        <a:rPr lang="en-US" sz="900" u="none" strike="noStrike">
                          <a:effectLst/>
                        </a:rPr>
                        <a:t>White</a:t>
                      </a:r>
                      <a:endParaRPr lang="en-US" sz="900" b="0" i="0" u="none" strike="noStrike">
                        <a:solidFill>
                          <a:srgbClr val="000000"/>
                        </a:solidFill>
                        <a:effectLst/>
                        <a:latin typeface="Calibri" panose="020F0502020204030204" pitchFamily="34" charset="0"/>
                      </a:endParaRPr>
                    </a:p>
                  </a:txBody>
                  <a:tcPr marL="3906" marR="3906" marT="3906"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r" fontAlgn="b"/>
                      <a:r>
                        <a:rPr lang="en-US" sz="900" u="none" strike="noStrike">
                          <a:effectLst/>
                        </a:rPr>
                        <a:t>42%</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174,477</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extLst>
                  <a:ext uri="{0D108BD9-81ED-4DB2-BD59-A6C34878D82A}">
                    <a16:rowId xmlns:a16="http://schemas.microsoft.com/office/drawing/2014/main" xmlns="" val="3304318543"/>
                  </a:ext>
                </a:extLst>
              </a:tr>
              <a:tr h="227540">
                <a:tc gridSpan="5">
                  <a:txBody>
                    <a:bodyPr/>
                    <a:lstStyle/>
                    <a:p>
                      <a:pPr algn="ctr" fontAlgn="b"/>
                      <a:r>
                        <a:rPr lang="en-US" sz="900" u="none" strike="noStrike">
                          <a:effectLst/>
                        </a:rPr>
                        <a:t>Unknown / Unable to Determine</a:t>
                      </a:r>
                      <a:endParaRPr lang="en-US" sz="900" b="0" i="0" u="none" strike="noStrike">
                        <a:solidFill>
                          <a:srgbClr val="000000"/>
                        </a:solidFill>
                        <a:effectLst/>
                        <a:latin typeface="Calibri" panose="020F0502020204030204" pitchFamily="34" charset="0"/>
                      </a:endParaRPr>
                    </a:p>
                  </a:txBody>
                  <a:tcPr marL="3906" marR="3906" marT="3906"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r" fontAlgn="b"/>
                      <a:r>
                        <a:rPr lang="en-US" sz="900" u="none" strike="noStrike">
                          <a:effectLst/>
                        </a:rPr>
                        <a:t>3%</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12,747</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extLst>
                  <a:ext uri="{0D108BD9-81ED-4DB2-BD59-A6C34878D82A}">
                    <a16:rowId xmlns:a16="http://schemas.microsoft.com/office/drawing/2014/main" xmlns="" val="1553191556"/>
                  </a:ext>
                </a:extLst>
              </a:tr>
              <a:tr h="227540">
                <a:tc gridSpan="5">
                  <a:txBody>
                    <a:bodyPr/>
                    <a:lstStyle/>
                    <a:p>
                      <a:pPr algn="ctr" fontAlgn="b"/>
                      <a:r>
                        <a:rPr lang="en-US" sz="900" u="none" strike="noStrike">
                          <a:effectLst/>
                        </a:rPr>
                        <a:t>Two or more Races</a:t>
                      </a:r>
                      <a:endParaRPr lang="en-US" sz="900" b="0" i="0" u="none" strike="noStrike">
                        <a:solidFill>
                          <a:srgbClr val="000000"/>
                        </a:solidFill>
                        <a:effectLst/>
                        <a:latin typeface="Calibri" panose="020F0502020204030204" pitchFamily="34" charset="0"/>
                      </a:endParaRPr>
                    </a:p>
                  </a:txBody>
                  <a:tcPr marL="3906" marR="3906" marT="3906"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r" fontAlgn="b"/>
                      <a:r>
                        <a:rPr lang="en-US" sz="900" u="none" strike="noStrike">
                          <a:effectLst/>
                        </a:rPr>
                        <a:t>7%</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r" fontAlgn="b"/>
                      <a:r>
                        <a:rPr lang="en-US" sz="900" u="none" strike="noStrike">
                          <a:effectLst/>
                        </a:rPr>
                        <a:t>27,179</a:t>
                      </a:r>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extLst>
                  <a:ext uri="{0D108BD9-81ED-4DB2-BD59-A6C34878D82A}">
                    <a16:rowId xmlns:a16="http://schemas.microsoft.com/office/drawing/2014/main" xmlns="" val="4060171873"/>
                  </a:ext>
                </a:extLst>
              </a:tr>
              <a:tr h="227540">
                <a:tc rowSpan="2" gridSpan="8">
                  <a:txBody>
                    <a:bodyPr/>
                    <a:lstStyle/>
                    <a:p>
                      <a:pPr algn="ctr" fontAlgn="b"/>
                      <a:r>
                        <a:rPr lang="en-US" sz="900" u="none" strike="noStrike">
                          <a:effectLst/>
                        </a:rPr>
                        <a:t>Information Found in  The FACARS Report:  Preliminary FY 2014 Estimates as of July, 2015</a:t>
                      </a:r>
                      <a:endParaRPr lang="en-US" sz="900" b="0" i="0" u="none" strike="noStrike">
                        <a:solidFill>
                          <a:srgbClr val="000000"/>
                        </a:solidFill>
                        <a:effectLst/>
                        <a:latin typeface="Calibri" panose="020F0502020204030204" pitchFamily="34" charset="0"/>
                      </a:endParaRPr>
                    </a:p>
                  </a:txBody>
                  <a:tcPr marL="3906" marR="3906" marT="3906" marB="0" anchor="b"/>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extLst>
                  <a:ext uri="{0D108BD9-81ED-4DB2-BD59-A6C34878D82A}">
                    <a16:rowId xmlns:a16="http://schemas.microsoft.com/office/drawing/2014/main" xmlns="" val="2237443051"/>
                  </a:ext>
                </a:extLst>
              </a:tr>
              <a:tr h="227540">
                <a:tc gridSpan="8"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extLst>
                  <a:ext uri="{0D108BD9-81ED-4DB2-BD59-A6C34878D82A}">
                    <a16:rowId xmlns:a16="http://schemas.microsoft.com/office/drawing/2014/main" xmlns="" val="1619720692"/>
                  </a:ext>
                </a:extLst>
              </a:tr>
              <a:tr h="427535">
                <a:tc gridSpan="8">
                  <a:txBody>
                    <a:bodyPr/>
                    <a:lstStyle/>
                    <a:p>
                      <a:pPr algn="ctr" fontAlgn="b"/>
                      <a:r>
                        <a:rPr lang="en-US" sz="900" u="none" strike="noStrike">
                          <a:effectLst/>
                        </a:rPr>
                        <a:t>US Departmen of Health and Human Services, Administration for Children and Families</a:t>
                      </a:r>
                      <a:endParaRPr lang="en-US" sz="900" b="0" i="0" u="none" strike="noStrike">
                        <a:solidFill>
                          <a:srgbClr val="000000"/>
                        </a:solidFill>
                        <a:effectLst/>
                        <a:latin typeface="Calibri" panose="020F0502020204030204" pitchFamily="34" charset="0"/>
                      </a:endParaRPr>
                    </a:p>
                  </a:txBody>
                  <a:tcPr marL="3906" marR="3906" marT="3906"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a:solidFill>
                          <a:srgbClr val="000000"/>
                        </a:solidFill>
                        <a:effectLst/>
                        <a:latin typeface="Calibri" panose="020F0502020204030204" pitchFamily="34" charset="0"/>
                      </a:endParaRPr>
                    </a:p>
                  </a:txBody>
                  <a:tcPr marL="3906" marR="3906" marT="3906" marB="0" anchor="b"/>
                </a:tc>
                <a:tc>
                  <a:txBody>
                    <a:bodyPr/>
                    <a:lstStyle/>
                    <a:p>
                      <a:pPr algn="l" fontAlgn="b"/>
                      <a:endParaRPr lang="en-US" sz="900" b="0" i="0" u="none" strike="noStrike" dirty="0">
                        <a:solidFill>
                          <a:srgbClr val="000000"/>
                        </a:solidFill>
                        <a:effectLst/>
                        <a:latin typeface="Calibri" panose="020F0502020204030204" pitchFamily="34" charset="0"/>
                      </a:endParaRPr>
                    </a:p>
                  </a:txBody>
                  <a:tcPr marL="3906" marR="3906" marT="3906" marB="0" anchor="b"/>
                </a:tc>
                <a:extLst>
                  <a:ext uri="{0D108BD9-81ED-4DB2-BD59-A6C34878D82A}">
                    <a16:rowId xmlns:a16="http://schemas.microsoft.com/office/drawing/2014/main" xmlns="" val="1031562324"/>
                  </a:ext>
                </a:extLst>
              </a:tr>
            </a:tbl>
          </a:graphicData>
        </a:graphic>
      </p:graphicFrame>
    </p:spTree>
    <p:extLst>
      <p:ext uri="{BB962C8B-B14F-4D97-AF65-F5344CB8AC3E}">
        <p14:creationId xmlns:p14="http://schemas.microsoft.com/office/powerpoint/2010/main" val="22851608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2667000" y="0"/>
            <a:ext cx="6248400" cy="1752600"/>
          </a:xfrm>
        </p:spPr>
        <p:txBody>
          <a:bodyPr/>
          <a:lstStyle/>
          <a:p>
            <a:pPr algn="ctr"/>
            <a:r>
              <a:rPr lang="en-US" sz="2800" dirty="0"/>
              <a:t>Unique Challenges of African American Children in Stages of Development</a:t>
            </a:r>
            <a:br>
              <a:rPr lang="en-US" sz="2800" dirty="0"/>
            </a:br>
            <a:endParaRPr lang="en-US" sz="2800" dirty="0"/>
          </a:p>
        </p:txBody>
      </p:sp>
      <p:pic>
        <p:nvPicPr>
          <p:cNvPr id="16388" name="Picture 4" descr="C:\Users\Emily\AppData\Local\Microsoft\Windows\Temporary Internet Files\Content.IE5\ZCHACHHG\MP900409657[1].jpg"/>
          <p:cNvPicPr>
            <a:picLocks noChangeAspect="1" noChangeArrowheads="1"/>
          </p:cNvPicPr>
          <p:nvPr/>
        </p:nvPicPr>
        <p:blipFill>
          <a:blip r:embed="rId2" cstate="print"/>
          <a:srcRect/>
          <a:stretch>
            <a:fillRect/>
          </a:stretch>
        </p:blipFill>
        <p:spPr bwMode="auto">
          <a:xfrm>
            <a:off x="0" y="0"/>
            <a:ext cx="1860697" cy="2362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6390" name="Picture 6" descr="C:\Users\Emily\AppData\Local\Microsoft\Windows\Temporary Internet Files\Content.IE5\CDY0LO0J\MP900408893[1].jpg"/>
          <p:cNvPicPr>
            <a:picLocks noChangeAspect="1" noChangeArrowheads="1"/>
          </p:cNvPicPr>
          <p:nvPr/>
        </p:nvPicPr>
        <p:blipFill>
          <a:blip r:embed="rId3" cstate="print"/>
          <a:srcRect/>
          <a:stretch>
            <a:fillRect/>
          </a:stretch>
        </p:blipFill>
        <p:spPr bwMode="auto">
          <a:xfrm>
            <a:off x="0" y="4693089"/>
            <a:ext cx="1828800" cy="216491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6" name="Minus 15"/>
          <p:cNvSpPr/>
          <p:nvPr/>
        </p:nvSpPr>
        <p:spPr>
          <a:xfrm>
            <a:off x="2057400" y="990600"/>
            <a:ext cx="7315200" cy="914400"/>
          </a:xfrm>
          <a:prstGeom prst="mathMinus">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391" name="Picture 7" descr="C:\Users\Emily\AppData\Local\Microsoft\Windows\Temporary Internet Files\Content.IE5\M4MF83IA\MP900407130[1].jpg"/>
          <p:cNvPicPr>
            <a:picLocks noChangeAspect="1" noChangeArrowheads="1"/>
          </p:cNvPicPr>
          <p:nvPr/>
        </p:nvPicPr>
        <p:blipFill>
          <a:blip r:embed="rId4" cstate="print"/>
          <a:srcRect/>
          <a:stretch>
            <a:fillRect/>
          </a:stretch>
        </p:blipFill>
        <p:spPr bwMode="auto">
          <a:xfrm>
            <a:off x="0" y="2438400"/>
            <a:ext cx="1828800" cy="21912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20" name="Table 19"/>
          <p:cNvGraphicFramePr>
            <a:graphicFrameLocks noGrp="1"/>
          </p:cNvGraphicFramePr>
          <p:nvPr/>
        </p:nvGraphicFramePr>
        <p:xfrm>
          <a:off x="2209800" y="1676400"/>
          <a:ext cx="6934200" cy="4952999"/>
        </p:xfrm>
        <a:graphic>
          <a:graphicData uri="http://schemas.openxmlformats.org/drawingml/2006/table">
            <a:tbl>
              <a:tblPr firstRow="1" bandRow="1">
                <a:tableStyleId>{93296810-A885-4BE3-A3E7-6D5BEEA58F35}</a:tableStyleId>
              </a:tblPr>
              <a:tblGrid>
                <a:gridCol w="3467100">
                  <a:extLst>
                    <a:ext uri="{9D8B030D-6E8A-4147-A177-3AD203B41FA5}">
                      <a16:colId xmlns:a16="http://schemas.microsoft.com/office/drawing/2014/main" xmlns="" val="20000"/>
                    </a:ext>
                  </a:extLst>
                </a:gridCol>
                <a:gridCol w="3467100">
                  <a:extLst>
                    <a:ext uri="{9D8B030D-6E8A-4147-A177-3AD203B41FA5}">
                      <a16:colId xmlns:a16="http://schemas.microsoft.com/office/drawing/2014/main" xmlns="" val="20001"/>
                    </a:ext>
                  </a:extLst>
                </a:gridCol>
              </a:tblGrid>
              <a:tr h="1772288">
                <a:tc>
                  <a:txBody>
                    <a:bodyPr/>
                    <a:lstStyle/>
                    <a:p>
                      <a:r>
                        <a:rPr lang="en-US" sz="1400" dirty="0" err="1"/>
                        <a:t>Sensorimotor</a:t>
                      </a:r>
                      <a:endParaRPr lang="en-US" sz="1400" dirty="0"/>
                    </a:p>
                    <a:p>
                      <a:r>
                        <a:rPr lang="en-US" sz="1400" dirty="0"/>
                        <a:t>(Infancy-Two</a:t>
                      </a:r>
                      <a:r>
                        <a:rPr lang="en-US" sz="1400" baseline="0" dirty="0"/>
                        <a:t> Years)</a:t>
                      </a:r>
                      <a:endParaRPr lang="en-US" sz="1400" dirty="0"/>
                    </a:p>
                  </a:txBody>
                  <a:tcPr anchor="ctr"/>
                </a:tc>
                <a:tc>
                  <a:txBody>
                    <a:bodyPr/>
                    <a:lstStyle/>
                    <a:p>
                      <a:r>
                        <a:rPr kumimoji="0" lang="en-US" sz="1400" b="1" kern="1200" dirty="0">
                          <a:solidFill>
                            <a:schemeClr val="lt1"/>
                          </a:solidFill>
                          <a:latin typeface="+mn-lt"/>
                          <a:ea typeface="+mn-ea"/>
                          <a:cs typeface="+mn-cs"/>
                        </a:rPr>
                        <a:t>Infants of color may exhibit specific hereditary factors, such as advanced psychomotor and </a:t>
                      </a:r>
                      <a:r>
                        <a:rPr kumimoji="0" lang="en-US" sz="1400" b="1" kern="1200" dirty="0" err="1">
                          <a:solidFill>
                            <a:schemeClr val="lt1"/>
                          </a:solidFill>
                          <a:latin typeface="+mn-lt"/>
                          <a:ea typeface="+mn-ea"/>
                          <a:cs typeface="+mn-cs"/>
                        </a:rPr>
                        <a:t>sensorimotor</a:t>
                      </a:r>
                      <a:r>
                        <a:rPr kumimoji="0" lang="en-US" sz="1400" b="1" kern="1200" dirty="0">
                          <a:solidFill>
                            <a:schemeClr val="lt1"/>
                          </a:solidFill>
                          <a:latin typeface="+mn-lt"/>
                          <a:ea typeface="+mn-ea"/>
                          <a:cs typeface="+mn-cs"/>
                        </a:rPr>
                        <a:t> skills, including coordination skills and the ability to manipulate objects, which caretakers must consider to be responsive to children's needs.</a:t>
                      </a:r>
                      <a:endParaRPr lang="en-US" sz="1400" dirty="0"/>
                    </a:p>
                  </a:txBody>
                  <a:tcPr anchor="ctr"/>
                </a:tc>
                <a:extLst>
                  <a:ext uri="{0D108BD9-81ED-4DB2-BD59-A6C34878D82A}">
                    <a16:rowId xmlns:a16="http://schemas.microsoft.com/office/drawing/2014/main" xmlns="" val="10000"/>
                  </a:ext>
                </a:extLst>
              </a:tr>
              <a:tr h="1562017">
                <a:tc>
                  <a:txBody>
                    <a:bodyPr/>
                    <a:lstStyle/>
                    <a:p>
                      <a:r>
                        <a:rPr lang="en-US" sz="1400" dirty="0"/>
                        <a:t>Preoperational</a:t>
                      </a:r>
                    </a:p>
                    <a:p>
                      <a:r>
                        <a:rPr lang="en-US" sz="1400" dirty="0"/>
                        <a:t>(Two-Seven Years)</a:t>
                      </a:r>
                    </a:p>
                  </a:txBody>
                  <a:tcPr anchor="ctr"/>
                </a:tc>
                <a:tc>
                  <a:txBody>
                    <a:bodyPr/>
                    <a:lstStyle/>
                    <a:p>
                      <a:r>
                        <a:rPr kumimoji="0" lang="en-US" sz="1400" kern="1200" dirty="0">
                          <a:solidFill>
                            <a:schemeClr val="dk1"/>
                          </a:solidFill>
                          <a:latin typeface="+mn-lt"/>
                          <a:ea typeface="+mn-ea"/>
                          <a:cs typeface="+mn-cs"/>
                        </a:rPr>
                        <a:t>Children may be able to recognize difference in skin color and racial and ethnic labeling as early as two years of age.  </a:t>
                      </a:r>
                      <a:endParaRPr lang="en-US" sz="1400" dirty="0"/>
                    </a:p>
                  </a:txBody>
                  <a:tcPr anchor="ctr"/>
                </a:tc>
                <a:extLst>
                  <a:ext uri="{0D108BD9-81ED-4DB2-BD59-A6C34878D82A}">
                    <a16:rowId xmlns:a16="http://schemas.microsoft.com/office/drawing/2014/main" xmlns="" val="10001"/>
                  </a:ext>
                </a:extLst>
              </a:tr>
              <a:tr h="1618694">
                <a:tc>
                  <a:txBody>
                    <a:bodyPr/>
                    <a:lstStyle/>
                    <a:p>
                      <a:r>
                        <a:rPr lang="en-US" sz="1400" dirty="0"/>
                        <a:t>Concrete Operations</a:t>
                      </a:r>
                    </a:p>
                    <a:p>
                      <a:r>
                        <a:rPr lang="en-US" sz="1400" dirty="0"/>
                        <a:t>(Seven-Eleven Years)</a:t>
                      </a:r>
                    </a:p>
                  </a:txBody>
                  <a:tcPr anchor="ctr"/>
                </a:tc>
                <a:tc>
                  <a:txBody>
                    <a:bodyPr/>
                    <a:lstStyle/>
                    <a:p>
                      <a:r>
                        <a:rPr kumimoji="0" lang="en-US" sz="1400" kern="1200" dirty="0">
                          <a:solidFill>
                            <a:schemeClr val="dk1"/>
                          </a:solidFill>
                          <a:latin typeface="+mn-lt"/>
                          <a:ea typeface="+mn-ea"/>
                          <a:cs typeface="+mn-cs"/>
                        </a:rPr>
                        <a:t>During their middle school years, a difference in learning styles may arise.  Often times, African American children may be labeled as disinterested or insubordinate.  </a:t>
                      </a:r>
                      <a:endParaRPr lang="en-US" sz="1400" dirty="0"/>
                    </a:p>
                  </a:txBody>
                  <a:tcPr anchor="ctr"/>
                </a:tc>
                <a:extLst>
                  <a:ext uri="{0D108BD9-81ED-4DB2-BD59-A6C34878D82A}">
                    <a16:rowId xmlns:a16="http://schemas.microsoft.com/office/drawing/2014/main" xmlns="" val="10002"/>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5" name="Picture 3" descr="C:\Users\Emily\AppData\Local\Microsoft\Windows\Temporary Internet Files\Content.IE5\ZCHACHHG\MP900439064[1].jpg"/>
          <p:cNvPicPr>
            <a:picLocks noChangeAspect="1" noChangeArrowheads="1"/>
          </p:cNvPicPr>
          <p:nvPr/>
        </p:nvPicPr>
        <p:blipFill>
          <a:blip r:embed="rId2" cstate="print"/>
          <a:srcRect/>
          <a:stretch>
            <a:fillRect/>
          </a:stretch>
        </p:blipFill>
        <p:spPr bwMode="auto">
          <a:xfrm>
            <a:off x="0" y="0"/>
            <a:ext cx="8153400" cy="6858000"/>
          </a:xfrm>
          <a:prstGeom prst="rect">
            <a:avLst/>
          </a:prstGeom>
          <a:noFill/>
        </p:spPr>
      </p:pic>
      <p:sp>
        <p:nvSpPr>
          <p:cNvPr id="10" name="TextBox 9"/>
          <p:cNvSpPr txBox="1"/>
          <p:nvPr/>
        </p:nvSpPr>
        <p:spPr>
          <a:xfrm>
            <a:off x="228600" y="381000"/>
            <a:ext cx="7620000" cy="2677656"/>
          </a:xfrm>
          <a:prstGeom prst="rect">
            <a:avLst/>
          </a:prstGeom>
          <a:noFill/>
        </p:spPr>
        <p:txBody>
          <a:bodyPr wrap="square" rtlCol="0">
            <a:spAutoFit/>
          </a:bodyPr>
          <a:lstStyle/>
          <a:p>
            <a:pPr algn="ctr"/>
            <a:r>
              <a:rPr lang="en-US" sz="2800" b="1" dirty="0">
                <a:solidFill>
                  <a:srgbClr val="FFC000"/>
                </a:solidFill>
                <a:latin typeface="AR JULIAN" pitchFamily="2" charset="0"/>
              </a:rPr>
              <a:t>In a study conducted by C.S. Mott Children’s Hospital at the University of Michigan, 2,000 adults working as teachers, social workers, childcare providers, and law enforcement officials were asked about challenges facing children of color.</a:t>
            </a:r>
          </a:p>
        </p:txBody>
      </p:sp>
      <p:pic>
        <p:nvPicPr>
          <p:cNvPr id="12" name="Picture 11" descr="download (4).jpg"/>
          <p:cNvPicPr>
            <a:picLocks noChangeAspect="1"/>
          </p:cNvPicPr>
          <p:nvPr/>
        </p:nvPicPr>
        <p:blipFill>
          <a:blip r:embed="rId3" cstate="print"/>
          <a:stretch>
            <a:fillRect/>
          </a:stretch>
        </p:blipFill>
        <p:spPr>
          <a:xfrm>
            <a:off x="2362200" y="3200400"/>
            <a:ext cx="3352800" cy="3308294"/>
          </a:xfrm>
          <a:prstGeom prst="rect">
            <a:avLst/>
          </a:prstGeom>
          <a:ln w="228600" cap="sq" cmpd="thickThin">
            <a:solidFill>
              <a:schemeClr val="tx1">
                <a:lumMod val="95000"/>
                <a:lumOff val="5000"/>
              </a:schemeClr>
            </a:solidFill>
            <a:prstDash val="solid"/>
            <a:miter lim="800000"/>
          </a:ln>
          <a:effectLst>
            <a:innerShdw blurRad="76200">
              <a:srgbClr val="000000"/>
            </a:innerShdw>
          </a:effectLst>
        </p:spPr>
      </p:pic>
      <p:sp>
        <p:nvSpPr>
          <p:cNvPr id="13" name="TextBox 12"/>
          <p:cNvSpPr txBox="1"/>
          <p:nvPr/>
        </p:nvSpPr>
        <p:spPr>
          <a:xfrm>
            <a:off x="6096000" y="3581400"/>
            <a:ext cx="2743200" cy="2308324"/>
          </a:xfrm>
          <a:prstGeom prst="rect">
            <a:avLst/>
          </a:prstGeom>
          <a:noFill/>
        </p:spPr>
        <p:txBody>
          <a:bodyPr wrap="square" rtlCol="0">
            <a:spAutoFit/>
          </a:bodyPr>
          <a:lstStyle/>
          <a:p>
            <a:r>
              <a:rPr lang="en-US" b="1" dirty="0">
                <a:solidFill>
                  <a:srgbClr val="FFC000"/>
                </a:solidFill>
              </a:rPr>
              <a:t>The findings imply that children of color from birth to age 8 and teenagers ages 13 to 18 face diminished opportunities that reduce their chances to succeed. (</a:t>
            </a:r>
            <a:r>
              <a:rPr lang="en-US" b="1" dirty="0" err="1">
                <a:solidFill>
                  <a:srgbClr val="FFC000"/>
                </a:solidFill>
              </a:rPr>
              <a:t>Krell</a:t>
            </a:r>
            <a:r>
              <a:rPr lang="en-US" b="1" dirty="0">
                <a:solidFill>
                  <a:srgbClr val="FFC000"/>
                </a:solidFill>
              </a:rPr>
              <a:t>, 2010).</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C:\Users\Emily\AppData\Local\Microsoft\Windows\Temporary Internet Files\Content.IE5\IKGPM9C5\MP900439069[1].jpg"/>
          <p:cNvPicPr>
            <a:picLocks noChangeAspect="1" noChangeArrowheads="1"/>
          </p:cNvPicPr>
          <p:nvPr/>
        </p:nvPicPr>
        <p:blipFill>
          <a:blip r:embed="rId2" cstate="print"/>
          <a:srcRect/>
          <a:stretch>
            <a:fillRect/>
          </a:stretch>
        </p:blipFill>
        <p:spPr bwMode="auto">
          <a:xfrm>
            <a:off x="0" y="0"/>
            <a:ext cx="8153400" cy="6858000"/>
          </a:xfrm>
          <a:prstGeom prst="rect">
            <a:avLst/>
          </a:prstGeom>
          <a:noFill/>
        </p:spPr>
      </p:pic>
      <p:graphicFrame>
        <p:nvGraphicFramePr>
          <p:cNvPr id="9" name="Content Placeholder 8"/>
          <p:cNvGraphicFramePr>
            <a:graphicFrameLocks noGrp="1"/>
          </p:cNvGraphicFramePr>
          <p:nvPr>
            <p:ph idx="1"/>
          </p:nvPr>
        </p:nvGraphicFramePr>
        <p:xfrm>
          <a:off x="0" y="228600"/>
          <a:ext cx="7772400" cy="6324600"/>
        </p:xfrm>
        <a:graphic>
          <a:graphicData uri="http://schemas.openxmlformats.org/drawingml/2006/table">
            <a:tbl>
              <a:tblPr firstRow="1" bandRow="1">
                <a:tableStyleId>{073A0DAA-6AF3-43AB-8588-CEC1D06C72B9}</a:tableStyleId>
              </a:tblPr>
              <a:tblGrid>
                <a:gridCol w="7772400">
                  <a:extLst>
                    <a:ext uri="{9D8B030D-6E8A-4147-A177-3AD203B41FA5}">
                      <a16:colId xmlns:a16="http://schemas.microsoft.com/office/drawing/2014/main" xmlns="" val="20000"/>
                    </a:ext>
                  </a:extLst>
                </a:gridCol>
              </a:tblGrid>
              <a:tr h="774598">
                <a:tc>
                  <a:txBody>
                    <a:bodyPr/>
                    <a:lstStyle/>
                    <a:p>
                      <a:r>
                        <a:rPr lang="en-US" dirty="0">
                          <a:solidFill>
                            <a:srgbClr val="FFC000"/>
                          </a:solidFill>
                          <a:latin typeface="AR JULIAN" pitchFamily="2" charset="0"/>
                        </a:rPr>
                        <a:t>Reasons for Reduction is Success of African American Children</a:t>
                      </a:r>
                    </a:p>
                  </a:txBody>
                  <a:tcPr anchor="ctr"/>
                </a:tc>
                <a:extLst>
                  <a:ext uri="{0D108BD9-81ED-4DB2-BD59-A6C34878D82A}">
                    <a16:rowId xmlns:a16="http://schemas.microsoft.com/office/drawing/2014/main" xmlns="" val="10000"/>
                  </a:ext>
                </a:extLst>
              </a:tr>
              <a:tr h="673202">
                <a:tc>
                  <a:txBody>
                    <a:bodyPr/>
                    <a:lstStyle/>
                    <a:p>
                      <a:r>
                        <a:rPr kumimoji="0" lang="en-US" sz="1800" b="1" kern="1200" dirty="0">
                          <a:solidFill>
                            <a:srgbClr val="FF0000"/>
                          </a:solidFill>
                          <a:latin typeface="Calibri" pitchFamily="34" charset="0"/>
                          <a:ea typeface="+mn-ea"/>
                          <a:cs typeface="Aparajita" pitchFamily="34" charset="0"/>
                        </a:rPr>
                        <a:t>31 percent</a:t>
                      </a:r>
                      <a:r>
                        <a:rPr kumimoji="0" lang="en-US" sz="1800" kern="1200" dirty="0">
                          <a:solidFill>
                            <a:schemeClr val="dk1"/>
                          </a:solidFill>
                          <a:latin typeface="Calibri" pitchFamily="34" charset="0"/>
                          <a:ea typeface="+mn-ea"/>
                          <a:cs typeface="Aparajita" pitchFamily="34" charset="0"/>
                        </a:rPr>
                        <a:t> cited family financial problems</a:t>
                      </a:r>
                      <a:endParaRPr lang="en-US" sz="1800" dirty="0">
                        <a:latin typeface="Calibri" pitchFamily="34" charset="0"/>
                        <a:cs typeface="Aparajita" pitchFamily="34" charset="0"/>
                      </a:endParaRPr>
                    </a:p>
                  </a:txBody>
                  <a:tcPr anchor="ctr"/>
                </a:tc>
                <a:extLst>
                  <a:ext uri="{0D108BD9-81ED-4DB2-BD59-A6C34878D82A}">
                    <a16:rowId xmlns:a16="http://schemas.microsoft.com/office/drawing/2014/main" xmlns="" val="10001"/>
                  </a:ext>
                </a:extLst>
              </a:tr>
              <a:tr h="914400">
                <a:tc>
                  <a:txBody>
                    <a:bodyPr/>
                    <a:lstStyle/>
                    <a:p>
                      <a:r>
                        <a:rPr kumimoji="0" lang="en-US" sz="1800" b="1" kern="1200" dirty="0">
                          <a:solidFill>
                            <a:srgbClr val="FF0000"/>
                          </a:solidFill>
                          <a:latin typeface="Calibri" pitchFamily="34" charset="0"/>
                          <a:ea typeface="+mn-ea"/>
                          <a:cs typeface="Aparajita" pitchFamily="34" charset="0"/>
                        </a:rPr>
                        <a:t>25 percent</a:t>
                      </a:r>
                      <a:r>
                        <a:rPr kumimoji="0" lang="en-US" sz="1800" kern="1200" dirty="0">
                          <a:solidFill>
                            <a:schemeClr val="dk1"/>
                          </a:solidFill>
                          <a:latin typeface="Calibri" pitchFamily="34" charset="0"/>
                          <a:ea typeface="+mn-ea"/>
                          <a:cs typeface="Aparajita" pitchFamily="34" charset="0"/>
                        </a:rPr>
                        <a:t> cited unfair or inappropriate treatment by law enforcement</a:t>
                      </a:r>
                      <a:endParaRPr lang="en-US" sz="1800" dirty="0">
                        <a:latin typeface="Calibri" pitchFamily="34" charset="0"/>
                        <a:cs typeface="Aparajita" pitchFamily="34" charset="0"/>
                      </a:endParaRPr>
                    </a:p>
                  </a:txBody>
                  <a:tcPr anchor="ctr"/>
                </a:tc>
                <a:extLst>
                  <a:ext uri="{0D108BD9-81ED-4DB2-BD59-A6C34878D82A}">
                    <a16:rowId xmlns:a16="http://schemas.microsoft.com/office/drawing/2014/main" xmlns="" val="10002"/>
                  </a:ext>
                </a:extLst>
              </a:tr>
              <a:tr h="762000">
                <a:tc>
                  <a:txBody>
                    <a:bodyPr/>
                    <a:lstStyle/>
                    <a:p>
                      <a:r>
                        <a:rPr kumimoji="0" lang="en-US" sz="1800" b="1" kern="1200" dirty="0">
                          <a:solidFill>
                            <a:srgbClr val="FF0000"/>
                          </a:solidFill>
                          <a:latin typeface="Calibri" pitchFamily="34" charset="0"/>
                          <a:ea typeface="+mn-ea"/>
                          <a:cs typeface="Aparajita" pitchFamily="34" charset="0"/>
                        </a:rPr>
                        <a:t>22 percent </a:t>
                      </a:r>
                      <a:r>
                        <a:rPr kumimoji="0" lang="en-US" sz="1800" kern="1200" dirty="0">
                          <a:solidFill>
                            <a:schemeClr val="dk1"/>
                          </a:solidFill>
                          <a:latin typeface="Calibri" pitchFamily="34" charset="0"/>
                          <a:ea typeface="+mn-ea"/>
                          <a:cs typeface="Aparajita" pitchFamily="34" charset="0"/>
                        </a:rPr>
                        <a:t>cited inadequate academic support for vulnerable</a:t>
                      </a:r>
                      <a:r>
                        <a:rPr kumimoji="0" lang="en-US" sz="1800" kern="1200" baseline="0" dirty="0">
                          <a:solidFill>
                            <a:schemeClr val="dk1"/>
                          </a:solidFill>
                          <a:latin typeface="Calibri" pitchFamily="34" charset="0"/>
                          <a:ea typeface="+mn-ea"/>
                          <a:cs typeface="Aparajita" pitchFamily="34" charset="0"/>
                        </a:rPr>
                        <a:t> </a:t>
                      </a:r>
                      <a:r>
                        <a:rPr kumimoji="0" lang="en-US" sz="1800" kern="1200" dirty="0">
                          <a:solidFill>
                            <a:schemeClr val="dk1"/>
                          </a:solidFill>
                          <a:latin typeface="Calibri" pitchFamily="34" charset="0"/>
                          <a:ea typeface="+mn-ea"/>
                          <a:cs typeface="Aparajita" pitchFamily="34" charset="0"/>
                        </a:rPr>
                        <a:t>children</a:t>
                      </a:r>
                      <a:endParaRPr lang="en-US" sz="1800" dirty="0">
                        <a:latin typeface="Calibri" pitchFamily="34" charset="0"/>
                        <a:cs typeface="Aparajita" pitchFamily="34" charset="0"/>
                      </a:endParaRPr>
                    </a:p>
                  </a:txBody>
                  <a:tcPr anchor="ctr"/>
                </a:tc>
                <a:extLst>
                  <a:ext uri="{0D108BD9-81ED-4DB2-BD59-A6C34878D82A}">
                    <a16:rowId xmlns:a16="http://schemas.microsoft.com/office/drawing/2014/main" xmlns="" val="10003"/>
                  </a:ext>
                </a:extLst>
              </a:tr>
              <a:tr h="838200">
                <a:tc>
                  <a:txBody>
                    <a:bodyPr/>
                    <a:lstStyle/>
                    <a:p>
                      <a:r>
                        <a:rPr kumimoji="0" lang="en-US" sz="1800" b="1" kern="1200" dirty="0">
                          <a:solidFill>
                            <a:srgbClr val="FF0000"/>
                          </a:solidFill>
                          <a:latin typeface="Calibri" pitchFamily="34" charset="0"/>
                          <a:ea typeface="+mn-ea"/>
                          <a:cs typeface="Aparajita" pitchFamily="34" charset="0"/>
                        </a:rPr>
                        <a:t>22 percent</a:t>
                      </a:r>
                      <a:r>
                        <a:rPr kumimoji="0" lang="en-US" sz="1800" kern="1200" dirty="0">
                          <a:solidFill>
                            <a:schemeClr val="dk1"/>
                          </a:solidFill>
                          <a:latin typeface="Calibri" pitchFamily="34" charset="0"/>
                          <a:ea typeface="+mn-ea"/>
                          <a:cs typeface="Aparajita" pitchFamily="34" charset="0"/>
                        </a:rPr>
                        <a:t> cited children’s health or social needs</a:t>
                      </a:r>
                    </a:p>
                  </a:txBody>
                  <a:tcPr anchor="ctr"/>
                </a:tc>
                <a:extLst>
                  <a:ext uri="{0D108BD9-81ED-4DB2-BD59-A6C34878D82A}">
                    <a16:rowId xmlns:a16="http://schemas.microsoft.com/office/drawing/2014/main" xmlns="" val="10004"/>
                  </a:ext>
                </a:extLst>
              </a:tr>
              <a:tr h="1295400">
                <a:tc>
                  <a:txBody>
                    <a:bodyPr/>
                    <a:lstStyle/>
                    <a:p>
                      <a:pPr marL="0" algn="l" rtl="0" eaLnBrk="1" latinLnBrk="0" hangingPunct="1"/>
                      <a:r>
                        <a:rPr kumimoji="0" lang="en-US" sz="1800" b="1" kern="1200" dirty="0">
                          <a:solidFill>
                            <a:srgbClr val="FF0000"/>
                          </a:solidFill>
                          <a:latin typeface="Calibri" pitchFamily="34" charset="0"/>
                          <a:ea typeface="+mn-ea"/>
                          <a:cs typeface="Aparajita" pitchFamily="34" charset="0"/>
                        </a:rPr>
                        <a:t>21 percent</a:t>
                      </a:r>
                      <a:r>
                        <a:rPr kumimoji="0" lang="en-US" sz="1800" kern="1200" dirty="0">
                          <a:solidFill>
                            <a:schemeClr val="dk1"/>
                          </a:solidFill>
                          <a:latin typeface="Calibri" pitchFamily="34" charset="0"/>
                          <a:ea typeface="+mn-ea"/>
                          <a:cs typeface="Aparajita" pitchFamily="34" charset="0"/>
                        </a:rPr>
                        <a:t> </a:t>
                      </a:r>
                      <a:r>
                        <a:rPr kumimoji="0" lang="en-US" sz="1600" kern="1200" dirty="0">
                          <a:solidFill>
                            <a:schemeClr val="dk1"/>
                          </a:solidFill>
                          <a:latin typeface="Calibri" pitchFamily="34" charset="0"/>
                          <a:ea typeface="+mn-ea"/>
                          <a:cs typeface="Aparajita" pitchFamily="34" charset="0"/>
                        </a:rPr>
                        <a:t>cited a lack of counseling or mentoring about opportunities after high school</a:t>
                      </a:r>
                    </a:p>
                  </a:txBody>
                  <a:tcPr anchor="ctr"/>
                </a:tc>
                <a:extLst>
                  <a:ext uri="{0D108BD9-81ED-4DB2-BD59-A6C34878D82A}">
                    <a16:rowId xmlns:a16="http://schemas.microsoft.com/office/drawing/2014/main" xmlns="" val="10005"/>
                  </a:ext>
                </a:extLst>
              </a:tr>
              <a:tr h="1066800">
                <a:tc>
                  <a:txBody>
                    <a:bodyPr/>
                    <a:lstStyle/>
                    <a:p>
                      <a:r>
                        <a:rPr kumimoji="0" lang="en-US" sz="1800" b="1" kern="1200" dirty="0">
                          <a:solidFill>
                            <a:srgbClr val="FF0000"/>
                          </a:solidFill>
                          <a:latin typeface="Calibri" pitchFamily="34" charset="0"/>
                          <a:ea typeface="+mn-ea"/>
                          <a:cs typeface="Aparajita" pitchFamily="34" charset="0"/>
                        </a:rPr>
                        <a:t>20 percent </a:t>
                      </a:r>
                      <a:r>
                        <a:rPr kumimoji="0" lang="en-US" sz="1800" kern="1200" dirty="0">
                          <a:solidFill>
                            <a:schemeClr val="dk1"/>
                          </a:solidFill>
                          <a:latin typeface="Calibri" pitchFamily="34" charset="0"/>
                          <a:ea typeface="+mn-ea"/>
                          <a:cs typeface="Aparajita" pitchFamily="34" charset="0"/>
                        </a:rPr>
                        <a:t>cited lower-quality teachers in some middle and high schools</a:t>
                      </a:r>
                      <a:endParaRPr lang="en-US" sz="1800" dirty="0">
                        <a:latin typeface="Calibri" pitchFamily="34" charset="0"/>
                        <a:cs typeface="Aparajita" pitchFamily="34" charset="0"/>
                      </a:endParaRPr>
                    </a:p>
                  </a:txBody>
                  <a:tcPr anchor="ctr"/>
                </a:tc>
                <a:extLst>
                  <a:ext uri="{0D108BD9-81ED-4DB2-BD59-A6C34878D82A}">
                    <a16:rowId xmlns:a16="http://schemas.microsoft.com/office/drawing/2014/main" xmlns="" val="10006"/>
                  </a:ext>
                </a:extLst>
              </a:tr>
            </a:tbl>
          </a:graphicData>
        </a:graphic>
      </p:graphicFrame>
      <p:cxnSp>
        <p:nvCxnSpPr>
          <p:cNvPr id="6" name="Straight Connector 5"/>
          <p:cNvCxnSpPr/>
          <p:nvPr/>
        </p:nvCxnSpPr>
        <p:spPr>
          <a:xfrm rot="5400000">
            <a:off x="4725194" y="3428206"/>
            <a:ext cx="6858000" cy="1588"/>
          </a:xfrm>
          <a:prstGeom prst="line">
            <a:avLst/>
          </a:prstGeom>
          <a:ln w="76200">
            <a:solidFill>
              <a:srgbClr val="FFC0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7239000" cy="6227136"/>
          </a:xfrm>
        </p:spPr>
        <p:txBody>
          <a:bodyPr/>
          <a:lstStyle/>
          <a:p>
            <a:r>
              <a:rPr lang="en-US" dirty="0"/>
              <a:t>Good parenting is a complicated recipe of equal parts:  </a:t>
            </a:r>
          </a:p>
          <a:p>
            <a:pPr lvl="2"/>
            <a:endParaRPr lang="en-US" dirty="0"/>
          </a:p>
          <a:p>
            <a:pPr marL="530352" lvl="2" indent="0">
              <a:buNone/>
            </a:pPr>
            <a:endParaRPr lang="en-US" dirty="0"/>
          </a:p>
          <a:p>
            <a:pPr lvl="1"/>
            <a:r>
              <a:rPr lang="en-US" dirty="0"/>
              <a:t>Love (tough </a:t>
            </a:r>
            <a:r>
              <a:rPr lang="en-US"/>
              <a:t>and gentle)</a:t>
            </a:r>
            <a:endParaRPr lang="en-US" dirty="0"/>
          </a:p>
          <a:p>
            <a:pPr lvl="1"/>
            <a:r>
              <a:rPr lang="en-US" dirty="0"/>
              <a:t>Nurturing</a:t>
            </a:r>
          </a:p>
          <a:p>
            <a:pPr lvl="1"/>
            <a:r>
              <a:rPr lang="en-US" dirty="0"/>
              <a:t>Support</a:t>
            </a:r>
          </a:p>
          <a:p>
            <a:pPr lvl="1"/>
            <a:r>
              <a:rPr lang="en-US" dirty="0"/>
              <a:t>Protection</a:t>
            </a:r>
          </a:p>
          <a:p>
            <a:pPr lvl="1"/>
            <a:r>
              <a:rPr lang="en-US" dirty="0"/>
              <a:t>Understanding</a:t>
            </a:r>
          </a:p>
          <a:p>
            <a:pPr lvl="1"/>
            <a:r>
              <a:rPr lang="en-US" dirty="0"/>
              <a:t>Guidance</a:t>
            </a:r>
          </a:p>
          <a:p>
            <a:pPr lvl="1"/>
            <a:r>
              <a:rPr lang="en-US" dirty="0"/>
              <a:t>Relatability</a:t>
            </a:r>
          </a:p>
        </p:txBody>
      </p:sp>
    </p:spTree>
    <p:extLst>
      <p:ext uri="{BB962C8B-B14F-4D97-AF65-F5344CB8AC3E}">
        <p14:creationId xmlns:p14="http://schemas.microsoft.com/office/powerpoint/2010/main" val="405458581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1786</TotalTime>
  <Words>1842</Words>
  <Application>Microsoft Office PowerPoint</Application>
  <PresentationFormat>On-screen Show (4:3)</PresentationFormat>
  <Paragraphs>216</Paragraphs>
  <Slides>22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Batang</vt:lpstr>
      <vt:lpstr>Aparajita</vt:lpstr>
      <vt:lpstr>AR JULIAN</vt:lpstr>
      <vt:lpstr>Bookman Old Style</vt:lpstr>
      <vt:lpstr>Calibri</vt:lpstr>
      <vt:lpstr>Trebuchet MS</vt:lpstr>
      <vt:lpstr>Wingdings</vt:lpstr>
      <vt:lpstr>Wingdings 2</vt:lpstr>
      <vt:lpstr>Opulent</vt:lpstr>
      <vt:lpstr>African American Children  in  Foster Care</vt:lpstr>
      <vt:lpstr>Foster Care</vt:lpstr>
      <vt:lpstr>In 2002, approximately 524,000 children were in the foster care system. </vt:lpstr>
      <vt:lpstr>PowerPoint Presentation</vt:lpstr>
      <vt:lpstr>PowerPoint Presentation</vt:lpstr>
      <vt:lpstr>Unique Challenges of African American Children in Stages of Development </vt:lpstr>
      <vt:lpstr>PowerPoint Presentation</vt:lpstr>
      <vt:lpstr>PowerPoint Presentation</vt:lpstr>
      <vt:lpstr>PowerPoint Presentation</vt:lpstr>
      <vt:lpstr>Caring for African American Children</vt:lpstr>
      <vt:lpstr>Skin: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Bibliography</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African American Children  in  Foster Care</dc:title>
  <dc:creator>Emily</dc:creator>
  <cp:lastModifiedBy>Concord University</cp:lastModifiedBy>
  <cp:revision>40</cp:revision>
  <cp:lastPrinted>2017-10-02T15:55:13Z</cp:lastPrinted>
  <dcterms:created xsi:type="dcterms:W3CDTF">2014-05-15T16:40:10Z</dcterms:created>
  <dcterms:modified xsi:type="dcterms:W3CDTF">2017-10-03T12:27:55Z</dcterms:modified>
</cp:coreProperties>
</file>