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handoutMasterIdLst>
    <p:handoutMasterId r:id="rId16"/>
  </p:handoutMasterIdLst>
  <p:sldIdLst>
    <p:sldId id="256" r:id="rId2"/>
    <p:sldId id="279" r:id="rId3"/>
    <p:sldId id="257" r:id="rId4"/>
    <p:sldId id="259" r:id="rId5"/>
    <p:sldId id="262" r:id="rId6"/>
    <p:sldId id="264" r:id="rId7"/>
    <p:sldId id="266" r:id="rId8"/>
    <p:sldId id="268" r:id="rId9"/>
    <p:sldId id="269" r:id="rId10"/>
    <p:sldId id="271" r:id="rId11"/>
    <p:sldId id="273" r:id="rId12"/>
    <p:sldId id="275" r:id="rId13"/>
    <p:sldId id="277" r:id="rId14"/>
    <p:sldId id="278"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6" d="100"/>
          <a:sy n="96" d="100"/>
        </p:scale>
        <p:origin x="-1066"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F80B53A-7561-4E68-A942-DD0B5741D63B}" type="datetimeFigureOut">
              <a:rPr lang="en-US" smtClean="0"/>
              <a:t>10/17/2014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14737C3-CF9E-4A14-9CFD-CD76E1F9E531}" type="slidenum">
              <a:rPr lang="en-US" smtClean="0"/>
              <a:t>‹#›</a:t>
            </a:fld>
            <a:endParaRPr lang="en-US"/>
          </a:p>
        </p:txBody>
      </p:sp>
    </p:spTree>
    <p:extLst>
      <p:ext uri="{BB962C8B-B14F-4D97-AF65-F5344CB8AC3E}">
        <p14:creationId xmlns:p14="http://schemas.microsoft.com/office/powerpoint/2010/main" val="6833239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FA4F434-01CB-47CC-A4BB-22568B13659B}" type="datetimeFigureOut">
              <a:rPr lang="en-US" smtClean="0"/>
              <a:t>10/17/2014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428AE01-4B40-45B3-B4D5-ABFC0C893AF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FA4F434-01CB-47CC-A4BB-22568B13659B}" type="datetimeFigureOut">
              <a:rPr lang="en-US" smtClean="0"/>
              <a:t>10/17/2014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428AE01-4B40-45B3-B4D5-ABFC0C893AF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A4F434-01CB-47CC-A4BB-22568B13659B}"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8AE01-4B40-45B3-B4D5-ABFC0C893AFB}" type="slidenum">
              <a:rPr lang="en-US" smtClean="0"/>
              <a:t>‹#›</a:t>
            </a:fld>
            <a:endParaRPr lang="en-US"/>
          </a:p>
        </p:txBody>
      </p:sp>
    </p:spTree>
    <p:extLst>
      <p:ext uri="{BB962C8B-B14F-4D97-AF65-F5344CB8AC3E}">
        <p14:creationId xmlns:p14="http://schemas.microsoft.com/office/powerpoint/2010/main" val="32530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FA4F434-01CB-47CC-A4BB-22568B13659B}" type="datetimeFigureOut">
              <a:rPr lang="en-US" smtClean="0"/>
              <a:t>10/17/2014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428AE01-4B40-45B3-B4D5-ABFC0C893AF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FA4F434-01CB-47CC-A4BB-22568B13659B}" type="datetimeFigureOut">
              <a:rPr lang="en-US" smtClean="0"/>
              <a:t>10/17/2014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428AE01-4B40-45B3-B4D5-ABFC0C893AF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FA4F434-01CB-47CC-A4BB-22568B13659B}" type="datetimeFigureOut">
              <a:rPr lang="en-US" smtClean="0"/>
              <a:t>10/17/2014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428AE01-4B40-45B3-B4D5-ABFC0C893AFB}"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FA4F434-01CB-47CC-A4BB-22568B13659B}" type="datetimeFigureOut">
              <a:rPr lang="en-US" smtClean="0"/>
              <a:t>10/17/2014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428AE01-4B40-45B3-B4D5-ABFC0C893A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lOeQUwdAjE0&amp;sns=e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533400"/>
            <a:ext cx="5562600" cy="2308225"/>
          </a:xfrm>
        </p:spPr>
        <p:txBody>
          <a:bodyPr>
            <a:noAutofit/>
          </a:bodyPr>
          <a:lstStyle/>
          <a:p>
            <a:pPr marR="0" algn="ctr" rtl="0"/>
            <a:r>
              <a:rPr lang="en-US" sz="5400" b="1" i="0" u="none" strike="noStrike" baseline="0" dirty="0" smtClean="0">
                <a:latin typeface="Cambria"/>
              </a:rPr>
              <a:t>Foster Parents &amp; the Legal System</a:t>
            </a:r>
            <a:endParaRPr lang="en-US" sz="5400" b="1" i="0" u="none" strike="noStrike" baseline="0" dirty="0" smtClean="0">
              <a:latin typeface="Times New Roman"/>
            </a:endParaRPr>
          </a:p>
        </p:txBody>
      </p:sp>
      <p:sp>
        <p:nvSpPr>
          <p:cNvPr id="3" name="Text Placeholder 2"/>
          <p:cNvSpPr>
            <a:spLocks noGrp="1"/>
          </p:cNvSpPr>
          <p:nvPr>
            <p:ph type="subTitle" idx="1"/>
          </p:nvPr>
        </p:nvSpPr>
        <p:spPr>
          <a:xfrm>
            <a:off x="2057400" y="3657600"/>
            <a:ext cx="7406640" cy="1752600"/>
          </a:xfrm>
        </p:spPr>
        <p:txBody>
          <a:bodyPr>
            <a:normAutofit fontScale="92500" lnSpcReduction="10000"/>
          </a:bodyPr>
          <a:lstStyle/>
          <a:p>
            <a:pPr marL="0" marR="0" lvl="0" indent="0" algn="ctr" rtl="0">
              <a:buNone/>
            </a:pPr>
            <a:r>
              <a:rPr lang="en-US" b="1" i="0" u="none" strike="noStrike" baseline="0" dirty="0" smtClean="0">
                <a:solidFill>
                  <a:schemeClr val="bg1"/>
                </a:solidFill>
                <a:latin typeface="Cambria"/>
              </a:rPr>
              <a:t>Jennifer M. Alvarez, Esq.</a:t>
            </a:r>
          </a:p>
          <a:p>
            <a:pPr marL="0" marR="0" lvl="0" indent="0" algn="ctr" rtl="0">
              <a:buNone/>
            </a:pPr>
            <a:r>
              <a:rPr lang="en-US" b="1" i="0" u="none" strike="noStrike" baseline="0" dirty="0" smtClean="0">
                <a:solidFill>
                  <a:schemeClr val="bg1"/>
                </a:solidFill>
                <a:latin typeface="Cambria"/>
              </a:rPr>
              <a:t>Catherine Bond Wallace, Esq.</a:t>
            </a:r>
          </a:p>
          <a:p>
            <a:pPr marL="0" marR="0" lvl="0" indent="0" algn="ctr" rtl="0">
              <a:buNone/>
            </a:pPr>
            <a:r>
              <a:rPr lang="en-US" b="1" i="0" u="none" strike="noStrike" baseline="0" dirty="0" err="1" smtClean="0">
                <a:solidFill>
                  <a:schemeClr val="bg1"/>
                </a:solidFill>
                <a:latin typeface="Cambria"/>
              </a:rPr>
              <a:t>ChildLaw</a:t>
            </a:r>
            <a:r>
              <a:rPr lang="en-US" b="1" i="0" u="none" strike="noStrike" baseline="0" dirty="0" smtClean="0">
                <a:solidFill>
                  <a:schemeClr val="bg1"/>
                </a:solidFill>
                <a:latin typeface="Cambria"/>
              </a:rPr>
              <a:t> Services, Inc.</a:t>
            </a:r>
          </a:p>
          <a:p>
            <a:pPr marL="0" marR="0" lvl="0" indent="0" algn="ctr" rtl="0">
              <a:buNone/>
            </a:pPr>
            <a:r>
              <a:rPr lang="en-US" b="1" dirty="0" smtClean="0">
                <a:solidFill>
                  <a:schemeClr val="bg1"/>
                </a:solidFill>
                <a:latin typeface="Cambria"/>
              </a:rPr>
              <a:t>childlawservices@gmail.com</a:t>
            </a:r>
            <a:endParaRPr lang="en-US" b="1" i="0" u="none" strike="noStrike" baseline="0" dirty="0" smtClean="0">
              <a:solidFill>
                <a:schemeClr val="bg1"/>
              </a:solidFill>
              <a:latin typeface="Cambria"/>
            </a:endParaRPr>
          </a:p>
          <a:p>
            <a:pPr marL="0" marR="0" lvl="0" indent="0" algn="ctr" rtl="0">
              <a:buNone/>
            </a:pPr>
            <a:r>
              <a:rPr lang="en-US" b="1" i="0" u="none" strike="noStrike" baseline="0" dirty="0" smtClean="0">
                <a:solidFill>
                  <a:schemeClr val="bg1"/>
                </a:solidFill>
                <a:latin typeface="Cambria"/>
              </a:rPr>
              <a:t>304-425-9973</a:t>
            </a:r>
            <a:endParaRPr lang="en-US" b="1" i="0" u="none" strike="noStrike" baseline="0" dirty="0" smtClean="0">
              <a:solidFill>
                <a:schemeClr val="bg1"/>
              </a:solidFill>
              <a:latin typeface="Times New Roman"/>
            </a:endParaRPr>
          </a:p>
        </p:txBody>
      </p:sp>
    </p:spTree>
    <p:extLst>
      <p:ext uri="{BB962C8B-B14F-4D97-AF65-F5344CB8AC3E}">
        <p14:creationId xmlns:p14="http://schemas.microsoft.com/office/powerpoint/2010/main" val="3577816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Rights &amp; Responsibilities of DHHR</a:t>
            </a:r>
            <a:endParaRPr lang="en-US" b="0" i="0" u="none" strike="noStrike" baseline="0" dirty="0" smtClean="0">
              <a:latin typeface="Corbel"/>
            </a:endParaRPr>
          </a:p>
        </p:txBody>
      </p:sp>
      <p:sp>
        <p:nvSpPr>
          <p:cNvPr id="3" name="Text Placeholder 2"/>
          <p:cNvSpPr>
            <a:spLocks noGrp="1"/>
          </p:cNvSpPr>
          <p:nvPr>
            <p:ph type="body" idx="1"/>
          </p:nvPr>
        </p:nvSpPr>
        <p:spPr/>
        <p:txBody>
          <a:bodyPr>
            <a:normAutofit fontScale="92500" lnSpcReduction="20000"/>
          </a:bodyPr>
          <a:lstStyle/>
          <a:p>
            <a:pPr marR="0" lvl="0" rtl="0"/>
            <a:r>
              <a:rPr lang="en-US" b="1" i="0" u="none" strike="noStrike" baseline="0" dirty="0" smtClean="0">
                <a:solidFill>
                  <a:srgbClr val="4F81BD"/>
                </a:solidFill>
                <a:latin typeface="Corbel"/>
              </a:rPr>
              <a:t>1) Cooperate with monitoring and compliance procedures.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Participate in required training.</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Be a participating member of the MDT.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4) Give advance notice about any changes that will affect life and circumstance of your family. </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5) Report all accidents or illnesses.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6) Report any abuse or neglect disclosures.</a:t>
            </a:r>
          </a:p>
        </p:txBody>
      </p:sp>
    </p:spTree>
    <p:extLst>
      <p:ext uri="{BB962C8B-B14F-4D97-AF65-F5344CB8AC3E}">
        <p14:creationId xmlns:p14="http://schemas.microsoft.com/office/powerpoint/2010/main" val="173696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solidFill>
                  <a:srgbClr val="365F91"/>
                </a:solidFill>
                <a:latin typeface="Cambria"/>
              </a:rPr>
              <a:t>Foster Parent Rights</a:t>
            </a:r>
            <a:endParaRPr lang="en-US" b="0" i="0" u="none" strike="noStrike" baseline="0" dirty="0" smtClean="0">
              <a:latin typeface="Corbel"/>
            </a:endParaRPr>
          </a:p>
        </p:txBody>
      </p:sp>
      <p:sp>
        <p:nvSpPr>
          <p:cNvPr id="3" name="Text Placeholder 2"/>
          <p:cNvSpPr>
            <a:spLocks noGrp="1"/>
          </p:cNvSpPr>
          <p:nvPr>
            <p:ph type="body" idx="1"/>
          </p:nvPr>
        </p:nvSpPr>
        <p:spPr/>
        <p:txBody>
          <a:bodyPr>
            <a:normAutofit fontScale="62500" lnSpcReduction="20000"/>
          </a:bodyPr>
          <a:lstStyle/>
          <a:p>
            <a:pPr marR="0" lvl="0" rtl="0"/>
            <a:r>
              <a:rPr lang="en-US" b="1" i="0" u="none" strike="noStrike" baseline="0" dirty="0" smtClean="0">
                <a:solidFill>
                  <a:srgbClr val="4F81BD"/>
                </a:solidFill>
                <a:latin typeface="Corbel"/>
              </a:rPr>
              <a:t>1) You have a right to background information on the child before placement.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 You have a right to know about any and all possible behavior problems.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 You have a right to know about possible problems with the family.</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4) You have a right to know your role in carrying out the MDT plans.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5) You have a right to be aware of all visitation plans and the role you will play in them. </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6) You have a right to be notified of all the hearings, you do not have to necessarily be present.</a:t>
            </a:r>
          </a:p>
          <a:p>
            <a:pPr marR="0" lvl="0" rtl="0"/>
            <a:endParaRPr lang="en-US" b="1" i="0" u="none" strike="noStrike" baseline="0" dirty="0" smtClean="0">
              <a:solidFill>
                <a:srgbClr val="4F81BD"/>
              </a:solidFill>
              <a:latin typeface="Corbel"/>
            </a:endParaRPr>
          </a:p>
          <a:p>
            <a:pPr marR="0" lvl="0" rtl="0"/>
            <a:r>
              <a:rPr lang="en-US" b="1" dirty="0" smtClean="0">
                <a:solidFill>
                  <a:srgbClr val="4F81BD"/>
                </a:solidFill>
                <a:latin typeface="Corbel"/>
              </a:rPr>
              <a:t>7) </a:t>
            </a:r>
            <a:r>
              <a:rPr lang="en-US" b="1" i="0" u="none" strike="noStrike" baseline="0" dirty="0" smtClean="0">
                <a:solidFill>
                  <a:srgbClr val="4F81BD"/>
                </a:solidFill>
                <a:latin typeface="Corbel"/>
              </a:rPr>
              <a:t>You have a right to have all of your records to be kept confidential by DHHR.</a:t>
            </a:r>
          </a:p>
        </p:txBody>
      </p:sp>
    </p:spTree>
    <p:extLst>
      <p:ext uri="{BB962C8B-B14F-4D97-AF65-F5344CB8AC3E}">
        <p14:creationId xmlns:p14="http://schemas.microsoft.com/office/powerpoint/2010/main" val="114864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When Reunification is the Plan:</a:t>
            </a:r>
            <a:endParaRPr lang="en-US" b="0" i="0" u="none" strike="noStrike" baseline="0" dirty="0" smtClean="0">
              <a:latin typeface="Corbel"/>
            </a:endParaRPr>
          </a:p>
        </p:txBody>
      </p:sp>
      <p:sp>
        <p:nvSpPr>
          <p:cNvPr id="3" name="Text Placeholder 2"/>
          <p:cNvSpPr>
            <a:spLocks noGrp="1"/>
          </p:cNvSpPr>
          <p:nvPr>
            <p:ph type="body" idx="1"/>
          </p:nvPr>
        </p:nvSpPr>
        <p:spPr/>
        <p:txBody>
          <a:bodyPr>
            <a:normAutofit/>
          </a:bodyPr>
          <a:lstStyle/>
          <a:p>
            <a:pPr marR="0" lvl="0" rtl="0"/>
            <a:r>
              <a:rPr lang="en-US" b="1" i="0" u="none" strike="noStrike" baseline="0" dirty="0" smtClean="0">
                <a:solidFill>
                  <a:srgbClr val="4F81BD"/>
                </a:solidFill>
                <a:latin typeface="Corbel"/>
              </a:rPr>
              <a:t>You can provide updates to the parents regarding school, activities, etc…email, phone call, letters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Support the parents</a:t>
            </a:r>
            <a:r>
              <a:rPr lang="en-US" b="1" dirty="0" smtClean="0">
                <a:solidFill>
                  <a:srgbClr val="4F81BD"/>
                </a:solidFill>
                <a:latin typeface="Corbel"/>
              </a:rPr>
              <a:t>, as mentors/ motivators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Stay in touch with the family and child, share observations.</a:t>
            </a:r>
          </a:p>
        </p:txBody>
      </p:sp>
    </p:spTree>
    <p:extLst>
      <p:ext uri="{BB962C8B-B14F-4D97-AF65-F5344CB8AC3E}">
        <p14:creationId xmlns:p14="http://schemas.microsoft.com/office/powerpoint/2010/main" val="3629636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solidFill>
                  <a:srgbClr val="365F91"/>
                </a:solidFill>
                <a:latin typeface="Cambria"/>
              </a:rPr>
              <a:t>Helpful Hints</a:t>
            </a:r>
            <a:endParaRPr lang="en-US" b="0" i="0" u="none" strike="noStrike" baseline="0" dirty="0" smtClean="0">
              <a:latin typeface="Corbel"/>
            </a:endParaRPr>
          </a:p>
        </p:txBody>
      </p:sp>
      <p:sp>
        <p:nvSpPr>
          <p:cNvPr id="3" name="Text Placeholder 2"/>
          <p:cNvSpPr>
            <a:spLocks noGrp="1"/>
          </p:cNvSpPr>
          <p:nvPr>
            <p:ph type="body" idx="1"/>
          </p:nvPr>
        </p:nvSpPr>
        <p:spPr/>
        <p:txBody>
          <a:bodyPr>
            <a:normAutofit fontScale="92500" lnSpcReduction="20000"/>
          </a:bodyPr>
          <a:lstStyle/>
          <a:p>
            <a:pPr marR="0" lvl="0" rtl="0"/>
            <a:r>
              <a:rPr lang="en-US" b="1" i="0" u="none" strike="noStrike" baseline="0" dirty="0" smtClean="0">
                <a:solidFill>
                  <a:srgbClr val="4F81BD"/>
                </a:solidFill>
                <a:latin typeface="Corbel"/>
              </a:rPr>
              <a:t>DO NOT TRY THIS ALONE!</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You have a support system – USE IT!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Reach out to the case worker.</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Keep in touch with the Guardian ad litem.  Keep them up to date on any issues that arise. </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Take advantage of services (WIC, Birth to Three);</a:t>
            </a:r>
            <a:r>
              <a:rPr lang="en-US" b="1" i="0" u="none" strike="noStrike" dirty="0" smtClean="0">
                <a:solidFill>
                  <a:srgbClr val="4F81BD"/>
                </a:solidFill>
                <a:latin typeface="Corbel"/>
              </a:rPr>
              <a:t> t</a:t>
            </a:r>
            <a:r>
              <a:rPr lang="en-US" b="1" i="0" u="none" strike="noStrike" baseline="0" dirty="0" smtClean="0">
                <a:solidFill>
                  <a:srgbClr val="4F81BD"/>
                </a:solidFill>
                <a:latin typeface="Corbel"/>
              </a:rPr>
              <a:t>hey are set up to help.</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Therapists.</a:t>
            </a:r>
          </a:p>
          <a:p>
            <a:pPr marR="0" lvl="0" rtl="0"/>
            <a:endParaRPr lang="en-US" b="1" i="0" u="none" strike="noStrike" baseline="0" dirty="0" smtClean="0">
              <a:solidFill>
                <a:srgbClr val="4F81BD"/>
              </a:solidFill>
              <a:latin typeface="Corbel"/>
            </a:endParaRPr>
          </a:p>
        </p:txBody>
      </p:sp>
    </p:spTree>
    <p:extLst>
      <p:ext uri="{BB962C8B-B14F-4D97-AF65-F5344CB8AC3E}">
        <p14:creationId xmlns:p14="http://schemas.microsoft.com/office/powerpoint/2010/main" val="3734021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solidFill>
                  <a:srgbClr val="365F91"/>
                </a:solidFill>
                <a:latin typeface="Cambria"/>
              </a:rPr>
              <a:t>Helpful Hints (Cont.)</a:t>
            </a:r>
            <a:endParaRPr lang="en-US" dirty="0"/>
          </a:p>
        </p:txBody>
      </p:sp>
      <p:sp>
        <p:nvSpPr>
          <p:cNvPr id="3" name="Text Placeholder 2"/>
          <p:cNvSpPr>
            <a:spLocks noGrp="1"/>
          </p:cNvSpPr>
          <p:nvPr>
            <p:ph type="body" idx="1"/>
          </p:nvPr>
        </p:nvSpPr>
        <p:spPr/>
        <p:txBody>
          <a:bodyPr>
            <a:normAutofit fontScale="70000" lnSpcReduction="20000"/>
          </a:bodyPr>
          <a:lstStyle/>
          <a:p>
            <a:pPr lvl="0"/>
            <a:r>
              <a:rPr lang="en-US" b="1" i="0" u="none" strike="noStrike" baseline="0" dirty="0" smtClean="0">
                <a:solidFill>
                  <a:srgbClr val="4F81BD"/>
                </a:solidFill>
                <a:latin typeface="Corbel"/>
              </a:rPr>
              <a:t>Schools.</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 Talk to teachers and even the guidance counselors. </a:t>
            </a:r>
          </a:p>
          <a:p>
            <a:pPr lvl="0"/>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Be an advocate for the child while you have him/her.  The child needs you right now!  Let the child know they are loved and cared for. Let the child know they are important and have a purpose in this big world.  Please remind the child that their parents love them.  Never let the child feel they are facing this alone.  </a:t>
            </a:r>
          </a:p>
          <a:p>
            <a:pPr lvl="0"/>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Most of these children are taken from their homes with very few personal items and feel completely lost.  Help them get settled in, try to make them feel at home, comfortable and safe.  </a:t>
            </a:r>
          </a:p>
          <a:p>
            <a:pPr lvl="0"/>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Remember what you are doing IS having a positive effect, even if it is for a short time.  This is a time this child will remember feeling safe and loved.  This child will always remember you as someone who helped save them.</a:t>
            </a:r>
          </a:p>
          <a:p>
            <a:endParaRPr lang="en-US" dirty="0"/>
          </a:p>
        </p:txBody>
      </p:sp>
    </p:spTree>
    <p:extLst>
      <p:ext uri="{BB962C8B-B14F-4D97-AF65-F5344CB8AC3E}">
        <p14:creationId xmlns:p14="http://schemas.microsoft.com/office/powerpoint/2010/main" val="1643602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hlinkClick r:id="rId2"/>
              </a:rPr>
              <a:t>https://</a:t>
            </a:r>
            <a:r>
              <a:rPr lang="en-US" dirty="0" smtClean="0">
                <a:hlinkClick r:id="rId2"/>
              </a:rPr>
              <a:t>www.youtube.com/watch?v=lOeQUwdAjE0&amp;sns=em</a:t>
            </a:r>
            <a:endParaRPr lang="en-US" dirty="0" smtClean="0"/>
          </a:p>
          <a:p>
            <a:endParaRPr lang="en-US" dirty="0"/>
          </a:p>
        </p:txBody>
      </p:sp>
    </p:spTree>
    <p:extLst>
      <p:ext uri="{BB962C8B-B14F-4D97-AF65-F5344CB8AC3E}">
        <p14:creationId xmlns:p14="http://schemas.microsoft.com/office/powerpoint/2010/main" val="263799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smtClean="0">
                <a:solidFill>
                  <a:srgbClr val="365F91"/>
                </a:solidFill>
                <a:latin typeface="Cambria"/>
              </a:rPr>
              <a:t>Purpose of Foster Care</a:t>
            </a:r>
          </a:p>
        </p:txBody>
      </p:sp>
      <p:sp>
        <p:nvSpPr>
          <p:cNvPr id="3" name="Text Placeholder 2"/>
          <p:cNvSpPr>
            <a:spLocks noGrp="1"/>
          </p:cNvSpPr>
          <p:nvPr>
            <p:ph type="body" idx="1"/>
          </p:nvPr>
        </p:nvSpPr>
        <p:spPr/>
        <p:txBody>
          <a:bodyPr/>
          <a:lstStyle/>
          <a:p>
            <a:pPr marR="0" lvl="0" rtl="0"/>
            <a:r>
              <a:rPr lang="en-US" b="1" i="0" u="none" strike="noStrike" baseline="0" dirty="0" smtClean="0">
                <a:solidFill>
                  <a:srgbClr val="4F81BD"/>
                </a:solidFill>
                <a:latin typeface="Corbel"/>
              </a:rPr>
              <a:t>To allow for reunification. </a:t>
            </a:r>
            <a:r>
              <a:rPr lang="en-US" b="1" dirty="0">
                <a:solidFill>
                  <a:srgbClr val="4F81BD"/>
                </a:solidFill>
                <a:latin typeface="Corbel"/>
              </a:rPr>
              <a:t>T</a:t>
            </a:r>
            <a:r>
              <a:rPr lang="en-US" b="1" i="0" u="none" strike="noStrike" baseline="0" dirty="0" smtClean="0">
                <a:solidFill>
                  <a:srgbClr val="4F81BD"/>
                </a:solidFill>
                <a:latin typeface="Corbel"/>
              </a:rPr>
              <a:t>his is usually first.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Why is the child in foster care?</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How long does the process take?</a:t>
            </a:r>
          </a:p>
        </p:txBody>
      </p:sp>
    </p:spTree>
    <p:extLst>
      <p:ext uri="{BB962C8B-B14F-4D97-AF65-F5344CB8AC3E}">
        <p14:creationId xmlns:p14="http://schemas.microsoft.com/office/powerpoint/2010/main" val="850536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Abuse &amp; Neglect Court Proceedings</a:t>
            </a:r>
            <a:endParaRPr lang="en-US" b="0" i="0" u="sng" strike="noStrike" baseline="0" dirty="0" smtClean="0">
              <a:latin typeface="Corbel"/>
            </a:endParaRPr>
          </a:p>
        </p:txBody>
      </p:sp>
      <p:sp>
        <p:nvSpPr>
          <p:cNvPr id="3" name="Text Placeholder 2"/>
          <p:cNvSpPr>
            <a:spLocks noGrp="1"/>
          </p:cNvSpPr>
          <p:nvPr>
            <p:ph type="body" idx="1"/>
          </p:nvPr>
        </p:nvSpPr>
        <p:spPr/>
        <p:txBody>
          <a:bodyPr>
            <a:normAutofit fontScale="92500" lnSpcReduction="10000"/>
          </a:bodyPr>
          <a:lstStyle/>
          <a:p>
            <a:pPr marR="0" lvl="0" rtl="0"/>
            <a:r>
              <a:rPr lang="en-US" b="1" u="none" strike="noStrike" baseline="0" dirty="0" smtClean="0">
                <a:solidFill>
                  <a:srgbClr val="4F81BD"/>
                </a:solidFill>
                <a:latin typeface="Corbel"/>
              </a:rPr>
              <a:t>1) Preliminary Hearing</a:t>
            </a:r>
          </a:p>
          <a:p>
            <a:pPr marL="0" marR="0" lvl="0" indent="0" rtl="0">
              <a:buNone/>
            </a:pPr>
            <a:r>
              <a:rPr lang="en-US" b="1" u="none" strike="noStrike" baseline="0" dirty="0" smtClean="0">
                <a:solidFill>
                  <a:srgbClr val="4F81BD"/>
                </a:solidFill>
                <a:latin typeface="Corbel"/>
              </a:rPr>
              <a:t>  </a:t>
            </a:r>
          </a:p>
          <a:p>
            <a:pPr marR="0" lvl="0" rtl="0"/>
            <a:r>
              <a:rPr lang="en-US" b="1" u="none" strike="noStrike" baseline="0" dirty="0" smtClean="0">
                <a:solidFill>
                  <a:srgbClr val="4F81BD"/>
                </a:solidFill>
                <a:latin typeface="Corbel"/>
              </a:rPr>
              <a:t>2) Adjudicatory Hearing</a:t>
            </a:r>
          </a:p>
          <a:p>
            <a:pPr marL="0" marR="0" lvl="0" indent="0" rtl="0">
              <a:buNone/>
            </a:pPr>
            <a:endParaRPr lang="en-US" b="1" u="none" strike="noStrike" baseline="0" dirty="0" smtClean="0">
              <a:solidFill>
                <a:srgbClr val="4F81BD"/>
              </a:solidFill>
              <a:latin typeface="Corbel"/>
            </a:endParaRPr>
          </a:p>
          <a:p>
            <a:pPr marR="0" lvl="0" rtl="0"/>
            <a:r>
              <a:rPr lang="en-US" b="1" u="none" strike="noStrike" baseline="0" dirty="0" smtClean="0">
                <a:solidFill>
                  <a:srgbClr val="4F81BD"/>
                </a:solidFill>
                <a:latin typeface="Corbel"/>
              </a:rPr>
              <a:t>3) Dispositional Hearing</a:t>
            </a:r>
          </a:p>
          <a:p>
            <a:pPr marL="0" marR="0" lvl="0" indent="0" rtl="0">
              <a:buNone/>
            </a:pPr>
            <a:endParaRPr lang="en-US" b="1"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4) Permanency Reviews</a:t>
            </a:r>
          </a:p>
          <a:p>
            <a:pPr marL="0" lvl="0" indent="0">
              <a:buNone/>
            </a:pPr>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5) Regular Reviews</a:t>
            </a:r>
          </a:p>
          <a:p>
            <a:pPr marL="0" lvl="0" indent="0">
              <a:buNone/>
            </a:pPr>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6)</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Improvement Periods (depends on county) </a:t>
            </a:r>
          </a:p>
        </p:txBody>
      </p:sp>
    </p:spTree>
    <p:extLst>
      <p:ext uri="{BB962C8B-B14F-4D97-AF65-F5344CB8AC3E}">
        <p14:creationId xmlns:p14="http://schemas.microsoft.com/office/powerpoint/2010/main" val="144012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Multi-Disciplinary Team Meeting – MDT</a:t>
            </a:r>
            <a:endParaRPr lang="en-US" b="0" i="0" u="sng" strike="noStrike" baseline="0" dirty="0" smtClean="0">
              <a:latin typeface="Corbel"/>
            </a:endParaRPr>
          </a:p>
        </p:txBody>
      </p:sp>
      <p:sp>
        <p:nvSpPr>
          <p:cNvPr id="3" name="Text Placeholder 2"/>
          <p:cNvSpPr>
            <a:spLocks noGrp="1"/>
          </p:cNvSpPr>
          <p:nvPr>
            <p:ph type="body" idx="1"/>
          </p:nvPr>
        </p:nvSpPr>
        <p:spPr/>
        <p:txBody>
          <a:bodyPr>
            <a:normAutofit fontScale="85000" lnSpcReduction="20000"/>
          </a:bodyPr>
          <a:lstStyle/>
          <a:p>
            <a:pPr marR="0" lvl="0" rtl="0"/>
            <a:r>
              <a:rPr lang="en-US" b="1" i="0" u="none" strike="noStrike" baseline="0" dirty="0" smtClean="0">
                <a:solidFill>
                  <a:srgbClr val="4F81BD"/>
                </a:solidFill>
                <a:latin typeface="Corbel"/>
              </a:rPr>
              <a:t>1) Included: Fosters, kinship care providers</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can choose), child, case worker, parent(s), foster parent(s), service providers, lawyers, juvenile probation officers (if necessary), and others as deemed necessary.</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 Make case plan – permanency plans, visitation, services</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 Foster parents provide updates and offer insight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4) Team usually meets every 90 days (depends on county)</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5) Primary and secondary permanency</a:t>
            </a:r>
          </a:p>
        </p:txBody>
      </p:sp>
    </p:spTree>
    <p:extLst>
      <p:ext uri="{BB962C8B-B14F-4D97-AF65-F5344CB8AC3E}">
        <p14:creationId xmlns:p14="http://schemas.microsoft.com/office/powerpoint/2010/main" val="279038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solidFill>
                  <a:srgbClr val="365F91"/>
                </a:solidFill>
                <a:latin typeface="Cambria"/>
              </a:rPr>
              <a:t>Permanency</a:t>
            </a:r>
            <a:endParaRPr lang="en-US" b="0" i="0" u="sng" strike="noStrike" baseline="0" dirty="0" smtClean="0">
              <a:latin typeface="Corbel"/>
            </a:endParaRPr>
          </a:p>
        </p:txBody>
      </p:sp>
      <p:sp>
        <p:nvSpPr>
          <p:cNvPr id="3" name="Text Placeholder 2"/>
          <p:cNvSpPr>
            <a:spLocks noGrp="1"/>
          </p:cNvSpPr>
          <p:nvPr>
            <p:ph type="body" idx="1"/>
          </p:nvPr>
        </p:nvSpPr>
        <p:spPr/>
        <p:txBody>
          <a:bodyPr>
            <a:normAutofit/>
          </a:bodyPr>
          <a:lstStyle/>
          <a:p>
            <a:pPr marR="0" lvl="0" rtl="0"/>
            <a:r>
              <a:rPr lang="en-US" b="1" i="0" u="none" strike="noStrike" baseline="0" dirty="0" smtClean="0">
                <a:solidFill>
                  <a:srgbClr val="4F81BD"/>
                </a:solidFill>
                <a:latin typeface="Corbel"/>
              </a:rPr>
              <a:t>1) Reunification</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 Kinship care</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 Adoption</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4) Guardianship</a:t>
            </a:r>
          </a:p>
        </p:txBody>
      </p:sp>
    </p:spTree>
    <p:extLst>
      <p:ext uri="{BB962C8B-B14F-4D97-AF65-F5344CB8AC3E}">
        <p14:creationId xmlns:p14="http://schemas.microsoft.com/office/powerpoint/2010/main" val="262203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solidFill>
                  <a:srgbClr val="365F91"/>
                </a:solidFill>
                <a:latin typeface="Cambria"/>
              </a:rPr>
              <a:t>Visitation</a:t>
            </a:r>
            <a:endParaRPr lang="en-US" b="0" i="0" u="sng" strike="noStrike" baseline="0" dirty="0" smtClean="0">
              <a:latin typeface="Corbel"/>
            </a:endParaRPr>
          </a:p>
        </p:txBody>
      </p:sp>
      <p:sp>
        <p:nvSpPr>
          <p:cNvPr id="3" name="Text Placeholder 2"/>
          <p:cNvSpPr>
            <a:spLocks noGrp="1"/>
          </p:cNvSpPr>
          <p:nvPr>
            <p:ph type="body" idx="1"/>
          </p:nvPr>
        </p:nvSpPr>
        <p:spPr/>
        <p:txBody>
          <a:bodyPr/>
          <a:lstStyle/>
          <a:p>
            <a:pPr marR="0" lvl="0" rtl="0"/>
            <a:r>
              <a:rPr lang="en-US" b="1" i="0" u="none" strike="noStrike" baseline="0" dirty="0" smtClean="0">
                <a:solidFill>
                  <a:srgbClr val="4F81BD"/>
                </a:solidFill>
                <a:latin typeface="Corbel"/>
              </a:rPr>
              <a:t>1) Keeps communication open between child and parents.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 With more visits, there is a better chance of reunification.</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 Try to help, work with the case worker.</a:t>
            </a:r>
          </a:p>
        </p:txBody>
      </p:sp>
    </p:spTree>
    <p:extLst>
      <p:ext uri="{BB962C8B-B14F-4D97-AF65-F5344CB8AC3E}">
        <p14:creationId xmlns:p14="http://schemas.microsoft.com/office/powerpoint/2010/main" val="14506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Rights &amp; Responsibilities to Foster Child</a:t>
            </a:r>
            <a:endParaRPr lang="en-US" b="0" i="0" u="sng" strike="noStrike" baseline="0" dirty="0" smtClean="0">
              <a:latin typeface="Corbel"/>
            </a:endParaRPr>
          </a:p>
        </p:txBody>
      </p:sp>
      <p:sp>
        <p:nvSpPr>
          <p:cNvPr id="3" name="Text Placeholder 2"/>
          <p:cNvSpPr>
            <a:spLocks noGrp="1"/>
          </p:cNvSpPr>
          <p:nvPr>
            <p:ph type="body" idx="1"/>
          </p:nvPr>
        </p:nvSpPr>
        <p:spPr/>
        <p:txBody>
          <a:bodyPr>
            <a:normAutofit lnSpcReduction="10000"/>
          </a:bodyPr>
          <a:lstStyle/>
          <a:p>
            <a:pPr marR="0" lvl="0" rtl="0"/>
            <a:r>
              <a:rPr lang="en-US" b="1" i="0" u="none" strike="noStrike" baseline="0" dirty="0" smtClean="0">
                <a:solidFill>
                  <a:srgbClr val="4F81BD"/>
                </a:solidFill>
                <a:latin typeface="Corbel"/>
              </a:rPr>
              <a:t>1) Provide a stable home environment.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2) Enroll child in school.</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3) Help the child with transportation as needed.</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4) Treat all the child’s personal information confidentially.</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 5) Maintain the child’s wardrobe and personal effect, DHHR will help.</a:t>
            </a:r>
          </a:p>
        </p:txBody>
      </p:sp>
    </p:spTree>
    <p:extLst>
      <p:ext uri="{BB962C8B-B14F-4D97-AF65-F5344CB8AC3E}">
        <p14:creationId xmlns:p14="http://schemas.microsoft.com/office/powerpoint/2010/main" val="343837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0" u="none" strike="noStrike" baseline="0" dirty="0" smtClean="0">
                <a:solidFill>
                  <a:srgbClr val="365F91"/>
                </a:solidFill>
                <a:latin typeface="Cambria"/>
              </a:rPr>
              <a:t>Rights &amp; Responsibilities to Foster Child (cont.)</a:t>
            </a:r>
          </a:p>
        </p:txBody>
      </p:sp>
      <p:sp>
        <p:nvSpPr>
          <p:cNvPr id="3" name="Text Placeholder 2"/>
          <p:cNvSpPr>
            <a:spLocks noGrp="1"/>
          </p:cNvSpPr>
          <p:nvPr>
            <p:ph type="body" idx="1"/>
          </p:nvPr>
        </p:nvSpPr>
        <p:spPr/>
        <p:txBody>
          <a:bodyPr>
            <a:normAutofit fontScale="85000" lnSpcReduction="20000"/>
          </a:bodyPr>
          <a:lstStyle/>
          <a:p>
            <a:pPr marR="0" lvl="0" rtl="0"/>
            <a:endParaRPr lang="en-US" b="1" i="0" u="none" strike="noStrike" baseline="0" dirty="0" smtClean="0">
              <a:solidFill>
                <a:srgbClr val="4F81BD"/>
              </a:solidFill>
              <a:latin typeface="Corbel"/>
            </a:endParaRPr>
          </a:p>
          <a:p>
            <a:pPr lvl="0"/>
            <a:r>
              <a:rPr lang="en-US" b="1" i="0" u="none" strike="noStrike" baseline="0" dirty="0" smtClean="0">
                <a:solidFill>
                  <a:srgbClr val="4F81BD"/>
                </a:solidFill>
                <a:latin typeface="Corbel"/>
              </a:rPr>
              <a:t>6) Support the child’s beliefs.</a:t>
            </a:r>
          </a:p>
          <a:p>
            <a:pPr lv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7)</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Keep track of all necessary records.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8)</a:t>
            </a:r>
            <a:r>
              <a:rPr lang="en-US" b="1" i="0" u="none" strike="noStrike" dirty="0" smtClean="0">
                <a:solidFill>
                  <a:srgbClr val="4F81BD"/>
                </a:solidFill>
                <a:latin typeface="Corbel"/>
              </a:rPr>
              <a:t> </a:t>
            </a:r>
            <a:r>
              <a:rPr lang="en-US" b="1" i="0" u="none" strike="noStrike" baseline="0" dirty="0" smtClean="0">
                <a:solidFill>
                  <a:srgbClr val="4F81BD"/>
                </a:solidFill>
                <a:latin typeface="Corbel"/>
              </a:rPr>
              <a:t>Be positive about the child’s family to the child.</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9) Be respectful toward the child’s family.</a:t>
            </a:r>
          </a:p>
          <a:p>
            <a:pPr marL="0" marR="0" lvl="0" indent="0" rtl="0">
              <a:buNone/>
            </a:pPr>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10) Work with the family on plans created by the MDT.</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11) Cooperate with the visitation plans.</a:t>
            </a:r>
          </a:p>
          <a:p>
            <a:pPr marR="0" lvl="0" rtl="0"/>
            <a:endParaRPr lang="en-US" b="1" i="0" u="none" strike="noStrike" baseline="0" dirty="0" smtClean="0">
              <a:solidFill>
                <a:srgbClr val="4F81BD"/>
              </a:solidFill>
              <a:latin typeface="Corbel"/>
            </a:endParaRPr>
          </a:p>
          <a:p>
            <a:pPr marR="0" lvl="0" rtl="0"/>
            <a:r>
              <a:rPr lang="en-US" b="1" i="0" u="none" strike="noStrike" baseline="0" dirty="0" smtClean="0">
                <a:solidFill>
                  <a:srgbClr val="4F81BD"/>
                </a:solidFill>
                <a:latin typeface="Corbel"/>
              </a:rPr>
              <a:t> 12) Confidentiality.</a:t>
            </a:r>
          </a:p>
        </p:txBody>
      </p:sp>
    </p:spTree>
    <p:extLst>
      <p:ext uri="{BB962C8B-B14F-4D97-AF65-F5344CB8AC3E}">
        <p14:creationId xmlns:p14="http://schemas.microsoft.com/office/powerpoint/2010/main" val="38548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35</TotalTime>
  <Words>827</Words>
  <Application>Microsoft Office PowerPoint</Application>
  <PresentationFormat>On-screen Show (4:3)</PresentationFormat>
  <Paragraphs>126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Foster Parents &amp; the Legal System</vt:lpstr>
      <vt:lpstr>PowerPoint Presentation</vt:lpstr>
      <vt:lpstr>Purpose of Foster Care</vt:lpstr>
      <vt:lpstr>Abuse &amp; Neglect Court Proceedings</vt:lpstr>
      <vt:lpstr>Multi-Disciplinary Team Meeting – MDT</vt:lpstr>
      <vt:lpstr>Permanency</vt:lpstr>
      <vt:lpstr>Visitation</vt:lpstr>
      <vt:lpstr>Rights &amp; Responsibilities to Foster Child</vt:lpstr>
      <vt:lpstr>Rights &amp; Responsibilities to Foster Child (cont.)</vt:lpstr>
      <vt:lpstr>Rights &amp; Responsibilities of DHHR</vt:lpstr>
      <vt:lpstr>Foster Parent Rights</vt:lpstr>
      <vt:lpstr>When Reunification is the Plan:</vt:lpstr>
      <vt:lpstr>Helpful Hints</vt:lpstr>
      <vt:lpstr>Helpful Hints (Cont.)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 Parents &amp; the Legal System</dc:title>
  <dc:creator>Joseph Alexander Alvarez</dc:creator>
  <cp:lastModifiedBy>Concord University</cp:lastModifiedBy>
  <cp:revision>5</cp:revision>
  <cp:lastPrinted>2014-10-17T11:37:28Z</cp:lastPrinted>
  <dcterms:created xsi:type="dcterms:W3CDTF">2014-10-17T01:57:41Z</dcterms:created>
  <dcterms:modified xsi:type="dcterms:W3CDTF">2014-10-17T11:38:38Z</dcterms:modified>
</cp:coreProperties>
</file>