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0B6DEE8F-2E1F-40AC-9A1B-24F8E9D6BBF9}" type="datetimeFigureOut">
              <a:rPr lang="en-US" smtClean="0"/>
              <a:t>7/3/2019</a:t>
            </a:fld>
            <a:endParaRPr lang="en-US"/>
          </a:p>
        </p:txBody>
      </p:sp>
      <p:sp>
        <p:nvSpPr>
          <p:cNvPr id="5" name="Footer Placeholder 4"/>
          <p:cNvSpPr>
            <a:spLocks noGrp="1"/>
          </p:cNvSpPr>
          <p:nvPr>
            <p:ph type="ftr" sz="quarter" idx="11"/>
          </p:nvPr>
        </p:nvSpPr>
        <p:spPr>
          <a:xfrm>
            <a:off x="914400" y="4323846"/>
            <a:ext cx="4880610" cy="365125"/>
          </a:xfrm>
        </p:spPr>
        <p:txBody>
          <a:bodyPr/>
          <a:lstStyle/>
          <a:p>
            <a:endParaRPr lang="en-US"/>
          </a:p>
        </p:txBody>
      </p:sp>
      <p:sp>
        <p:nvSpPr>
          <p:cNvPr id="6" name="Slide Number Placeholder 5"/>
          <p:cNvSpPr>
            <a:spLocks noGrp="1"/>
          </p:cNvSpPr>
          <p:nvPr>
            <p:ph type="sldNum" sz="quarter" idx="12"/>
          </p:nvPr>
        </p:nvSpPr>
        <p:spPr>
          <a:xfrm>
            <a:off x="6057900" y="1430867"/>
            <a:ext cx="2171700" cy="365125"/>
          </a:xfrm>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2770827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B6DEE8F-2E1F-40AC-9A1B-24F8E9D6BBF9}" type="datetimeFigureOut">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3584067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0B6DEE8F-2E1F-40AC-9A1B-24F8E9D6BBF9}" type="datetimeFigureOut">
              <a:rPr lang="en-US" smtClean="0"/>
              <a:t>7/3/2019</a:t>
            </a:fld>
            <a:endParaRPr lang="en-US"/>
          </a:p>
        </p:txBody>
      </p:sp>
      <p:sp>
        <p:nvSpPr>
          <p:cNvPr id="6" name="Footer Placeholder 5"/>
          <p:cNvSpPr>
            <a:spLocks noGrp="1"/>
          </p:cNvSpPr>
          <p:nvPr>
            <p:ph type="ftr" sz="quarter" idx="11"/>
          </p:nvPr>
        </p:nvSpPr>
        <p:spPr>
          <a:xfrm>
            <a:off x="594360" y="381001"/>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2500671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0B6DEE8F-2E1F-40AC-9A1B-24F8E9D6BBF9}" type="datetimeFigureOut">
              <a:rPr lang="en-US" smtClean="0"/>
              <a:t>7/3/2019</a:t>
            </a:fld>
            <a:endParaRPr lang="en-US"/>
          </a:p>
        </p:txBody>
      </p:sp>
      <p:sp>
        <p:nvSpPr>
          <p:cNvPr id="6" name="Footer Placeholder 5"/>
          <p:cNvSpPr>
            <a:spLocks noGrp="1"/>
          </p:cNvSpPr>
          <p:nvPr>
            <p:ph type="ftr" sz="quarter" idx="11"/>
          </p:nvPr>
        </p:nvSpPr>
        <p:spPr>
          <a:xfrm>
            <a:off x="594360" y="379438"/>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0B7F3DA6-EF22-4147-B6FA-9B85FF6795A5}" type="slidenum">
              <a:rPr lang="en-US" smtClean="0"/>
              <a:t>‹#›</a:t>
            </a:fld>
            <a:endParaRPr 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417182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0B6DEE8F-2E1F-40AC-9A1B-24F8E9D6BBF9}" type="datetimeFigureOut">
              <a:rPr lang="en-US" smtClean="0"/>
              <a:t>7/3/2019</a:t>
            </a:fld>
            <a:endParaRPr lang="en-US"/>
          </a:p>
        </p:txBody>
      </p:sp>
      <p:sp>
        <p:nvSpPr>
          <p:cNvPr id="6" name="Footer Placeholder 5"/>
          <p:cNvSpPr>
            <a:spLocks noGrp="1"/>
          </p:cNvSpPr>
          <p:nvPr>
            <p:ph type="ftr" sz="quarter" idx="11"/>
          </p:nvPr>
        </p:nvSpPr>
        <p:spPr>
          <a:xfrm>
            <a:off x="594360" y="378884"/>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2971272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B6DEE8F-2E1F-40AC-9A1B-24F8E9D6BBF9}" type="datetimeFigureOut">
              <a:rPr lang="en-US" smtClean="0"/>
              <a:t>7/3/2019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3717068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B6DEE8F-2E1F-40AC-9A1B-24F8E9D6BBF9}" type="datetimeFigureOut">
              <a:rPr lang="en-US" smtClean="0"/>
              <a:t>7/3/2019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3503656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6DEE8F-2E1F-40AC-9A1B-24F8E9D6BBF9}" type="datetimeFigureOut">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2365274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0B6DEE8F-2E1F-40AC-9A1B-24F8E9D6BBF9}" type="datetimeFigureOut">
              <a:rPr lang="en-US" smtClean="0"/>
              <a:t>7/3/2019</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4" cy="365125"/>
          </a:xfrm>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1201712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6DEE8F-2E1F-40AC-9A1B-24F8E9D6BBF9}" type="datetimeFigureOut">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2472513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0B6DEE8F-2E1F-40AC-9A1B-24F8E9D6BBF9}" type="datetimeFigureOut">
              <a:rPr lang="en-US" smtClean="0"/>
              <a:t>7/3/2019</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3" cy="365125"/>
          </a:xfrm>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4121651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B6DEE8F-2E1F-40AC-9A1B-24F8E9D6BBF9}" type="datetimeFigureOut">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66239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B6DEE8F-2E1F-40AC-9A1B-24F8E9D6BBF9}" type="datetimeFigureOut">
              <a:rPr lang="en-US" smtClean="0"/>
              <a:t>7/3/2019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4075668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B6DEE8F-2E1F-40AC-9A1B-24F8E9D6BBF9}" type="datetimeFigureOut">
              <a:rPr lang="en-US" smtClean="0"/>
              <a:t>7/3/2019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1882391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6DEE8F-2E1F-40AC-9A1B-24F8E9D6BBF9}" type="datetimeFigureOut">
              <a:rPr lang="en-US" smtClean="0"/>
              <a:t>7/3/2019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535225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B6DEE8F-2E1F-40AC-9A1B-24F8E9D6BBF9}" type="datetimeFigureOut">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500430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B6DEE8F-2E1F-40AC-9A1B-24F8E9D6BBF9}" type="datetimeFigureOut">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7F3DA6-EF22-4147-B6FA-9B85FF6795A5}" type="slidenum">
              <a:rPr lang="en-US" smtClean="0"/>
              <a:t>‹#›</a:t>
            </a:fld>
            <a:endParaRPr lang="en-US"/>
          </a:p>
        </p:txBody>
      </p:sp>
    </p:spTree>
    <p:extLst>
      <p:ext uri="{BB962C8B-B14F-4D97-AF65-F5344CB8AC3E}">
        <p14:creationId xmlns:p14="http://schemas.microsoft.com/office/powerpoint/2010/main" val="426514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B6DEE8F-2E1F-40AC-9A1B-24F8E9D6BBF9}" type="datetimeFigureOut">
              <a:rPr lang="en-US" smtClean="0"/>
              <a:t>7/3/2019</a:t>
            </a:fld>
            <a:endParaRPr lang="en-US"/>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B7F3DA6-EF22-4147-B6FA-9B85FF6795A5}" type="slidenum">
              <a:rPr lang="en-US" smtClean="0"/>
              <a:t>‹#›</a:t>
            </a:fld>
            <a:endParaRPr lang="en-US"/>
          </a:p>
        </p:txBody>
      </p:sp>
    </p:spTree>
    <p:extLst>
      <p:ext uri="{BB962C8B-B14F-4D97-AF65-F5344CB8AC3E}">
        <p14:creationId xmlns:p14="http://schemas.microsoft.com/office/powerpoint/2010/main" val="406547878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PowerPoint_Slide.sld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Medication Assisted Treatment</a:t>
            </a:r>
            <a:endParaRPr lang="en-US" b="1" dirty="0"/>
          </a:p>
        </p:txBody>
      </p:sp>
      <p:sp>
        <p:nvSpPr>
          <p:cNvPr id="3" name="Subtitle 2"/>
          <p:cNvSpPr>
            <a:spLocks noGrp="1"/>
          </p:cNvSpPr>
          <p:nvPr>
            <p:ph type="subTitle" idx="1"/>
          </p:nvPr>
        </p:nvSpPr>
        <p:spPr/>
        <p:txBody>
          <a:bodyPr>
            <a:normAutofit fontScale="92500" lnSpcReduction="10000"/>
          </a:bodyPr>
          <a:lstStyle/>
          <a:p>
            <a:r>
              <a:rPr lang="en-US" b="1" dirty="0" smtClean="0"/>
              <a:t>What Foster Parents Need to Know</a:t>
            </a:r>
          </a:p>
          <a:p>
            <a:r>
              <a:rPr lang="en-US" dirty="0"/>
              <a:t>	</a:t>
            </a:r>
            <a:r>
              <a:rPr lang="en-US" dirty="0" smtClean="0"/>
              <a:t>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ACEs Include:</a:t>
            </a:r>
            <a:endParaRPr lang="en-US" b="1" dirty="0"/>
          </a:p>
        </p:txBody>
      </p:sp>
      <p:sp>
        <p:nvSpPr>
          <p:cNvPr id="3" name="Content Placeholder 2"/>
          <p:cNvSpPr>
            <a:spLocks noGrp="1"/>
          </p:cNvSpPr>
          <p:nvPr>
            <p:ph idx="1"/>
          </p:nvPr>
        </p:nvSpPr>
        <p:spPr/>
        <p:txBody>
          <a:bodyPr>
            <a:normAutofit lnSpcReduction="10000"/>
          </a:bodyPr>
          <a:lstStyle/>
          <a:p>
            <a:r>
              <a:rPr lang="en-US" dirty="0" smtClean="0"/>
              <a:t>Emotional Abuse</a:t>
            </a:r>
          </a:p>
          <a:p>
            <a:r>
              <a:rPr lang="en-US" dirty="0" smtClean="0"/>
              <a:t>Physical Abuse</a:t>
            </a:r>
          </a:p>
          <a:p>
            <a:r>
              <a:rPr lang="en-US" dirty="0" smtClean="0"/>
              <a:t>Sexual Abuse</a:t>
            </a:r>
          </a:p>
          <a:p>
            <a:r>
              <a:rPr lang="en-US" dirty="0" smtClean="0"/>
              <a:t>Mother treated violently</a:t>
            </a:r>
          </a:p>
          <a:p>
            <a:r>
              <a:rPr lang="en-US" dirty="0" smtClean="0"/>
              <a:t>Substance abuse in the household</a:t>
            </a:r>
          </a:p>
          <a:p>
            <a:r>
              <a:rPr lang="en-US" dirty="0" smtClean="0"/>
              <a:t>Mental illness in the household</a:t>
            </a:r>
          </a:p>
          <a:p>
            <a:r>
              <a:rPr lang="en-US" dirty="0" smtClean="0"/>
              <a:t>Parental separation or divorce</a:t>
            </a:r>
          </a:p>
          <a:p>
            <a:r>
              <a:rPr lang="en-US" dirty="0" smtClean="0"/>
              <a:t>Incarcerated household member</a:t>
            </a:r>
          </a:p>
          <a:p>
            <a:r>
              <a:rPr lang="en-US" dirty="0" smtClean="0"/>
              <a:t>Emotional neglect</a:t>
            </a:r>
          </a:p>
          <a:p>
            <a:r>
              <a:rPr lang="en-US" dirty="0" smtClean="0"/>
              <a:t>Physical neglect</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s://www.cdc.gov/violenceprevention/images/acestudy/ACEs-consequences-large.png"/>
          <p:cNvPicPr/>
          <p:nvPr/>
        </p:nvPicPr>
        <p:blipFill>
          <a:blip r:embed="rId2" cstate="print"/>
          <a:srcRect/>
          <a:stretch>
            <a:fillRect/>
          </a:stretch>
        </p:blipFill>
        <p:spPr bwMode="auto">
          <a:xfrm>
            <a:off x="1" y="304800"/>
            <a:ext cx="8839200" cy="6172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pioid Addition"/>
          <p:cNvPicPr/>
          <p:nvPr/>
        </p:nvPicPr>
        <p:blipFill>
          <a:blip r:embed="rId2" cstate="print"/>
          <a:srcRect/>
          <a:stretch>
            <a:fillRect/>
          </a:stretch>
        </p:blipFill>
        <p:spPr bwMode="auto">
          <a:xfrm>
            <a:off x="838200" y="762000"/>
            <a:ext cx="7619999" cy="5181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Crisis</a:t>
            </a:r>
            <a:endParaRPr lang="en-US" b="1" dirty="0"/>
          </a:p>
        </p:txBody>
      </p:sp>
      <p:sp>
        <p:nvSpPr>
          <p:cNvPr id="3" name="Content Placeholder 2"/>
          <p:cNvSpPr>
            <a:spLocks noGrp="1"/>
          </p:cNvSpPr>
          <p:nvPr>
            <p:ph idx="1"/>
          </p:nvPr>
        </p:nvSpPr>
        <p:spPr/>
        <p:txBody>
          <a:bodyPr>
            <a:normAutofit/>
          </a:bodyPr>
          <a:lstStyle/>
          <a:p>
            <a:r>
              <a:rPr lang="en-US" dirty="0"/>
              <a:t>According to the Substance Abuse and Mental Health Administrations (SAMHSA) National Survey on Drug Use and Health (NSDUH), in 2016, over 11 million Americans misused prescription </a:t>
            </a:r>
            <a:r>
              <a:rPr lang="en-US" dirty="0" err="1"/>
              <a:t>opioids</a:t>
            </a:r>
            <a:r>
              <a:rPr lang="en-US" dirty="0"/>
              <a:t>, nearly 1 million used heroin, and 2.1 million had an </a:t>
            </a:r>
            <a:r>
              <a:rPr lang="en-US" dirty="0" err="1"/>
              <a:t>Opioid</a:t>
            </a:r>
            <a:r>
              <a:rPr lang="en-US" dirty="0"/>
              <a:t> Use Disorder (OUD) due to prescription </a:t>
            </a:r>
            <a:r>
              <a:rPr lang="en-US" dirty="0" err="1"/>
              <a:t>opioids</a:t>
            </a:r>
            <a:r>
              <a:rPr lang="en-US" dirty="0"/>
              <a:t> or heroin. . . Since 2000, more than 300,000 Americans have died of an </a:t>
            </a:r>
            <a:r>
              <a:rPr lang="en-US" dirty="0" err="1"/>
              <a:t>opioid</a:t>
            </a:r>
            <a:r>
              <a:rPr lang="en-US" dirty="0"/>
              <a:t> overdose.  States are hit by the epidemic are West Virginia, Ohio, Pennsylvania, New Hampshire and Washington, D.C.</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justicespeakersinstitute.com/wp-content/uploads/2018/03/Opioid.png"/>
          <p:cNvPicPr/>
          <p:nvPr/>
        </p:nvPicPr>
        <p:blipFill>
          <a:blip r:embed="rId2" cstate="print"/>
          <a:srcRect/>
          <a:stretch>
            <a:fillRect/>
          </a:stretch>
        </p:blipFill>
        <p:spPr bwMode="auto">
          <a:xfrm>
            <a:off x="457200" y="609600"/>
            <a:ext cx="8077200" cy="57912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an </a:t>
            </a:r>
            <a:r>
              <a:rPr lang="en-US" b="1" dirty="0" err="1" smtClean="0"/>
              <a:t>opioid</a:t>
            </a:r>
            <a:r>
              <a:rPr lang="en-US" b="1" dirty="0" smtClean="0"/>
              <a:t>?</a:t>
            </a:r>
            <a:endParaRPr lang="en-US" b="1" dirty="0"/>
          </a:p>
        </p:txBody>
      </p:sp>
      <p:sp>
        <p:nvSpPr>
          <p:cNvPr id="3" name="Content Placeholder 2"/>
          <p:cNvSpPr>
            <a:spLocks noGrp="1"/>
          </p:cNvSpPr>
          <p:nvPr>
            <p:ph idx="1"/>
          </p:nvPr>
        </p:nvSpPr>
        <p:spPr/>
        <p:txBody>
          <a:bodyPr>
            <a:normAutofit/>
          </a:bodyPr>
          <a:lstStyle/>
          <a:p>
            <a:r>
              <a:rPr lang="en-US" dirty="0" err="1"/>
              <a:t>Opioids</a:t>
            </a:r>
            <a:r>
              <a:rPr lang="en-US" dirty="0"/>
              <a:t> are a class of drugs that are depressants.  We have natural </a:t>
            </a:r>
            <a:r>
              <a:rPr lang="en-US" dirty="0" err="1"/>
              <a:t>opioid</a:t>
            </a:r>
            <a:r>
              <a:rPr lang="en-US" dirty="0"/>
              <a:t> receptors in our brains, so misuse can start easily and become hard to stop.  Medically, </a:t>
            </a:r>
            <a:r>
              <a:rPr lang="en-US" dirty="0" err="1"/>
              <a:t>opioids</a:t>
            </a:r>
            <a:r>
              <a:rPr lang="en-US" dirty="0"/>
              <a:t> are used for moderate to severe pain, often in the form of morphine.  Heroin, like morphine, is extracted from the </a:t>
            </a:r>
            <a:r>
              <a:rPr lang="en-US" dirty="0" smtClean="0"/>
              <a:t>opium </a:t>
            </a:r>
            <a:r>
              <a:rPr lang="en-US" dirty="0"/>
              <a:t>poppy and can be injected, snorted or smoked.  </a:t>
            </a:r>
            <a:r>
              <a:rPr lang="en-US" dirty="0" err="1"/>
              <a:t>Hydrocodone</a:t>
            </a:r>
            <a:r>
              <a:rPr lang="en-US" dirty="0"/>
              <a:t> (</a:t>
            </a:r>
            <a:r>
              <a:rPr lang="en-US" dirty="0" err="1"/>
              <a:t>Vicodin</a:t>
            </a:r>
            <a:r>
              <a:rPr lang="en-US" dirty="0"/>
              <a:t>), </a:t>
            </a:r>
            <a:r>
              <a:rPr lang="en-US" dirty="0" err="1"/>
              <a:t>Oxycodone</a:t>
            </a:r>
            <a:r>
              <a:rPr lang="en-US" dirty="0"/>
              <a:t> (</a:t>
            </a:r>
            <a:r>
              <a:rPr lang="en-US" dirty="0" err="1"/>
              <a:t>Oxycontin</a:t>
            </a:r>
            <a:r>
              <a:rPr lang="en-US" dirty="0"/>
              <a:t> or Percocet) and </a:t>
            </a:r>
            <a:r>
              <a:rPr lang="en-US" dirty="0" err="1"/>
              <a:t>Fetanyl</a:t>
            </a:r>
            <a:r>
              <a:rPr lang="en-US" dirty="0"/>
              <a:t> are examples of prescription </a:t>
            </a:r>
            <a:r>
              <a:rPr lang="en-US" dirty="0" err="1"/>
              <a:t>opioids</a:t>
            </a:r>
            <a:r>
              <a:rPr lang="en-US" dirty="0"/>
              <a:t> that can be misused.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fosteringperspectives.org/wp-content/uploads/2019/05/fpv23n2_banner-880x280.jpg"/>
          <p:cNvPicPr/>
          <p:nvPr/>
        </p:nvPicPr>
        <p:blipFill>
          <a:blip r:embed="rId2" cstate="print"/>
          <a:srcRect/>
          <a:stretch>
            <a:fillRect/>
          </a:stretch>
        </p:blipFill>
        <p:spPr bwMode="auto">
          <a:xfrm>
            <a:off x="533400" y="1524000"/>
            <a:ext cx="7848600" cy="33528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a:t>Whether a traditional home or foster home, addiction can affect parenting – on both sides of the family.  A child who goes through life with a parent who’s addicted to drugs or alcohol might grow up angry, resentful, or with a lack of respect to elders and authority figures.  From the parent’s side, a “substance use disorder” may affect his or her ability to function effectively in a parental role.  Ineffective or inconsistent parenting can be due to the following:</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0"/>
            <a:r>
              <a:rPr lang="en-US" dirty="0"/>
              <a:t>Physical or mental impairments caused by alcohol or other drugs</a:t>
            </a:r>
          </a:p>
          <a:p>
            <a:pPr lvl="0"/>
            <a:r>
              <a:rPr lang="en-US" dirty="0"/>
              <a:t>Reduced capacity to respond to a child’s cues and needs</a:t>
            </a:r>
          </a:p>
          <a:p>
            <a:pPr lvl="0"/>
            <a:r>
              <a:rPr lang="en-US" dirty="0"/>
              <a:t>Difficulties regulating emotions and controlling anger and impulsivity</a:t>
            </a:r>
          </a:p>
          <a:p>
            <a:pPr lvl="0"/>
            <a:r>
              <a:rPr lang="en-US" dirty="0"/>
              <a:t>Disruptions in healthy parent-child attachment</a:t>
            </a:r>
          </a:p>
          <a:p>
            <a:pPr lvl="0"/>
            <a:r>
              <a:rPr lang="en-US" dirty="0"/>
              <a:t>Spending limited funds on alcohol and drugs rather than food or other household needs</a:t>
            </a:r>
          </a:p>
          <a:p>
            <a:pPr lvl="0"/>
            <a:r>
              <a:rPr lang="en-US" dirty="0"/>
              <a:t>Spending time seeking out, manufacturing, or using alcohol or other drugs</a:t>
            </a:r>
          </a:p>
          <a:p>
            <a:pPr lvl="0"/>
            <a:r>
              <a:rPr lang="en-US" dirty="0"/>
              <a:t>Incarceration, which can result in inadequate or inappropriate supervision for children</a:t>
            </a:r>
          </a:p>
          <a:p>
            <a:pPr lvl="0"/>
            <a:r>
              <a:rPr lang="en-US" dirty="0"/>
              <a:t>Estrangement from family and other social supports.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Children may develop </a:t>
            </a:r>
            <a:br>
              <a:rPr lang="en-US" b="1" dirty="0" smtClean="0"/>
            </a:br>
            <a:r>
              <a:rPr lang="en-US" b="1" dirty="0" smtClean="0"/>
              <a:t>feelings such as:</a:t>
            </a:r>
            <a:endParaRPr lang="en-US" b="1" dirty="0"/>
          </a:p>
        </p:txBody>
      </p:sp>
      <p:sp>
        <p:nvSpPr>
          <p:cNvPr id="3" name="Content Placeholder 2"/>
          <p:cNvSpPr>
            <a:spLocks noGrp="1"/>
          </p:cNvSpPr>
          <p:nvPr>
            <p:ph idx="1"/>
          </p:nvPr>
        </p:nvSpPr>
        <p:spPr/>
        <p:txBody>
          <a:bodyPr>
            <a:normAutofit/>
          </a:bodyPr>
          <a:lstStyle/>
          <a:p>
            <a:pPr lvl="0"/>
            <a:r>
              <a:rPr lang="en-US" dirty="0"/>
              <a:t>Believing they have to be perfect</a:t>
            </a:r>
          </a:p>
          <a:p>
            <a:pPr lvl="0"/>
            <a:r>
              <a:rPr lang="en-US" dirty="0"/>
              <a:t>Believing they have to become the parent to the parent</a:t>
            </a:r>
          </a:p>
          <a:p>
            <a:pPr lvl="0"/>
            <a:r>
              <a:rPr lang="en-US" dirty="0"/>
              <a:t>Difficulty trusting others</a:t>
            </a:r>
          </a:p>
          <a:p>
            <a:pPr lvl="0"/>
            <a:r>
              <a:rPr lang="en-US" dirty="0"/>
              <a:t>Difficulty maintaining attachment</a:t>
            </a:r>
          </a:p>
          <a:p>
            <a:pPr lvl="0"/>
            <a:r>
              <a:rPr lang="en-US" dirty="0"/>
              <a:t>Difficulty achieving self-esteem</a:t>
            </a:r>
          </a:p>
          <a:p>
            <a:pPr lvl="0"/>
            <a:r>
              <a:rPr lang="en-US" dirty="0"/>
              <a:t>Difficulty achieving self-autonomy</a:t>
            </a:r>
          </a:p>
          <a:p>
            <a:pPr lvl="0"/>
            <a:r>
              <a:rPr lang="en-US" dirty="0"/>
              <a:t>Extreme shyness or aggressiveness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hild holding her teddy bear with parent talking to doctor in background"/>
          <p:cNvPicPr>
            <a:picLocks noGrp="1"/>
          </p:cNvPicPr>
          <p:nvPr>
            <p:ph idx="1"/>
          </p:nvPr>
        </p:nvPicPr>
        <p:blipFill>
          <a:blip r:embed="rId2" cstate="print"/>
          <a:srcRect/>
          <a:stretch>
            <a:fillRect/>
          </a:stretch>
        </p:blipFill>
        <p:spPr bwMode="auto">
          <a:xfrm>
            <a:off x="1066800" y="1066800"/>
            <a:ext cx="6858000" cy="38100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Medication Assisted Treatment</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a:p>
          <a:p>
            <a:pPr algn="ctr">
              <a:buNone/>
            </a:pPr>
            <a:endParaRPr lang="en-US" dirty="0" smtClean="0"/>
          </a:p>
          <a:p>
            <a:pPr algn="ctr">
              <a:buNone/>
            </a:pPr>
            <a:r>
              <a:rPr lang="en-US" sz="9600" b="1" dirty="0" smtClean="0"/>
              <a:t>MYTHS</a:t>
            </a:r>
            <a:endParaRPr lang="en-US" sz="96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MAT just trades </a:t>
            </a:r>
            <a:br>
              <a:rPr lang="en-US" b="1" dirty="0" smtClean="0"/>
            </a:br>
            <a:r>
              <a:rPr lang="en-US" b="1" dirty="0" smtClean="0"/>
              <a:t>one addiction for another.	</a:t>
            </a:r>
            <a:endParaRPr lang="en-US" b="1" dirty="0"/>
          </a:p>
        </p:txBody>
      </p:sp>
      <p:sp>
        <p:nvSpPr>
          <p:cNvPr id="3" name="Content Placeholder 2"/>
          <p:cNvSpPr>
            <a:spLocks noGrp="1"/>
          </p:cNvSpPr>
          <p:nvPr>
            <p:ph idx="1"/>
          </p:nvPr>
        </p:nvSpPr>
        <p:spPr/>
        <p:txBody>
          <a:bodyPr/>
          <a:lstStyle/>
          <a:p>
            <a:pPr>
              <a:buNone/>
            </a:pPr>
            <a:r>
              <a:rPr lang="en-US" dirty="0"/>
              <a:t>Research shows that a combination of MAT and behavioral therapies can successfully treat addiction.</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 is just for the short term.</a:t>
            </a:r>
            <a:endParaRPr lang="en-US" b="1" dirty="0"/>
          </a:p>
        </p:txBody>
      </p:sp>
      <p:sp>
        <p:nvSpPr>
          <p:cNvPr id="3" name="Content Placeholder 2"/>
          <p:cNvSpPr>
            <a:spLocks noGrp="1"/>
          </p:cNvSpPr>
          <p:nvPr>
            <p:ph idx="1"/>
          </p:nvPr>
        </p:nvSpPr>
        <p:spPr/>
        <p:txBody>
          <a:bodyPr/>
          <a:lstStyle/>
          <a:p>
            <a:r>
              <a:rPr lang="en-US" dirty="0"/>
              <a:t>Patients on MAT for 1-2 years have the greatest rates of long-term success.  </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 person’s condition is not severe enough to require MAT</a:t>
            </a:r>
            <a:r>
              <a:rPr lang="en-US" dirty="0"/>
              <a:t>.</a:t>
            </a:r>
          </a:p>
        </p:txBody>
      </p:sp>
      <p:sp>
        <p:nvSpPr>
          <p:cNvPr id="3" name="Content Placeholder 2"/>
          <p:cNvSpPr>
            <a:spLocks noGrp="1"/>
          </p:cNvSpPr>
          <p:nvPr>
            <p:ph idx="1"/>
          </p:nvPr>
        </p:nvSpPr>
        <p:spPr/>
        <p:txBody>
          <a:bodyPr/>
          <a:lstStyle/>
          <a:p>
            <a:r>
              <a:rPr lang="en-US" dirty="0"/>
              <a:t>.  There are different treatment options that can be tailored to a person’s unique needs.</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MAT increases the risk for overdose.</a:t>
            </a:r>
            <a:endParaRPr lang="en-US" dirty="0"/>
          </a:p>
        </p:txBody>
      </p:sp>
      <p:sp>
        <p:nvSpPr>
          <p:cNvPr id="3" name="Content Placeholder 2"/>
          <p:cNvSpPr>
            <a:spLocks noGrp="1"/>
          </p:cNvSpPr>
          <p:nvPr>
            <p:ph idx="1"/>
          </p:nvPr>
        </p:nvSpPr>
        <p:spPr/>
        <p:txBody>
          <a:bodyPr/>
          <a:lstStyle/>
          <a:p>
            <a:r>
              <a:rPr lang="en-US" dirty="0"/>
              <a:t>MAT actually prevents overdoses from occurring.</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Providing MAT will only disrupt and hinder a patient’s recovery process</a:t>
            </a:r>
            <a:r>
              <a:rPr lang="en-US" dirty="0"/>
              <a:t>.</a:t>
            </a:r>
          </a:p>
        </p:txBody>
      </p:sp>
      <p:sp>
        <p:nvSpPr>
          <p:cNvPr id="3" name="Content Placeholder 2"/>
          <p:cNvSpPr>
            <a:spLocks noGrp="1"/>
          </p:cNvSpPr>
          <p:nvPr>
            <p:ph idx="1"/>
          </p:nvPr>
        </p:nvSpPr>
        <p:spPr/>
        <p:txBody>
          <a:bodyPr/>
          <a:lstStyle/>
          <a:p>
            <a:r>
              <a:rPr lang="en-US" dirty="0"/>
              <a:t>MAT has been shown to assist patient in recovery by improving quality of life, level of functioning and the ability to handle stress.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There isn’t any proof that MAT is better than abstinence.</a:t>
            </a:r>
            <a:endParaRPr lang="en-US" dirty="0"/>
          </a:p>
        </p:txBody>
      </p:sp>
      <p:sp>
        <p:nvSpPr>
          <p:cNvPr id="3" name="Content Placeholder 2"/>
          <p:cNvSpPr>
            <a:spLocks noGrp="1"/>
          </p:cNvSpPr>
          <p:nvPr>
            <p:ph idx="1"/>
          </p:nvPr>
        </p:nvSpPr>
        <p:spPr/>
        <p:txBody>
          <a:bodyPr/>
          <a:lstStyle/>
          <a:p>
            <a:r>
              <a:rPr lang="en-US" dirty="0"/>
              <a:t>MAT is evidence-based and is the recommended course of treatment for </a:t>
            </a:r>
            <a:r>
              <a:rPr lang="en-US" dirty="0" err="1"/>
              <a:t>opioid</a:t>
            </a:r>
            <a:r>
              <a:rPr lang="en-US" dirty="0"/>
              <a:t> addiction.  Experts emphasize MAT as first line treatment.</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Benefits of Medication</a:t>
            </a:r>
            <a:endParaRPr lang="en-US" b="1" dirty="0"/>
          </a:p>
        </p:txBody>
      </p:sp>
      <p:sp>
        <p:nvSpPr>
          <p:cNvPr id="3" name="Content Placeholder 2"/>
          <p:cNvSpPr>
            <a:spLocks noGrp="1"/>
          </p:cNvSpPr>
          <p:nvPr>
            <p:ph idx="1"/>
          </p:nvPr>
        </p:nvSpPr>
        <p:spPr/>
        <p:txBody>
          <a:bodyPr>
            <a:normAutofit lnSpcReduction="10000"/>
          </a:bodyPr>
          <a:lstStyle/>
          <a:p>
            <a:pPr lvl="0"/>
            <a:r>
              <a:rPr lang="en-US" dirty="0"/>
              <a:t>Medication is an effective treatment for OUD and patients should be referred for an assessment for pharmacotherapy unless they decline.</a:t>
            </a:r>
          </a:p>
          <a:p>
            <a:pPr lvl="0"/>
            <a:r>
              <a:rPr lang="en-US" dirty="0"/>
              <a:t>Treatment with methadone and </a:t>
            </a:r>
            <a:r>
              <a:rPr lang="en-US" dirty="0" err="1"/>
              <a:t>buprenorphine</a:t>
            </a:r>
            <a:r>
              <a:rPr lang="en-US" dirty="0"/>
              <a:t> is associated with lower likelihood of overdose death.</a:t>
            </a:r>
            <a:r>
              <a:rPr lang="en-US" baseline="30000" dirty="0"/>
              <a:t> </a:t>
            </a:r>
            <a:endParaRPr lang="en-US" dirty="0"/>
          </a:p>
          <a:p>
            <a:pPr lvl="0"/>
            <a:r>
              <a:rPr lang="en-US" dirty="0"/>
              <a:t>Medication helps people reduce or stop </a:t>
            </a:r>
            <a:r>
              <a:rPr lang="en-US" dirty="0" err="1"/>
              <a:t>opioid</a:t>
            </a:r>
            <a:r>
              <a:rPr lang="en-US" dirty="0"/>
              <a:t> misuse and associated health risks (e.g., overdose, injection-related infections).</a:t>
            </a:r>
          </a:p>
          <a:p>
            <a:pPr lvl="0"/>
            <a:r>
              <a:rPr lang="en-US" dirty="0"/>
              <a:t>Patients taking FDA-approved medication used to treat OUD can join residential or outpatient treatment and fully participate in group and individual counseling, both cognitively and emotionally.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Continued</a:t>
            </a:r>
            <a:endParaRPr lang="en-US" b="1" dirty="0"/>
          </a:p>
        </p:txBody>
      </p:sp>
      <p:sp>
        <p:nvSpPr>
          <p:cNvPr id="3" name="Content Placeholder 2"/>
          <p:cNvSpPr>
            <a:spLocks noGrp="1"/>
          </p:cNvSpPr>
          <p:nvPr>
            <p:ph idx="1"/>
          </p:nvPr>
        </p:nvSpPr>
        <p:spPr/>
        <p:txBody>
          <a:bodyPr>
            <a:normAutofit fontScale="92500"/>
          </a:bodyPr>
          <a:lstStyle/>
          <a:p>
            <a:pPr lvl="0"/>
            <a:r>
              <a:rPr lang="en-US" dirty="0"/>
              <a:t>Randomized clinical trials indicate that OUD medication improves treatment retention increasing the opportunity to provide counseling and supportive services that can help patients stabilize their lives and maintain recovery. </a:t>
            </a:r>
          </a:p>
          <a:p>
            <a:pPr lvl="0"/>
            <a:r>
              <a:rPr lang="en-US" dirty="0"/>
              <a:t>The longer patients take medication, the less likely they are to return to </a:t>
            </a:r>
            <a:r>
              <a:rPr lang="en-US" dirty="0" err="1"/>
              <a:t>opioid</a:t>
            </a:r>
            <a:r>
              <a:rPr lang="en-US" dirty="0"/>
              <a:t> use.</a:t>
            </a:r>
          </a:p>
          <a:p>
            <a:pPr lvl="0"/>
            <a:r>
              <a:rPr lang="en-US" dirty="0"/>
              <a:t>Getting stabilized, which may take months or even years, allows patients to focus on building and maintaining a healthy lifestyle. </a:t>
            </a:r>
          </a:p>
          <a:p>
            <a:pPr lvl="0"/>
            <a:r>
              <a:rPr lang="en-US" dirty="0"/>
              <a:t>Patients taking OUD medication can achieve long-term recovery. People who continue to take medication can be in remission from OUD and live healthy, productive lives.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Three Types of Medication</a:t>
            </a:r>
            <a:endParaRPr lang="en-US" b="1" dirty="0"/>
          </a:p>
        </p:txBody>
      </p:sp>
      <p:sp>
        <p:nvSpPr>
          <p:cNvPr id="5" name="Content Placeholder 4"/>
          <p:cNvSpPr>
            <a:spLocks noGrp="1"/>
          </p:cNvSpPr>
          <p:nvPr>
            <p:ph idx="1"/>
          </p:nvPr>
        </p:nvSpPr>
        <p:spPr/>
        <p:txBody>
          <a:bodyPr/>
          <a:lstStyle/>
          <a:p>
            <a:pPr lvl="0"/>
            <a:r>
              <a:rPr lang="en-US" dirty="0" err="1"/>
              <a:t>Buprenorphine</a:t>
            </a:r>
            <a:endParaRPr lang="en-US" dirty="0"/>
          </a:p>
          <a:p>
            <a:pPr lvl="0"/>
            <a:r>
              <a:rPr lang="en-US" dirty="0" err="1"/>
              <a:t>Naltrexone</a:t>
            </a:r>
            <a:endParaRPr lang="en-US" dirty="0"/>
          </a:p>
          <a:p>
            <a:pPr lvl="0"/>
            <a:r>
              <a:rPr lang="en-US" dirty="0"/>
              <a:t>Methadone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76200"/>
            <a:ext cx="6377940" cy="1293028"/>
          </a:xfrm>
        </p:spPr>
        <p:txBody>
          <a:bodyPr/>
          <a:lstStyle/>
          <a:p>
            <a:r>
              <a:rPr lang="en-US" b="1" dirty="0" smtClean="0"/>
              <a:t>Discussion Questions</a:t>
            </a:r>
            <a:endParaRPr lang="en-US" b="1" dirty="0"/>
          </a:p>
        </p:txBody>
      </p:sp>
      <p:sp>
        <p:nvSpPr>
          <p:cNvPr id="3" name="Content Placeholder 2"/>
          <p:cNvSpPr>
            <a:spLocks noGrp="1"/>
          </p:cNvSpPr>
          <p:nvPr>
            <p:ph idx="1"/>
          </p:nvPr>
        </p:nvSpPr>
        <p:spPr>
          <a:xfrm>
            <a:off x="533400" y="1487424"/>
            <a:ext cx="8229600" cy="4684776"/>
          </a:xfrm>
        </p:spPr>
        <p:txBody>
          <a:bodyPr>
            <a:normAutofit/>
          </a:bodyPr>
          <a:lstStyle/>
          <a:p>
            <a:pPr lvl="0"/>
            <a:r>
              <a:rPr lang="en-US" dirty="0"/>
              <a:t>Medication Assisted Treatment is just replacing a drug with a drug.</a:t>
            </a:r>
          </a:p>
          <a:p>
            <a:pPr lvl="0"/>
            <a:r>
              <a:rPr lang="en-US" dirty="0"/>
              <a:t>Parents taking </a:t>
            </a:r>
            <a:r>
              <a:rPr lang="en-US" dirty="0" err="1"/>
              <a:t>suboxone</a:t>
            </a:r>
            <a:r>
              <a:rPr lang="en-US" dirty="0"/>
              <a:t> or methadone should not have custody of their children.</a:t>
            </a:r>
          </a:p>
          <a:p>
            <a:pPr lvl="0"/>
            <a:r>
              <a:rPr lang="en-US" dirty="0"/>
              <a:t>Medication Assisted Treatment should be easily accessible.</a:t>
            </a:r>
          </a:p>
          <a:p>
            <a:pPr lvl="0"/>
            <a:r>
              <a:rPr lang="en-US" dirty="0"/>
              <a:t>Drug dependence is addiction.</a:t>
            </a:r>
          </a:p>
          <a:p>
            <a:r>
              <a:rPr lang="en-US" dirty="0"/>
              <a:t>When </a:t>
            </a:r>
            <a:r>
              <a:rPr lang="en-US" dirty="0" err="1"/>
              <a:t>opioids</a:t>
            </a:r>
            <a:r>
              <a:rPr lang="en-US" dirty="0"/>
              <a:t> are taken in a steady, regular dose appropriate for a particular patient, that </a:t>
            </a:r>
            <a:r>
              <a:rPr lang="en-US" dirty="0" smtClean="0"/>
              <a:t>person will not be impaired and can safely drive, work and parent.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Buprenorphine</a:t>
            </a:r>
            <a:endParaRPr lang="en-US" dirty="0"/>
          </a:p>
        </p:txBody>
      </p:sp>
      <p:sp>
        <p:nvSpPr>
          <p:cNvPr id="3" name="Content Placeholder 2"/>
          <p:cNvSpPr>
            <a:spLocks noGrp="1"/>
          </p:cNvSpPr>
          <p:nvPr>
            <p:ph idx="1"/>
          </p:nvPr>
        </p:nvSpPr>
        <p:spPr/>
        <p:txBody>
          <a:bodyPr>
            <a:normAutofit/>
          </a:bodyPr>
          <a:lstStyle/>
          <a:p>
            <a:r>
              <a:rPr lang="en-US" dirty="0"/>
              <a:t>Is used to help people reduce or quit their use of heroin or other opiates.  It can be a </a:t>
            </a:r>
            <a:r>
              <a:rPr lang="en-US" dirty="0" err="1"/>
              <a:t>transumucosal</a:t>
            </a:r>
            <a:r>
              <a:rPr lang="en-US" dirty="0"/>
              <a:t> film (inside of the cheek) or a sublingual (under the tongue) tablet.  Its benefit is that it can be prescribed or dispensed in a doctor’s office which significantly increases treatment access.  Its use is part of a comprehensive treatment plan that includes counseling and participation in social support programs.  It is used when a methadone clinic is not preferred or is less convenient.  The FDA has approved the following </a:t>
            </a:r>
            <a:r>
              <a:rPr lang="en-US" dirty="0" err="1"/>
              <a:t>buprenorphine</a:t>
            </a:r>
            <a:r>
              <a:rPr lang="en-US" dirty="0"/>
              <a:t> products:  </a:t>
            </a:r>
            <a:r>
              <a:rPr lang="en-US" dirty="0" err="1"/>
              <a:t>Bunavil</a:t>
            </a:r>
            <a:r>
              <a:rPr lang="en-US" dirty="0"/>
              <a:t>, </a:t>
            </a:r>
            <a:r>
              <a:rPr lang="en-US" dirty="0" err="1"/>
              <a:t>Suboxone</a:t>
            </a:r>
            <a:r>
              <a:rPr lang="en-US" dirty="0"/>
              <a:t>, </a:t>
            </a:r>
            <a:r>
              <a:rPr lang="en-US" dirty="0" err="1"/>
              <a:t>Zubsol</a:t>
            </a:r>
            <a:r>
              <a:rPr lang="en-US" dirty="0"/>
              <a:t>.  </a:t>
            </a:r>
          </a:p>
          <a:p>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t>It has unique pharmacological properties that:</a:t>
            </a:r>
          </a:p>
          <a:p>
            <a:pPr lvl="0"/>
            <a:r>
              <a:rPr lang="en-US" dirty="0"/>
              <a:t>Lower the potential for misuse</a:t>
            </a:r>
          </a:p>
          <a:p>
            <a:pPr lvl="0"/>
            <a:r>
              <a:rPr lang="en-US" dirty="0"/>
              <a:t>Diminish the effects of physical dependence to </a:t>
            </a:r>
            <a:r>
              <a:rPr lang="en-US" dirty="0" err="1"/>
              <a:t>opioids</a:t>
            </a:r>
            <a:r>
              <a:rPr lang="en-US" dirty="0"/>
              <a:t> such as withdrawal symptoms and cravings</a:t>
            </a:r>
          </a:p>
          <a:p>
            <a:pPr lvl="0"/>
            <a:r>
              <a:rPr lang="en-US" dirty="0"/>
              <a:t>Increase safety in cases of overdose.</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Phases</a:t>
            </a:r>
            <a:endParaRPr lang="en-US" dirty="0"/>
          </a:p>
        </p:txBody>
      </p:sp>
      <p:sp>
        <p:nvSpPr>
          <p:cNvPr id="3" name="Content Placeholder 2"/>
          <p:cNvSpPr>
            <a:spLocks noGrp="1"/>
          </p:cNvSpPr>
          <p:nvPr>
            <p:ph idx="1"/>
          </p:nvPr>
        </p:nvSpPr>
        <p:spPr/>
        <p:txBody>
          <a:bodyPr>
            <a:normAutofit/>
          </a:bodyPr>
          <a:lstStyle/>
          <a:p>
            <a:pPr lvl="0"/>
            <a:r>
              <a:rPr lang="en-US" dirty="0"/>
              <a:t> The induction phase:  medically monitored startup when a patient has abstained from </a:t>
            </a:r>
            <a:r>
              <a:rPr lang="en-US" dirty="0" err="1"/>
              <a:t>opioids</a:t>
            </a:r>
            <a:r>
              <a:rPr lang="en-US" dirty="0"/>
              <a:t> for 12 to 24 hours and is in the early stages of withdrawal.  </a:t>
            </a:r>
          </a:p>
          <a:p>
            <a:pPr lvl="0"/>
            <a:r>
              <a:rPr lang="en-US" dirty="0"/>
              <a:t>The stabilization phase:  begins after a patient has discontinued or greatly reduced their misuse of the problem drug, no longer has cravings, and experiences few, if any, side effects</a:t>
            </a:r>
          </a:p>
          <a:p>
            <a:pPr lvl="0"/>
            <a:r>
              <a:rPr lang="en-US" dirty="0"/>
              <a:t>Maintenance phase:  the patient is doing well on a steady dose.  The length of time for the maintenance phase is tailored to each patient and could be indefinite.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Natrexone</a:t>
            </a:r>
            <a:endParaRPr lang="en-US" dirty="0"/>
          </a:p>
        </p:txBody>
      </p:sp>
      <p:sp>
        <p:nvSpPr>
          <p:cNvPr id="3" name="Content Placeholder 2"/>
          <p:cNvSpPr>
            <a:spLocks noGrp="1"/>
          </p:cNvSpPr>
          <p:nvPr>
            <p:ph idx="1"/>
          </p:nvPr>
        </p:nvSpPr>
        <p:spPr/>
        <p:txBody>
          <a:bodyPr>
            <a:normAutofit/>
          </a:bodyPr>
          <a:lstStyle/>
          <a:p>
            <a:r>
              <a:rPr lang="en-US" dirty="0"/>
              <a:t>Is used to treat OUDs AND alcohol use disorders.  It comes as a pill or an injection.  The pill form can be taken once per day.  The </a:t>
            </a:r>
            <a:r>
              <a:rPr lang="en-US" dirty="0" err="1"/>
              <a:t>injectable</a:t>
            </a:r>
            <a:r>
              <a:rPr lang="en-US" dirty="0"/>
              <a:t> is administered once a month.  It can be prescribed by any health care provider who is licensed to prescribe medications.  Patients are warned to abstain from illegal </a:t>
            </a:r>
            <a:r>
              <a:rPr lang="en-US" dirty="0" err="1"/>
              <a:t>opioids</a:t>
            </a:r>
            <a:r>
              <a:rPr lang="en-US" dirty="0"/>
              <a:t> and </a:t>
            </a:r>
            <a:r>
              <a:rPr lang="en-US" dirty="0" err="1"/>
              <a:t>opioid</a:t>
            </a:r>
            <a:r>
              <a:rPr lang="en-US" dirty="0"/>
              <a:t> medication for a minimum of 7 – 10 days before starting </a:t>
            </a:r>
            <a:r>
              <a:rPr lang="en-US" dirty="0" err="1"/>
              <a:t>naltrexone</a:t>
            </a:r>
            <a:r>
              <a:rPr lang="en-US" dirty="0"/>
              <a:t>  If switching from methadone to </a:t>
            </a:r>
            <a:r>
              <a:rPr lang="en-US" dirty="0" err="1"/>
              <a:t>naltrexone</a:t>
            </a:r>
            <a:r>
              <a:rPr lang="en-US" dirty="0"/>
              <a:t>, the patient has be completely withdrawn from the </a:t>
            </a:r>
            <a:r>
              <a:rPr lang="en-US" dirty="0" err="1"/>
              <a:t>opioids</a:t>
            </a:r>
            <a:r>
              <a:rPr lang="en-US" dirty="0"/>
              <a:t>.</a:t>
            </a:r>
          </a:p>
          <a:p>
            <a:endParaRPr lang="en-US"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a:t>Naltrexone</a:t>
            </a:r>
            <a:r>
              <a:rPr lang="en-US" dirty="0"/>
              <a:t> prevents the feeling of getting high.  People using </a:t>
            </a:r>
            <a:r>
              <a:rPr lang="en-US" dirty="0" err="1"/>
              <a:t>naltrexone</a:t>
            </a:r>
            <a:r>
              <a:rPr lang="en-US" dirty="0"/>
              <a:t> should not use any other </a:t>
            </a:r>
            <a:r>
              <a:rPr lang="en-US" dirty="0" err="1"/>
              <a:t>opioids</a:t>
            </a:r>
            <a:r>
              <a:rPr lang="en-US" dirty="0"/>
              <a:t> or illicit drugs; drink alcohol; or take sedatives, tranquilizers, or other drugs.  </a:t>
            </a:r>
            <a:r>
              <a:rPr lang="en-US" dirty="0" err="1"/>
              <a:t>Naltrexone</a:t>
            </a:r>
            <a:r>
              <a:rPr lang="en-US" dirty="0"/>
              <a:t> is to be prescribed as part of a comprehensive treatment plan that includes counseling and participation in social support programs.</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Methadone</a:t>
            </a:r>
            <a:endParaRPr lang="en-US" b="1" dirty="0"/>
          </a:p>
        </p:txBody>
      </p:sp>
      <p:sp>
        <p:nvSpPr>
          <p:cNvPr id="3" name="Content Placeholder 2"/>
          <p:cNvSpPr>
            <a:spLocks noGrp="1"/>
          </p:cNvSpPr>
          <p:nvPr>
            <p:ph idx="1"/>
          </p:nvPr>
        </p:nvSpPr>
        <p:spPr/>
        <p:txBody>
          <a:bodyPr>
            <a:normAutofit/>
          </a:bodyPr>
          <a:lstStyle/>
          <a:p>
            <a:r>
              <a:rPr lang="en-US" dirty="0"/>
              <a:t>Has been used for decades for treatment of heroin and narcotic pain medicine addiction.  When taken as prescribed, it is safe and effective.  It works by changing how the brain and nervous system respond to pain.  It lessens the painful symptoms of opiate withdrawal and blocks the euphoric effects of opiate drugs such as heroin, morphine and codeine as well as semi-synthetics </a:t>
            </a:r>
            <a:r>
              <a:rPr lang="en-US" dirty="0" err="1"/>
              <a:t>opioids</a:t>
            </a:r>
            <a:r>
              <a:rPr lang="en-US" dirty="0"/>
              <a:t> like </a:t>
            </a:r>
            <a:r>
              <a:rPr lang="en-US" dirty="0" err="1"/>
              <a:t>oxycodone</a:t>
            </a:r>
            <a:r>
              <a:rPr lang="en-US" dirty="0"/>
              <a:t> and </a:t>
            </a:r>
            <a:r>
              <a:rPr lang="en-US" dirty="0" err="1"/>
              <a:t>hyrocodone</a:t>
            </a:r>
            <a:r>
              <a:rPr lang="en-US" dirty="0"/>
              <a:t>.  </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It is offered in pill, liquid and wafer forms and is taken once a day.  Pain relief lasts about four to eight hours.</a:t>
            </a:r>
          </a:p>
          <a:p>
            <a:r>
              <a:rPr lang="en-US" dirty="0"/>
              <a:t>Methadone can be addictive, so it must be used exactly as prescribed.  Dosage is often adjusted and readjusted.</a:t>
            </a:r>
          </a:p>
          <a:p>
            <a:r>
              <a:rPr lang="en-US" dirty="0"/>
              <a:t>Methadone is to be prescribed as part of a comprehensive treatment plan that includes counseling and participation in social support programs.</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Predictors of Effective Treatment</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a:t>No single treatment is appropriate for all individuals</a:t>
            </a:r>
          </a:p>
          <a:p>
            <a:pPr lvl="0"/>
            <a:r>
              <a:rPr lang="en-US" dirty="0"/>
              <a:t>Needs to be readily available</a:t>
            </a:r>
          </a:p>
          <a:p>
            <a:pPr lvl="0"/>
            <a:r>
              <a:rPr lang="en-US" dirty="0"/>
              <a:t>Needs to be affordable (insurance coverage)</a:t>
            </a:r>
          </a:p>
          <a:p>
            <a:pPr lvl="0"/>
            <a:r>
              <a:rPr lang="en-US" dirty="0"/>
              <a:t>Attends to multiple needs of the individual</a:t>
            </a:r>
          </a:p>
          <a:p>
            <a:pPr lvl="0"/>
            <a:r>
              <a:rPr lang="en-US" dirty="0"/>
              <a:t>Plan must be modified to meet changing needs</a:t>
            </a:r>
          </a:p>
          <a:p>
            <a:pPr lvl="0"/>
            <a:r>
              <a:rPr lang="en-US" dirty="0"/>
              <a:t>Remain in treatment for adequate period of time</a:t>
            </a:r>
          </a:p>
          <a:p>
            <a:pPr lvl="0"/>
            <a:r>
              <a:rPr lang="en-US" dirty="0"/>
              <a:t>Provide assessment of co-occurring medical illness</a:t>
            </a:r>
          </a:p>
          <a:p>
            <a:pPr lvl="0"/>
            <a:r>
              <a:rPr lang="en-US" dirty="0"/>
              <a:t>Counseling (group and/or individual) to address critical psychological issues</a:t>
            </a:r>
          </a:p>
          <a:p>
            <a:pPr lvl="0"/>
            <a:r>
              <a:rPr lang="en-US" dirty="0"/>
              <a:t>Treatment of co-</a:t>
            </a:r>
            <a:r>
              <a:rPr lang="en-US" dirty="0" err="1"/>
              <a:t>occuring</a:t>
            </a:r>
            <a:r>
              <a:rPr lang="en-US" dirty="0"/>
              <a:t> mental illness (30-70% of individuals)</a:t>
            </a:r>
          </a:p>
          <a:p>
            <a:pPr lvl="0"/>
            <a:r>
              <a:rPr lang="en-US" dirty="0"/>
              <a:t>Medical </a:t>
            </a:r>
            <a:r>
              <a:rPr lang="en-US" dirty="0" err="1"/>
              <a:t>detox</a:t>
            </a:r>
            <a:r>
              <a:rPr lang="en-US" dirty="0"/>
              <a:t> is on the first stage, does little to change long term use</a:t>
            </a:r>
          </a:p>
          <a:p>
            <a:pPr lvl="0"/>
            <a:r>
              <a:rPr lang="en-US" dirty="0"/>
              <a:t>Monitor any mood altering substances during or after treatment</a:t>
            </a:r>
          </a:p>
          <a:p>
            <a:pPr lvl="0"/>
            <a:r>
              <a:rPr lang="en-US" dirty="0"/>
              <a:t>Long term process and may require multiple episodes of intervention/treatment</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5400" b="1" dirty="0" smtClean="0"/>
              <a:t>  Common </a:t>
            </a:r>
            <a:r>
              <a:rPr lang="en-US" sz="5400" b="1" dirty="0"/>
              <a:t>Needs of Children whose primary caregiver has a substance abuse disorder:</a:t>
            </a:r>
            <a:endParaRPr lang="en-US" sz="5400" dirty="0"/>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lvl="0"/>
            <a:r>
              <a:rPr lang="en-US" dirty="0"/>
              <a:t>To be screened for developmental delays, medical conditions, mental health problems, substance abuse problems, and appropriate follow-up needs to be provided.</a:t>
            </a:r>
          </a:p>
          <a:p>
            <a:pPr lvl="0"/>
            <a:r>
              <a:rPr lang="en-US" dirty="0"/>
              <a:t>Counseling or support groups</a:t>
            </a:r>
          </a:p>
          <a:p>
            <a:pPr lvl="0"/>
            <a:r>
              <a:rPr lang="en-US" dirty="0"/>
              <a:t>Consistent, ongoing support and caregivers who keep them safe and help them recover over the long period of time.</a:t>
            </a:r>
          </a:p>
          <a:p>
            <a:pPr lvl="0"/>
            <a:r>
              <a:rPr lang="en-US" dirty="0"/>
              <a:t>The opportunity to identify and express feelings with a safe and trusted adult.</a:t>
            </a:r>
          </a:p>
          <a:p>
            <a:pPr lvl="0"/>
            <a:r>
              <a:rPr lang="en-US" dirty="0"/>
              <a:t>Information about substance abuse and the disease of addiction so that they know they are not to blame.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Addiction</a:t>
            </a:r>
            <a:endParaRPr lang="en-US" b="1" dirty="0"/>
          </a:p>
        </p:txBody>
      </p:sp>
      <p:sp>
        <p:nvSpPr>
          <p:cNvPr id="3" name="Content Placeholder 2"/>
          <p:cNvSpPr>
            <a:spLocks noGrp="1"/>
          </p:cNvSpPr>
          <p:nvPr>
            <p:ph idx="1"/>
          </p:nvPr>
        </p:nvSpPr>
        <p:spPr/>
        <p:txBody>
          <a:bodyPr/>
          <a:lstStyle/>
          <a:p>
            <a:pPr>
              <a:buNone/>
            </a:pPr>
            <a:r>
              <a:rPr lang="en-US" dirty="0"/>
              <a:t>Addiction is compulsive drug use that continues despite harm. </a:t>
            </a:r>
          </a:p>
          <a:p>
            <a:pPr algn="r">
              <a:buNone/>
            </a:pPr>
            <a:r>
              <a:rPr lang="en-US" dirty="0" smtClean="0"/>
              <a:t>(</a:t>
            </a:r>
            <a:r>
              <a:rPr lang="en-US" dirty="0" err="1"/>
              <a:t>Wakeman</a:t>
            </a:r>
            <a:r>
              <a:rPr lang="en-US" dirty="0"/>
              <a:t>, 2017)</a:t>
            </a:r>
          </a:p>
          <a:p>
            <a:pPr>
              <a:buNone/>
            </a:pPr>
            <a:r>
              <a:rPr lang="en-US" dirty="0"/>
              <a:t> </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Thanks	</a:t>
            </a:r>
            <a:endParaRPr lang="en-US" b="1" dirty="0"/>
          </a:p>
        </p:txBody>
      </p:sp>
      <p:sp>
        <p:nvSpPr>
          <p:cNvPr id="3" name="Content Placeholder 2"/>
          <p:cNvSpPr>
            <a:spLocks noGrp="1"/>
          </p:cNvSpPr>
          <p:nvPr>
            <p:ph idx="1"/>
          </p:nvPr>
        </p:nvSpPr>
        <p:spPr/>
        <p:txBody>
          <a:bodyPr/>
          <a:lstStyle/>
          <a:p>
            <a:r>
              <a:rPr lang="en-US" dirty="0" smtClean="0"/>
              <a:t>This training was developed by the Social Work Education Consortium with a grant from the West Virginia Department of Health and Human Resources.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t>Addiction is “a chronic, relapsing brain disease that is characterized by compulsive drug seeking and use, despite harmful consequences.”  </a:t>
            </a:r>
          </a:p>
          <a:p>
            <a:pPr algn="r">
              <a:buNone/>
            </a:pPr>
            <a:r>
              <a:rPr lang="en-US" dirty="0"/>
              <a:t>National Institute on Alcohol Abuse.</a:t>
            </a:r>
          </a:p>
          <a:p>
            <a:pPr>
              <a:buNone/>
            </a:pPr>
            <a:r>
              <a:rPr lang="en-US" dirty="0"/>
              <a: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Dependence on a drug is not addiction.  </a:t>
            </a:r>
          </a:p>
          <a:p>
            <a:r>
              <a:rPr lang="en-US" dirty="0" smtClean="0"/>
              <a:t>Diabetics do not have insulin addiction.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1289" y="914400"/>
          <a:ext cx="8805333" cy="4953000"/>
        </p:xfrm>
        <a:graphic>
          <a:graphicData uri="http://schemas.openxmlformats.org/presentationml/2006/ole">
            <mc:AlternateContent xmlns:mc="http://schemas.openxmlformats.org/markup-compatibility/2006">
              <mc:Choice xmlns:v="urn:schemas-microsoft-com:vml" Requires="v">
                <p:oleObj spid="_x0000_s1027" name="Slide" r:id="rId3" imgW="6094318" imgH="3427559" progId="PowerPoint.Slide.12">
                  <p:embed/>
                </p:oleObj>
              </mc:Choice>
              <mc:Fallback>
                <p:oleObj name="Slide" r:id="rId3" imgW="6094318" imgH="3427559" progId="PowerPoint.Slide.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89" y="914400"/>
                        <a:ext cx="8805333" cy="495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Causes of Transition to Addiction</a:t>
            </a:r>
            <a:endParaRPr lang="en-US" b="1" dirty="0"/>
          </a:p>
        </p:txBody>
      </p:sp>
      <p:sp>
        <p:nvSpPr>
          <p:cNvPr id="3" name="Content Placeholder 2"/>
          <p:cNvSpPr>
            <a:spLocks noGrp="1"/>
          </p:cNvSpPr>
          <p:nvPr>
            <p:ph idx="1"/>
          </p:nvPr>
        </p:nvSpPr>
        <p:spPr/>
        <p:txBody>
          <a:bodyPr>
            <a:normAutofit fontScale="92500" lnSpcReduction="10000"/>
          </a:bodyPr>
          <a:lstStyle/>
          <a:p>
            <a:pPr lvl="0"/>
            <a:r>
              <a:rPr lang="en-US" dirty="0"/>
              <a:t>Co-abuse</a:t>
            </a:r>
          </a:p>
          <a:p>
            <a:pPr lvl="0"/>
            <a:r>
              <a:rPr lang="en-US" dirty="0"/>
              <a:t>Age of commencement</a:t>
            </a:r>
          </a:p>
          <a:p>
            <a:pPr lvl="0"/>
            <a:r>
              <a:rPr lang="en-US" dirty="0"/>
              <a:t>Genetics</a:t>
            </a:r>
          </a:p>
          <a:p>
            <a:pPr lvl="0"/>
            <a:r>
              <a:rPr lang="en-US" dirty="0"/>
              <a:t>Stress</a:t>
            </a:r>
          </a:p>
          <a:p>
            <a:pPr lvl="0"/>
            <a:r>
              <a:rPr lang="en-US" dirty="0"/>
              <a:t>Environment</a:t>
            </a:r>
          </a:p>
          <a:p>
            <a:pPr lvl="0"/>
            <a:r>
              <a:rPr lang="en-US" dirty="0"/>
              <a:t>Psychiatric condition</a:t>
            </a:r>
          </a:p>
          <a:p>
            <a:pPr lvl="0"/>
            <a:r>
              <a:rPr lang="en-US" dirty="0"/>
              <a:t>Boredom/Fatalism</a:t>
            </a:r>
          </a:p>
          <a:p>
            <a:pPr lvl="0"/>
            <a:r>
              <a:rPr lang="en-US" dirty="0"/>
              <a:t>Health</a:t>
            </a:r>
          </a:p>
          <a:p>
            <a:pPr lvl="0"/>
            <a:r>
              <a:rPr lang="en-US" dirty="0"/>
              <a:t>Malnutrition</a:t>
            </a:r>
          </a:p>
          <a:p>
            <a:pPr lvl="0"/>
            <a:r>
              <a:rPr lang="en-US" dirty="0"/>
              <a:t>Peer pressure</a:t>
            </a:r>
          </a:p>
          <a:p>
            <a:pPr lvl="0"/>
            <a:r>
              <a:rPr lang="en-US" dirty="0"/>
              <a:t>High ACE (Adverse Childhood Experience) score</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ACEs</a:t>
            </a:r>
            <a:endParaRPr lang="en-US" b="1" dirty="0"/>
          </a:p>
        </p:txBody>
      </p:sp>
      <p:sp>
        <p:nvSpPr>
          <p:cNvPr id="3" name="Content Placeholder 2"/>
          <p:cNvSpPr>
            <a:spLocks noGrp="1"/>
          </p:cNvSpPr>
          <p:nvPr>
            <p:ph idx="1"/>
          </p:nvPr>
        </p:nvSpPr>
        <p:spPr/>
        <p:txBody>
          <a:bodyPr/>
          <a:lstStyle/>
          <a:p>
            <a:r>
              <a:rPr lang="en-US" dirty="0"/>
              <a:t>Adverse Childhood Experiences (ACEs) is the term used to describe all types of abuse, neglect, and other potentially traumatic experiences that occur to people under the age of 18. </a:t>
            </a:r>
          </a:p>
        </p:txBody>
      </p:sp>
    </p:spTree>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 (1)</Template>
  <TotalTime>61</TotalTime>
  <Words>1740</Words>
  <Application>Microsoft Office PowerPoint</Application>
  <PresentationFormat>On-screen Show (4:3)</PresentationFormat>
  <Paragraphs>134</Paragraphs>
  <Slides>40</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4" baseType="lpstr">
      <vt:lpstr>Arial</vt:lpstr>
      <vt:lpstr>Century Gothic</vt:lpstr>
      <vt:lpstr>Vapor Trail</vt:lpstr>
      <vt:lpstr>Slide</vt:lpstr>
      <vt:lpstr>Medication Assisted Treatment</vt:lpstr>
      <vt:lpstr>PowerPoint Presentation</vt:lpstr>
      <vt:lpstr>Discussion Questions</vt:lpstr>
      <vt:lpstr>Addiction</vt:lpstr>
      <vt:lpstr>PowerPoint Presentation</vt:lpstr>
      <vt:lpstr>PowerPoint Presentation</vt:lpstr>
      <vt:lpstr>PowerPoint Presentation</vt:lpstr>
      <vt:lpstr>Causes of Transition to Addiction</vt:lpstr>
      <vt:lpstr>ACEs</vt:lpstr>
      <vt:lpstr>ACEs Include:</vt:lpstr>
      <vt:lpstr>PowerPoint Presentation</vt:lpstr>
      <vt:lpstr>PowerPoint Presentation</vt:lpstr>
      <vt:lpstr>The Crisis</vt:lpstr>
      <vt:lpstr>PowerPoint Presentation</vt:lpstr>
      <vt:lpstr>What is an opioid?</vt:lpstr>
      <vt:lpstr>PowerPoint Presentation</vt:lpstr>
      <vt:lpstr>PowerPoint Presentation</vt:lpstr>
      <vt:lpstr>PowerPoint Presentation</vt:lpstr>
      <vt:lpstr>Children may develop  feelings such as:</vt:lpstr>
      <vt:lpstr>Medication Assisted Treatment</vt:lpstr>
      <vt:lpstr>MAT just trades  one addiction for another. </vt:lpstr>
      <vt:lpstr>MAT is just for the short term.</vt:lpstr>
      <vt:lpstr>A person’s condition is not severe enough to require MAT.</vt:lpstr>
      <vt:lpstr>MAT increases the risk for overdose.</vt:lpstr>
      <vt:lpstr>Providing MAT will only disrupt and hinder a patient’s recovery process.</vt:lpstr>
      <vt:lpstr>There isn’t any proof that MAT is better than abstinence.</vt:lpstr>
      <vt:lpstr>Benefits of Medication</vt:lpstr>
      <vt:lpstr>Continued</vt:lpstr>
      <vt:lpstr>Three Types of Medication</vt:lpstr>
      <vt:lpstr>Buprenorphine</vt:lpstr>
      <vt:lpstr>PowerPoint Presentation</vt:lpstr>
      <vt:lpstr>Three Phases</vt:lpstr>
      <vt:lpstr>Natrexone</vt:lpstr>
      <vt:lpstr>PowerPoint Presentation</vt:lpstr>
      <vt:lpstr>Methadone</vt:lpstr>
      <vt:lpstr>PowerPoint Presentation</vt:lpstr>
      <vt:lpstr>Predictors of Effective Treatment</vt:lpstr>
      <vt:lpstr>PowerPoint Presentation</vt:lpstr>
      <vt:lpstr>PowerPoint Presentation</vt:lpstr>
      <vt:lpstr>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Medication Assisted Treatment</dc:title>
  <dc:creator>Connie Connie</dc:creator>
  <cp:lastModifiedBy>cat</cp:lastModifiedBy>
  <cp:revision>14</cp:revision>
  <dcterms:created xsi:type="dcterms:W3CDTF">2019-06-24T02:29:27Z</dcterms:created>
  <dcterms:modified xsi:type="dcterms:W3CDTF">2019-07-03T13:46:22Z</dcterms:modified>
</cp:coreProperties>
</file>