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3"/>
  </p:notesMasterIdLst>
  <p:sldIdLst>
    <p:sldId id="256" r:id="rId2"/>
    <p:sldId id="266" r:id="rId3"/>
    <p:sldId id="267" r:id="rId4"/>
    <p:sldId id="284" r:id="rId5"/>
    <p:sldId id="307" r:id="rId6"/>
    <p:sldId id="306" r:id="rId7"/>
    <p:sldId id="285" r:id="rId8"/>
    <p:sldId id="300" r:id="rId9"/>
    <p:sldId id="265" r:id="rId10"/>
    <p:sldId id="294" r:id="rId11"/>
    <p:sldId id="308" r:id="rId12"/>
    <p:sldId id="287" r:id="rId13"/>
    <p:sldId id="263" r:id="rId14"/>
    <p:sldId id="277" r:id="rId15"/>
    <p:sldId id="278" r:id="rId16"/>
    <p:sldId id="295" r:id="rId17"/>
    <p:sldId id="288" r:id="rId18"/>
    <p:sldId id="299" r:id="rId19"/>
    <p:sldId id="262" r:id="rId20"/>
    <p:sldId id="291" r:id="rId21"/>
    <p:sldId id="292" r:id="rId22"/>
    <p:sldId id="297" r:id="rId23"/>
    <p:sldId id="298" r:id="rId24"/>
    <p:sldId id="270" r:id="rId25"/>
    <p:sldId id="276" r:id="rId26"/>
    <p:sldId id="304" r:id="rId27"/>
    <p:sldId id="302" r:id="rId28"/>
    <p:sldId id="305" r:id="rId29"/>
    <p:sldId id="309" r:id="rId30"/>
    <p:sldId id="279" r:id="rId31"/>
    <p:sldId id="280" r:id="rId32"/>
    <p:sldId id="258" r:id="rId33"/>
    <p:sldId id="259" r:id="rId34"/>
    <p:sldId id="261" r:id="rId35"/>
    <p:sldId id="311" r:id="rId36"/>
    <p:sldId id="268" r:id="rId37"/>
    <p:sldId id="273" r:id="rId38"/>
    <p:sldId id="274" r:id="rId39"/>
    <p:sldId id="312" r:id="rId40"/>
    <p:sldId id="269" r:id="rId41"/>
    <p:sldId id="271" r:id="rId42"/>
    <p:sldId id="301" r:id="rId43"/>
    <p:sldId id="272" r:id="rId44"/>
    <p:sldId id="313" r:id="rId45"/>
    <p:sldId id="293" r:id="rId46"/>
    <p:sldId id="264" r:id="rId47"/>
    <p:sldId id="281" r:id="rId48"/>
    <p:sldId id="282" r:id="rId49"/>
    <p:sldId id="283" r:id="rId50"/>
    <p:sldId id="296" r:id="rId51"/>
    <p:sldId id="310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aising Adolescents in Foster Care" id="{7E5B91D9-4C22-4479-9307-01582E02AD08}">
          <p14:sldIdLst>
            <p14:sldId id="256"/>
          </p14:sldIdLst>
        </p14:section>
        <p14:section name="Fostering Adolescents" id="{F5573C15-22B6-4528-A65D-1159B3157FE1}">
          <p14:sldIdLst>
            <p14:sldId id="266"/>
            <p14:sldId id="267"/>
            <p14:sldId id="284"/>
            <p14:sldId id="307"/>
            <p14:sldId id="306"/>
            <p14:sldId id="285"/>
            <p14:sldId id="300"/>
          </p14:sldIdLst>
        </p14:section>
        <p14:section name="Vulnerabilities for Youth in Foster Care" id="{86A7CA89-7495-412F-B8E0-A8B4B699F664}">
          <p14:sldIdLst>
            <p14:sldId id="265"/>
            <p14:sldId id="294"/>
            <p14:sldId id="308"/>
            <p14:sldId id="287"/>
            <p14:sldId id="263"/>
          </p14:sldIdLst>
        </p14:section>
        <p14:section name="Positive Parenting" id="{69A61096-844A-4090-90F6-223B07D7020C}">
          <p14:sldIdLst>
            <p14:sldId id="277"/>
            <p14:sldId id="278"/>
            <p14:sldId id="295"/>
            <p14:sldId id="288"/>
            <p14:sldId id="299"/>
          </p14:sldIdLst>
        </p14:section>
        <p14:section name="Social Learning &amp; Social Networks" id="{1425A71D-4622-4855-B96A-8CF06EBE92F5}">
          <p14:sldIdLst>
            <p14:sldId id="262"/>
            <p14:sldId id="291"/>
            <p14:sldId id="292"/>
            <p14:sldId id="297"/>
            <p14:sldId id="298"/>
          </p14:sldIdLst>
        </p14:section>
        <p14:section name="Attachment Styles &amp; Adolescents" id="{5182BFAB-D5EC-4868-A11C-8D87D55CB280}">
          <p14:sldIdLst>
            <p14:sldId id="270"/>
          </p14:sldIdLst>
        </p14:section>
        <p14:section name="Adolescents with Learning Disabilities" id="{2D7CAC11-2EF2-4311-8EC3-3C3B4D807356}">
          <p14:sldIdLst>
            <p14:sldId id="276"/>
          </p14:sldIdLst>
        </p14:section>
        <p14:section name="Mental Health in Adolescence" id="{FFA4EBC6-69E3-44CB-9E58-3BBB71BE059D}">
          <p14:sldIdLst>
            <p14:sldId id="304"/>
            <p14:sldId id="302"/>
            <p14:sldId id="305"/>
            <p14:sldId id="309"/>
          </p14:sldIdLst>
        </p14:section>
        <p14:section name="Pregnancy Rates &amp; Youth in Foster Care" id="{65CF4C5B-235E-4157-8334-ACDA9A4D3FE9}">
          <p14:sldIdLst>
            <p14:sldId id="279"/>
            <p14:sldId id="280"/>
            <p14:sldId id="258"/>
            <p14:sldId id="259"/>
            <p14:sldId id="261"/>
            <p14:sldId id="311"/>
          </p14:sldIdLst>
        </p14:section>
        <p14:section name="Who Fosters Adolescents?" id="{9EF6C5DB-5268-47BD-A655-3C144B78D759}">
          <p14:sldIdLst>
            <p14:sldId id="268"/>
            <p14:sldId id="273"/>
            <p14:sldId id="274"/>
            <p14:sldId id="312"/>
            <p14:sldId id="269"/>
            <p14:sldId id="271"/>
            <p14:sldId id="301"/>
            <p14:sldId id="272"/>
            <p14:sldId id="313"/>
          </p14:sldIdLst>
        </p14:section>
        <p14:section name="Adolescent Adoption" id="{04A0BEF2-741B-4CC0-9D1D-183FBBEA3858}">
          <p14:sldIdLst>
            <p14:sldId id="293"/>
          </p14:sldIdLst>
        </p14:section>
        <p14:section name="References" id="{7BA481F4-5456-4736-8F8E-B7FCBD5C2EDE}">
          <p14:sldIdLst>
            <p14:sldId id="264"/>
            <p14:sldId id="281"/>
            <p14:sldId id="282"/>
            <p14:sldId id="283"/>
            <p14:sldId id="296"/>
            <p14:sldId id="31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5364" autoAdjust="0"/>
  </p:normalViewPr>
  <p:slideViewPr>
    <p:cSldViewPr snapToGrid="0">
      <p:cViewPr varScale="1">
        <p:scale>
          <a:sx n="87" d="100"/>
          <a:sy n="87" d="100"/>
        </p:scale>
        <p:origin x="14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slide" Target="slides/slide41.xml" /><Relationship Id="rId47" Type="http://schemas.openxmlformats.org/officeDocument/2006/relationships/slide" Target="slides/slide46.xml" /><Relationship Id="rId50" Type="http://schemas.openxmlformats.org/officeDocument/2006/relationships/slide" Target="slides/slide49.xml" /><Relationship Id="rId55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46" Type="http://schemas.openxmlformats.org/officeDocument/2006/relationships/slide" Target="slides/slide45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41" Type="http://schemas.openxmlformats.org/officeDocument/2006/relationships/slide" Target="slides/slide40.xml" /><Relationship Id="rId5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slide" Target="slides/slide44.xml" /><Relationship Id="rId53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49" Type="http://schemas.openxmlformats.org/officeDocument/2006/relationships/slide" Target="slides/slide48.xml" /><Relationship Id="rId57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slide" Target="slides/slide43.xml" /><Relationship Id="rId52" Type="http://schemas.openxmlformats.org/officeDocument/2006/relationships/slide" Target="slides/slide5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slide" Target="slides/slide42.xml" /><Relationship Id="rId48" Type="http://schemas.openxmlformats.org/officeDocument/2006/relationships/slide" Target="slides/slide47.xml" /><Relationship Id="rId56" Type="http://schemas.openxmlformats.org/officeDocument/2006/relationships/theme" Target="theme/theme1.xml" /><Relationship Id="rId8" Type="http://schemas.openxmlformats.org/officeDocument/2006/relationships/slide" Target="slides/slide7.xml" /><Relationship Id="rId51" Type="http://schemas.openxmlformats.org/officeDocument/2006/relationships/slide" Target="slides/slide50.xml" /><Relationship Id="rId3" Type="http://schemas.openxmlformats.org/officeDocument/2006/relationships/slide" Target="slides/slide2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D8F52-36D4-476C-8477-BB4A12E9CBD2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453FA-A0C7-4D6F-96DF-EE3C4B7C4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56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qM-17Iw_2k" TargetMode="External" /><Relationship Id="rId2" Type="http://schemas.openxmlformats.org/officeDocument/2006/relationships/slide" Target="../slides/slide22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8E9UnUUL-g" TargetMode="External" /><Relationship Id="rId2" Type="http://schemas.openxmlformats.org/officeDocument/2006/relationships/slide" Target="../slides/slide26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 /><Relationship Id="rId1" Type="http://schemas.openxmlformats.org/officeDocument/2006/relationships/notesMaster" Target="../notesMasters/notesMaster1.xml" 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 /><Relationship Id="rId1" Type="http://schemas.openxmlformats.org/officeDocument/2006/relationships/notesMaster" Target="../notesMasters/notesMaster1.xml" 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2IQ7L_ouAo" TargetMode="External" /><Relationship Id="rId2" Type="http://schemas.openxmlformats.org/officeDocument/2006/relationships/slide" Target="../slides/slide45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 /><Relationship Id="rId1" Type="http://schemas.openxmlformats.org/officeDocument/2006/relationships/notesMaster" Target="../notesMasters/notesMaster1.xml" 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b8BGKqVVZM" TargetMode="External" /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vdPxLfAsqo" TargetMode="External" /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596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577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YouTube Video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3"/>
              </a:rPr>
              <a:t>https://www.youtube.com/watch?v=YqM-17Iw_2k</a:t>
            </a:r>
            <a:endParaRPr lang="en-US" dirty="0"/>
          </a:p>
          <a:p>
            <a:endParaRPr lang="en-US" dirty="0"/>
          </a:p>
          <a:p>
            <a:r>
              <a:rPr lang="en-US" i="1" dirty="0"/>
              <a:t>Overcoming Social Anxiety | </a:t>
            </a:r>
            <a:r>
              <a:rPr lang="en-US" i="1" dirty="0" err="1"/>
              <a:t>Marielle</a:t>
            </a:r>
            <a:r>
              <a:rPr lang="en-US" i="1" dirty="0"/>
              <a:t> </a:t>
            </a:r>
            <a:r>
              <a:rPr lang="en-US" i="1" dirty="0" err="1"/>
              <a:t>Cornes</a:t>
            </a:r>
            <a:endParaRPr lang="en-US" i="1" dirty="0"/>
          </a:p>
          <a:p>
            <a:r>
              <a:rPr lang="en-US" i="0" dirty="0" err="1"/>
              <a:t>TEDx</a:t>
            </a:r>
            <a:r>
              <a:rPr lang="en-US" i="0" baseline="0" dirty="0"/>
              <a:t> Talks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37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91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YouTube Video</a:t>
            </a:r>
            <a:br>
              <a:rPr lang="en-US" dirty="0"/>
            </a:br>
            <a:r>
              <a:rPr lang="en-US" dirty="0">
                <a:hlinkClick r:id="rId3"/>
              </a:rPr>
              <a:t>https://www.youtube.com/watch?v=H8E9UnUUL-g</a:t>
            </a:r>
            <a:endParaRPr lang="en-US" dirty="0"/>
          </a:p>
          <a:p>
            <a:endParaRPr lang="en-US" dirty="0"/>
          </a:p>
          <a:p>
            <a:r>
              <a:rPr lang="en-US" i="1" dirty="0"/>
              <a:t>Foster</a:t>
            </a:r>
            <a:r>
              <a:rPr lang="en-US" i="1" baseline="0" dirty="0"/>
              <a:t> Hope – The foster care system and youth mental health</a:t>
            </a:r>
            <a:br>
              <a:rPr lang="en-US" i="1" baseline="0" dirty="0"/>
            </a:br>
            <a:r>
              <a:rPr lang="en-US" i="0" baseline="0" dirty="0"/>
              <a:t>Arizona Public Media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267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93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932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023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7201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166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YouTube video:</a:t>
            </a:r>
          </a:p>
          <a:p>
            <a:r>
              <a:rPr lang="en-US" dirty="0">
                <a:hlinkClick r:id="rId3"/>
              </a:rPr>
              <a:t>https://www.youtube.com/watch?v=P2IQ7L_ouAo</a:t>
            </a:r>
            <a:endParaRPr lang="en-US" dirty="0"/>
          </a:p>
          <a:p>
            <a:endParaRPr lang="en-US" dirty="0"/>
          </a:p>
          <a:p>
            <a:r>
              <a:rPr lang="en-US" i="1" dirty="0"/>
              <a:t>Teens</a:t>
            </a:r>
            <a:r>
              <a:rPr lang="en-US" i="1" baseline="0" dirty="0"/>
              <a:t> explain what it meant to be adopted at age 17</a:t>
            </a:r>
          </a:p>
          <a:p>
            <a:r>
              <a:rPr lang="en-US" i="0" baseline="0" dirty="0"/>
              <a:t>Tennessee Department of Children’s Services</a:t>
            </a:r>
            <a:endParaRPr lang="en-US" i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237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29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946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62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0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70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02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YouTube video</a:t>
            </a:r>
          </a:p>
          <a:p>
            <a:r>
              <a:rPr lang="en-US" dirty="0">
                <a:hlinkClick r:id="rId3"/>
              </a:rPr>
              <a:t>https://www.youtube.com/watch?v=Gb8BGKqVVZM</a:t>
            </a:r>
            <a:endParaRPr lang="en-US" dirty="0"/>
          </a:p>
          <a:p>
            <a:endParaRPr lang="en-US" dirty="0"/>
          </a:p>
          <a:p>
            <a:r>
              <a:rPr lang="en-US" i="1" dirty="0"/>
              <a:t>Taken into foster care, through the</a:t>
            </a:r>
            <a:r>
              <a:rPr lang="en-US" i="1" baseline="0" dirty="0"/>
              <a:t> eyes of a child</a:t>
            </a:r>
            <a:br>
              <a:rPr lang="en-US" i="1" baseline="0" dirty="0"/>
            </a:br>
            <a:r>
              <a:rPr lang="en-US" i="0" baseline="0" dirty="0"/>
              <a:t>Kansas City Star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61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531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YouTube Video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https://www.youtube.com/watch?v=0vdPxLfAsqo</a:t>
            </a:r>
            <a:endParaRPr lang="en-US" dirty="0"/>
          </a:p>
          <a:p>
            <a:endParaRPr lang="en-US" dirty="0"/>
          </a:p>
          <a:p>
            <a:r>
              <a:rPr lang="en-US" i="1" dirty="0"/>
              <a:t>How to parent</a:t>
            </a:r>
            <a:r>
              <a:rPr lang="en-US" i="1" baseline="0" dirty="0"/>
              <a:t> a teen from a teen’s perspective | Lucy </a:t>
            </a:r>
            <a:r>
              <a:rPr lang="en-US" i="1" baseline="0" dirty="0" err="1"/>
              <a:t>Androski</a:t>
            </a:r>
            <a:endParaRPr lang="en-US" i="1" baseline="0" dirty="0"/>
          </a:p>
          <a:p>
            <a:r>
              <a:rPr lang="en-US" i="0" baseline="0" dirty="0" err="1"/>
              <a:t>TEDx</a:t>
            </a:r>
            <a:r>
              <a:rPr lang="en-US" i="0" baseline="0" dirty="0"/>
              <a:t> Talks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21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453FA-A0C7-4D6F-96DF-EE3C4B7C44A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17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2.xml" /><Relationship Id="rId4" Type="http://schemas.openxmlformats.org/officeDocument/2006/relationships/hyperlink" Target="https://www.youtube.com/watch?v=Gb8BGKqVVZM" TargetMode="Externa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2.xml" /><Relationship Id="rId4" Type="http://schemas.openxmlformats.org/officeDocument/2006/relationships/hyperlink" Target="https://www.youtube.com/watch?v=0vdPxLfAsqo" TargetMode="Externa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2.xml" /><Relationship Id="rId4" Type="http://schemas.openxmlformats.org/officeDocument/2006/relationships/hyperlink" Target="https://www.youtube.com/watch?v=YqM-17Iw_2k" TargetMode="Externa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2.xml" /><Relationship Id="rId4" Type="http://schemas.openxmlformats.org/officeDocument/2006/relationships/hyperlink" Target="https://www.youtube.com/watch?v=H8E9UnUUL-g" TargetMode="Externa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hyperlink" Target="https://www.youtube.com/watch?v=HMRaun9yRWk" TargetMode="External" /><Relationship Id="rId1" Type="http://schemas.openxmlformats.org/officeDocument/2006/relationships/slideLayout" Target="../slideLayouts/slideLayout2.xml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2.xml" 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18.xml" /><Relationship Id="rId1" Type="http://schemas.openxmlformats.org/officeDocument/2006/relationships/slideLayout" Target="../slideLayouts/slideLayout2.xml" 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19.xml" /><Relationship Id="rId1" Type="http://schemas.openxmlformats.org/officeDocument/2006/relationships/slideLayout" Target="../slideLayouts/slideLayout2.xml" /><Relationship Id="rId4" Type="http://schemas.openxmlformats.org/officeDocument/2006/relationships/hyperlink" Target="https://www.youtube.com/watch?v=P2IQ7L_ouAo" TargetMode="External" 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Relationship Id="rId4" Type="http://schemas.openxmlformats.org/officeDocument/2006/relationships/hyperlink" Target="https://www.youtube.com/watch?v=i83VQIaDlQw" TargetMode="External" 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 /><Relationship Id="rId1" Type="http://schemas.openxmlformats.org/officeDocument/2006/relationships/slideLayout" Target="../slideLayouts/slideLayout2.xml" 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Raising Adolescents in Foster Care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2917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Taken into foster care, through the eyes of a child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30697" y="1905000"/>
            <a:ext cx="6036142" cy="37782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76452" y="5827514"/>
            <a:ext cx="61446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https://www.youtube.com/watch?v=Gb8BGKqVVZM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328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				Think About It…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89212" y="2529109"/>
            <a:ext cx="8915400" cy="3827623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What supports would an adolescent who has been taken into foster care and placed into a foster home need?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0"/>
            <a:ext cx="30480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86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Permanency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Whether reunification, long-term custody, guardianship, or adoption</a:t>
            </a:r>
          </a:p>
          <a:p>
            <a:pPr lvl="1"/>
            <a:r>
              <a:rPr lang="en-US" dirty="0"/>
              <a:t>Children need better permanency outcomes</a:t>
            </a:r>
          </a:p>
          <a:p>
            <a:pPr lvl="1"/>
            <a:r>
              <a:rPr lang="en-US" dirty="0"/>
              <a:t>Otherwise</a:t>
            </a:r>
          </a:p>
          <a:p>
            <a:pPr lvl="2"/>
            <a:r>
              <a:rPr lang="en-US" dirty="0"/>
              <a:t>Limited opportunities</a:t>
            </a:r>
          </a:p>
          <a:p>
            <a:pPr lvl="2"/>
            <a:r>
              <a:rPr lang="en-US" dirty="0"/>
              <a:t>Vulnerable to poor health outcomes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563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Risky Business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 experience </a:t>
            </a:r>
          </a:p>
          <a:p>
            <a:pPr lvl="1"/>
            <a:r>
              <a:rPr lang="en-US" dirty="0"/>
              <a:t>Increased poor outcomes</a:t>
            </a:r>
          </a:p>
          <a:p>
            <a:pPr lvl="2"/>
            <a:r>
              <a:rPr lang="en-US" dirty="0"/>
              <a:t>Social isolation</a:t>
            </a:r>
          </a:p>
          <a:p>
            <a:pPr lvl="2"/>
            <a:r>
              <a:rPr lang="en-US" dirty="0"/>
              <a:t>Risk taking behavior</a:t>
            </a:r>
          </a:p>
          <a:p>
            <a:pPr lvl="2"/>
            <a:r>
              <a:rPr lang="en-US" dirty="0"/>
              <a:t>Inadequate educational opportunities </a:t>
            </a:r>
          </a:p>
          <a:p>
            <a:pPr lvl="2"/>
            <a:r>
              <a:rPr lang="en-US" dirty="0"/>
              <a:t>Earlier sexual experience</a:t>
            </a:r>
          </a:p>
          <a:p>
            <a:pPr lvl="2"/>
            <a:r>
              <a:rPr lang="en-US" dirty="0"/>
              <a:t>More sexual partners</a:t>
            </a:r>
          </a:p>
        </p:txBody>
      </p:sp>
    </p:spTree>
    <p:extLst>
      <p:ext uri="{BB962C8B-B14F-4D97-AF65-F5344CB8AC3E}">
        <p14:creationId xmlns:p14="http://schemas.microsoft.com/office/powerpoint/2010/main" val="329967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Parenting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Positive parenting</a:t>
            </a:r>
          </a:p>
          <a:p>
            <a:pPr lvl="1"/>
            <a:r>
              <a:rPr lang="en-US" dirty="0"/>
              <a:t>Directly linked to better mental health outcomes	</a:t>
            </a:r>
          </a:p>
          <a:p>
            <a:pPr lvl="1"/>
            <a:r>
              <a:rPr lang="en-US" dirty="0"/>
              <a:t>Crucial protective factors for children with learning disabilities </a:t>
            </a:r>
          </a:p>
        </p:txBody>
      </p:sp>
    </p:spTree>
    <p:extLst>
      <p:ext uri="{BB962C8B-B14F-4D97-AF65-F5344CB8AC3E}">
        <p14:creationId xmlns:p14="http://schemas.microsoft.com/office/powerpoint/2010/main" val="664394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Parent-Child Relationships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Well-functioning</a:t>
            </a:r>
          </a:p>
          <a:p>
            <a:pPr lvl="1"/>
            <a:r>
              <a:rPr lang="en-US" dirty="0"/>
              <a:t>Important for overcoming issues</a:t>
            </a:r>
          </a:p>
          <a:p>
            <a:pPr lvl="1"/>
            <a:r>
              <a:rPr lang="en-US" dirty="0"/>
              <a:t>Provide general developmental advantage</a:t>
            </a:r>
          </a:p>
        </p:txBody>
      </p:sp>
    </p:spTree>
    <p:extLst>
      <p:ext uri="{BB962C8B-B14F-4D97-AF65-F5344CB8AC3E}">
        <p14:creationId xmlns:p14="http://schemas.microsoft.com/office/powerpoint/2010/main" val="282642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a teen’s perspective…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2925" y="1905000"/>
            <a:ext cx="5694362" cy="37782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92925" y="5941814"/>
            <a:ext cx="5793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https://www.youtube.com/watch?v=0vdPxLfAsqo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498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Foster Parents &amp; Birth Parents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575672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Boundaries are important </a:t>
            </a:r>
          </a:p>
          <a:p>
            <a:r>
              <a:rPr lang="en-US" dirty="0"/>
              <a:t>The right attitude is vital</a:t>
            </a:r>
          </a:p>
          <a:p>
            <a:r>
              <a:rPr lang="en-US" dirty="0"/>
              <a:t>When foster parents are inclusive of the biological family</a:t>
            </a:r>
          </a:p>
          <a:p>
            <a:pPr lvl="1"/>
            <a:r>
              <a:rPr lang="en-US" dirty="0"/>
              <a:t>Can give sense of security for foster child</a:t>
            </a:r>
          </a:p>
          <a:p>
            <a:r>
              <a:rPr lang="en-US" dirty="0"/>
              <a:t>Foster parents’ inclusive &amp; biological family’s cooperation</a:t>
            </a:r>
          </a:p>
          <a:p>
            <a:pPr lvl="1"/>
            <a:r>
              <a:rPr lang="en-US" dirty="0"/>
              <a:t>Improve changes for reunification</a:t>
            </a:r>
          </a:p>
          <a:p>
            <a:pPr lvl="1"/>
            <a:r>
              <a:rPr lang="en-US" dirty="0"/>
              <a:t>More effective upbringing for foster child</a:t>
            </a:r>
          </a:p>
          <a:p>
            <a:pPr lvl="1"/>
            <a:r>
              <a:rPr lang="en-US" dirty="0"/>
              <a:t>Reduces risk for disruptions</a:t>
            </a:r>
          </a:p>
          <a:p>
            <a:r>
              <a:rPr lang="en-US" dirty="0"/>
              <a:t>Where does the responsibility for this positive process lie?</a:t>
            </a:r>
          </a:p>
          <a:p>
            <a:pPr lvl="1"/>
            <a:r>
              <a:rPr lang="en-US" dirty="0"/>
              <a:t>In beginning, with the foster parents</a:t>
            </a:r>
          </a:p>
        </p:txBody>
      </p:sp>
    </p:spTree>
    <p:extLst>
      <p:ext uri="{BB962C8B-B14F-4D97-AF65-F5344CB8AC3E}">
        <p14:creationId xmlns:p14="http://schemas.microsoft.com/office/powerpoint/2010/main" val="1582148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				Think About It…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89212" y="2529109"/>
            <a:ext cx="8915400" cy="3827623"/>
          </a:xfrm>
        </p:spPr>
        <p:txBody>
          <a:bodyPr/>
          <a:lstStyle/>
          <a:p>
            <a:r>
              <a:rPr lang="en-US" dirty="0"/>
              <a:t>What are the barriers that would prevent foster parents and biological parents from working together?</a:t>
            </a:r>
          </a:p>
          <a:p>
            <a:r>
              <a:rPr lang="en-US" dirty="0"/>
              <a:t>What are the benefits when foster parents and biological parents can have a good working relationship?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0"/>
            <a:ext cx="30480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932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Learning &amp; Social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Complexity of relationships</a:t>
            </a:r>
          </a:p>
          <a:p>
            <a:r>
              <a:rPr lang="en-US" dirty="0"/>
              <a:t>Positive social exchanges needed</a:t>
            </a:r>
          </a:p>
          <a:p>
            <a:pPr lvl="1"/>
            <a:r>
              <a:rPr lang="en-US" dirty="0"/>
              <a:t>Social development</a:t>
            </a:r>
          </a:p>
          <a:p>
            <a:pPr lvl="2"/>
            <a:r>
              <a:rPr lang="en-US" dirty="0"/>
              <a:t>Adult identity</a:t>
            </a:r>
          </a:p>
          <a:p>
            <a:pPr lvl="1"/>
            <a:r>
              <a:rPr lang="en-US" dirty="0"/>
              <a:t>Social &amp; intimate relationships</a:t>
            </a:r>
          </a:p>
        </p:txBody>
      </p:sp>
    </p:spTree>
    <p:extLst>
      <p:ext uri="{BB962C8B-B14F-4D97-AF65-F5344CB8AC3E}">
        <p14:creationId xmlns:p14="http://schemas.microsoft.com/office/powerpoint/2010/main" val="145245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Fostering Adolescents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Stability &amp; safety</a:t>
            </a:r>
          </a:p>
          <a:p>
            <a:r>
              <a:rPr lang="en-US" dirty="0"/>
              <a:t>Sensitivity</a:t>
            </a:r>
          </a:p>
          <a:p>
            <a:r>
              <a:rPr lang="en-US" dirty="0"/>
              <a:t>Acceptance</a:t>
            </a:r>
          </a:p>
          <a:p>
            <a:r>
              <a:rPr lang="en-US" dirty="0"/>
              <a:t>Cooperation</a:t>
            </a:r>
          </a:p>
          <a:p>
            <a:r>
              <a:rPr lang="en-US" dirty="0"/>
              <a:t>Family membership</a:t>
            </a:r>
          </a:p>
          <a:p>
            <a:r>
              <a:rPr lang="en-US" dirty="0"/>
              <a:t>Relationships &amp; attachment</a:t>
            </a:r>
          </a:p>
          <a:p>
            <a:r>
              <a:rPr lang="en-US" dirty="0"/>
              <a:t>Basically a solid foundation</a:t>
            </a:r>
          </a:p>
          <a:p>
            <a:pPr lvl="1"/>
            <a:r>
              <a:rPr lang="en-US" dirty="0"/>
              <a:t>Healthy physiological, emotional, and social development</a:t>
            </a:r>
          </a:p>
        </p:txBody>
      </p:sp>
    </p:spTree>
    <p:extLst>
      <p:ext uri="{BB962C8B-B14F-4D97-AF65-F5344CB8AC3E}">
        <p14:creationId xmlns:p14="http://schemas.microsoft.com/office/powerpoint/2010/main" val="30923144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Language &amp; ability to use it in social situations</a:t>
            </a:r>
          </a:p>
          <a:p>
            <a:r>
              <a:rPr lang="en-US" dirty="0"/>
              <a:t>Poor social, cognitive, and sensory stimulation </a:t>
            </a:r>
          </a:p>
          <a:p>
            <a:r>
              <a:rPr lang="en-US" dirty="0"/>
              <a:t>Children raised in institutions</a:t>
            </a:r>
          </a:p>
          <a:p>
            <a:pPr lvl="1"/>
            <a:r>
              <a:rPr lang="en-US" dirty="0"/>
              <a:t>Significantly more problems with social communication </a:t>
            </a:r>
          </a:p>
          <a:p>
            <a:r>
              <a:rPr lang="en-US" dirty="0"/>
              <a:t>Children in foster care earlier in life</a:t>
            </a:r>
          </a:p>
          <a:p>
            <a:pPr lvl="1"/>
            <a:r>
              <a:rPr lang="en-US" dirty="0"/>
              <a:t>Fewer issues with social communication than those institutionalized</a:t>
            </a:r>
          </a:p>
          <a:p>
            <a:r>
              <a:rPr lang="en-US" dirty="0"/>
              <a:t>Some social communication skills:</a:t>
            </a:r>
          </a:p>
          <a:p>
            <a:pPr lvl="1"/>
            <a:r>
              <a:rPr lang="en-US" dirty="0"/>
              <a:t>Taking turns when talking, staying on topic, understanding personal space, maintaining eye contact, using and understanding facial expressions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95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Anxiety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10194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Common among both adolescents and adults </a:t>
            </a:r>
          </a:p>
          <a:p>
            <a:pPr lvl="1"/>
            <a:r>
              <a:rPr lang="en-US" dirty="0"/>
              <a:t>Adolescents – more vulnerable age-related</a:t>
            </a:r>
          </a:p>
          <a:p>
            <a:pPr lvl="2"/>
            <a:r>
              <a:rPr lang="en-US" dirty="0"/>
              <a:t>Identity, social roles, body image</a:t>
            </a:r>
          </a:p>
          <a:p>
            <a:pPr lvl="2"/>
            <a:r>
              <a:rPr lang="en-US" dirty="0"/>
              <a:t>How much anxiety is normal due to the age?</a:t>
            </a:r>
          </a:p>
          <a:p>
            <a:pPr lvl="1"/>
            <a:r>
              <a:rPr lang="en-US" dirty="0"/>
              <a:t>Teen girls more vulnerable than teen boys</a:t>
            </a:r>
          </a:p>
          <a:p>
            <a:pPr lvl="2"/>
            <a:r>
              <a:rPr lang="en-US" dirty="0"/>
              <a:t>More negative consequences</a:t>
            </a:r>
          </a:p>
          <a:p>
            <a:pPr lvl="2"/>
            <a:r>
              <a:rPr lang="en-US" dirty="0"/>
              <a:t>Lack of peer support, close friendships </a:t>
            </a:r>
          </a:p>
          <a:p>
            <a:r>
              <a:rPr lang="en-US" dirty="0"/>
              <a:t>Important risk factor</a:t>
            </a:r>
          </a:p>
          <a:p>
            <a:pPr lvl="1"/>
            <a:r>
              <a:rPr lang="en-US" dirty="0"/>
              <a:t>Poor peer communication</a:t>
            </a:r>
          </a:p>
          <a:p>
            <a:pPr lvl="1"/>
            <a:r>
              <a:rPr lang="en-US" dirty="0"/>
              <a:t>Poor consequences for social functioning </a:t>
            </a:r>
          </a:p>
          <a:p>
            <a:r>
              <a:rPr lang="en-US" dirty="0"/>
              <a:t>Negative perceptions by their peers</a:t>
            </a:r>
          </a:p>
          <a:p>
            <a:r>
              <a:rPr lang="en-US" dirty="0"/>
              <a:t>Victimized</a:t>
            </a:r>
          </a:p>
          <a:p>
            <a:r>
              <a:rPr lang="en-US" dirty="0"/>
              <a:t>Socially isolated</a:t>
            </a:r>
          </a:p>
        </p:txBody>
      </p:sp>
    </p:spTree>
    <p:extLst>
      <p:ext uri="{BB962C8B-B14F-4D97-AF65-F5344CB8AC3E}">
        <p14:creationId xmlns:p14="http://schemas.microsoft.com/office/powerpoint/2010/main" val="10520074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Overcoming Social Anxiety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2925" y="1905000"/>
            <a:ext cx="5276885" cy="37782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92925" y="5932450"/>
            <a:ext cx="58256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https://www.youtube.com/watch?v=YqM-17Iw_2k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233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				Think About It…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89212" y="2529109"/>
            <a:ext cx="8915400" cy="3827623"/>
          </a:xfrm>
        </p:spPr>
        <p:txBody>
          <a:bodyPr/>
          <a:lstStyle/>
          <a:p>
            <a:r>
              <a:rPr lang="en-US" dirty="0" err="1"/>
              <a:t>Marielle</a:t>
            </a:r>
            <a:r>
              <a:rPr lang="en-US" dirty="0"/>
              <a:t> </a:t>
            </a:r>
            <a:r>
              <a:rPr lang="en-US" dirty="0" err="1"/>
              <a:t>Cornes</a:t>
            </a:r>
            <a:r>
              <a:rPr lang="en-US" dirty="0"/>
              <a:t> talks about overcoming social anxiety.  She concludes by saying that her mother is the one who helped her and that we all need someone like that.  </a:t>
            </a:r>
          </a:p>
          <a:p>
            <a:r>
              <a:rPr lang="en-US" dirty="0"/>
              <a:t>Imagine a foster child dealing with social anxiety.  Who will they have in their life to help them deal with mental health issues such as social anxiety?  How does having someone like </a:t>
            </a:r>
            <a:r>
              <a:rPr lang="en-US" dirty="0" err="1"/>
              <a:t>Marielle’s</a:t>
            </a:r>
            <a:r>
              <a:rPr lang="en-US" dirty="0"/>
              <a:t> mother change a person’s life?</a:t>
            </a:r>
          </a:p>
          <a:p>
            <a:r>
              <a:rPr lang="en-US" dirty="0"/>
              <a:t>Would it be easy to overlook social anxiety in an adolescent?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0"/>
            <a:ext cx="30480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1493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Attachment Styles &amp; Adolescents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Variety of attachment styles</a:t>
            </a:r>
          </a:p>
          <a:p>
            <a:r>
              <a:rPr lang="en-US" dirty="0"/>
              <a:t>Complicated interpersonal interactions</a:t>
            </a:r>
          </a:p>
          <a:p>
            <a:r>
              <a:rPr lang="en-US" dirty="0"/>
              <a:t>Requires understanding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4262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Adolescents with Learning Disabilities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Protective factors</a:t>
            </a:r>
          </a:p>
          <a:p>
            <a:pPr lvl="1"/>
            <a:r>
              <a:rPr lang="en-US" dirty="0"/>
              <a:t>Positive parenting (nurturing, monitoring)</a:t>
            </a:r>
          </a:p>
          <a:p>
            <a:pPr lvl="2"/>
            <a:r>
              <a:rPr lang="en-US" dirty="0"/>
              <a:t>Essential for adolescents with learning disabilities</a:t>
            </a:r>
          </a:p>
          <a:p>
            <a:r>
              <a:rPr lang="en-US" dirty="0"/>
              <a:t>Relational development systems</a:t>
            </a:r>
          </a:p>
          <a:p>
            <a:pPr lvl="1"/>
            <a:r>
              <a:rPr lang="en-US" dirty="0"/>
              <a:t>Positive adolescent development</a:t>
            </a:r>
          </a:p>
          <a:p>
            <a:pPr lvl="2"/>
            <a:r>
              <a:rPr lang="en-US" dirty="0"/>
              <a:t>Despite adverse conditions</a:t>
            </a:r>
          </a:p>
          <a:p>
            <a:r>
              <a:rPr lang="en-US" dirty="0"/>
              <a:t>Individual, family, community, systems influence</a:t>
            </a:r>
          </a:p>
          <a:p>
            <a:r>
              <a:rPr lang="en-US" dirty="0"/>
              <a:t>Resilience</a:t>
            </a:r>
          </a:p>
        </p:txBody>
      </p:sp>
    </p:spTree>
    <p:extLst>
      <p:ext uri="{BB962C8B-B14F-4D97-AF65-F5344CB8AC3E}">
        <p14:creationId xmlns:p14="http://schemas.microsoft.com/office/powerpoint/2010/main" val="11331810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Foster Hope – The Foster Care System &amp; Youth Mental Health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2925" y="2220300"/>
            <a:ext cx="7864509" cy="37782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98737" y="6036975"/>
            <a:ext cx="58528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https://www.youtube.com/watch?v=H8E9UnUUL-g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58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Mental Health in Foster Care Adolescents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Their psychological and emotional well-being</a:t>
            </a:r>
          </a:p>
          <a:p>
            <a:r>
              <a:rPr lang="en-US" dirty="0"/>
              <a:t>Ability to function properly </a:t>
            </a:r>
          </a:p>
          <a:p>
            <a:pPr lvl="1"/>
            <a:r>
              <a:rPr lang="en-US" dirty="0"/>
              <a:t>Individual, family, and society</a:t>
            </a:r>
          </a:p>
          <a:p>
            <a:r>
              <a:rPr lang="en-US" dirty="0"/>
              <a:t>Ongoing stress</a:t>
            </a:r>
          </a:p>
          <a:p>
            <a:r>
              <a:rPr lang="en-US" dirty="0"/>
              <a:t>Changes in home/foster home</a:t>
            </a:r>
          </a:p>
          <a:p>
            <a:pPr lvl="1"/>
            <a:r>
              <a:rPr lang="en-US" dirty="0"/>
              <a:t>Will affect their mental health</a:t>
            </a:r>
          </a:p>
          <a:p>
            <a:r>
              <a:rPr lang="en-US" dirty="0"/>
              <a:t>Inconsistent directives, restrictive rules, varying communication</a:t>
            </a:r>
          </a:p>
          <a:p>
            <a:pPr lvl="1"/>
            <a:r>
              <a:rPr lang="en-US" dirty="0"/>
              <a:t>Of course, overwhelming</a:t>
            </a:r>
          </a:p>
          <a:p>
            <a:pPr lvl="1"/>
            <a:r>
              <a:rPr lang="en-US" dirty="0"/>
              <a:t>Depression; confusion &amp; stress trying to figure it all out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1862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Mental Health in Adolescence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https://www.youtube.com/watch?v=HMRaun9yRWk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212" y="1264555"/>
            <a:ext cx="8101930" cy="395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4490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				Think About It…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89212" y="2529109"/>
            <a:ext cx="8915400" cy="3827623"/>
          </a:xfrm>
        </p:spPr>
        <p:txBody>
          <a:bodyPr/>
          <a:lstStyle/>
          <a:p>
            <a:r>
              <a:rPr lang="en-US" dirty="0"/>
              <a:t>What are some things that foster parents can do to help adolescents take care of their mental health?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0"/>
            <a:ext cx="30480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335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Adolescents Need a Solid Foundation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likely:</a:t>
            </a:r>
          </a:p>
          <a:p>
            <a:pPr lvl="1"/>
            <a:r>
              <a:rPr lang="en-US" dirty="0"/>
              <a:t>Complete high school</a:t>
            </a:r>
          </a:p>
          <a:p>
            <a:pPr lvl="1"/>
            <a:r>
              <a:rPr lang="en-US" dirty="0"/>
              <a:t>Lower occurrences of homelessness</a:t>
            </a:r>
          </a:p>
          <a:p>
            <a:pPr lvl="1"/>
            <a:r>
              <a:rPr lang="en-US" dirty="0"/>
              <a:t>Higher self esteem</a:t>
            </a:r>
          </a:p>
          <a:p>
            <a:pPr lvl="1"/>
            <a:r>
              <a:rPr lang="en-US" dirty="0"/>
              <a:t>Healthy identity</a:t>
            </a:r>
          </a:p>
          <a:p>
            <a:pPr lvl="1"/>
            <a:r>
              <a:rPr lang="en-US" dirty="0"/>
              <a:t>Prevents placement disruption</a:t>
            </a:r>
          </a:p>
          <a:p>
            <a:pPr lvl="1"/>
            <a:r>
              <a:rPr lang="en-US" dirty="0"/>
              <a:t>More successful placements</a:t>
            </a:r>
          </a:p>
          <a:p>
            <a:pPr lvl="1"/>
            <a:r>
              <a:rPr lang="en-US" dirty="0"/>
              <a:t>Fosters resilience &amp; independence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8233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Pregnancy Rates &amp; Youth in Foster 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Almost 1/3 of females formerly in foster care pregnant by age 17</a:t>
            </a:r>
          </a:p>
          <a:p>
            <a:pPr lvl="1"/>
            <a:r>
              <a:rPr lang="en-US" dirty="0"/>
              <a:t>Almost 1/2 have repeat pregnancies by age 19</a:t>
            </a:r>
          </a:p>
          <a:p>
            <a:r>
              <a:rPr lang="en-US" dirty="0"/>
              <a:t>This nearly doubles the national average for non-foster care</a:t>
            </a:r>
          </a:p>
          <a:p>
            <a:r>
              <a:rPr lang="en-US" dirty="0"/>
              <a:t>Studies show:</a:t>
            </a:r>
          </a:p>
          <a:p>
            <a:pPr lvl="1"/>
            <a:r>
              <a:rPr lang="en-US" dirty="0"/>
              <a:t>Not necessarily unintended/unwanted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5375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intentions?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Relational benefits</a:t>
            </a:r>
          </a:p>
          <a:p>
            <a:pPr lvl="1"/>
            <a:r>
              <a:rPr lang="en-US" dirty="0"/>
              <a:t>Creating a family</a:t>
            </a:r>
          </a:p>
          <a:p>
            <a:pPr lvl="1"/>
            <a:r>
              <a:rPr lang="en-US" dirty="0"/>
              <a:t>Be loved &amp; not alone</a:t>
            </a:r>
          </a:p>
          <a:p>
            <a:r>
              <a:rPr lang="en-US" dirty="0"/>
              <a:t>Heal childhood wounds &amp; traumas</a:t>
            </a:r>
          </a:p>
          <a:p>
            <a:r>
              <a:rPr lang="en-US" dirty="0"/>
              <a:t>Prove themselves</a:t>
            </a:r>
          </a:p>
          <a:p>
            <a:pPr lvl="1"/>
            <a:r>
              <a:rPr lang="en-US" dirty="0"/>
              <a:t>Stabilization factor</a:t>
            </a:r>
          </a:p>
        </p:txBody>
      </p:sp>
    </p:spTree>
    <p:extLst>
      <p:ext uri="{BB962C8B-B14F-4D97-AF65-F5344CB8AC3E}">
        <p14:creationId xmlns:p14="http://schemas.microsoft.com/office/powerpoint/2010/main" val="1372483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Outcomes for Young Parents	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both the parents and their children</a:t>
            </a:r>
          </a:p>
          <a:p>
            <a:pPr lvl="1"/>
            <a:r>
              <a:rPr lang="en-US" dirty="0"/>
              <a:t>Physical health</a:t>
            </a:r>
          </a:p>
          <a:p>
            <a:pPr lvl="1"/>
            <a:r>
              <a:rPr lang="en-US" dirty="0"/>
              <a:t>Mental health</a:t>
            </a:r>
          </a:p>
          <a:p>
            <a:pPr lvl="1"/>
            <a:r>
              <a:rPr lang="en-US" dirty="0"/>
              <a:t>Substance abuse</a:t>
            </a:r>
          </a:p>
          <a:p>
            <a:pPr lvl="1"/>
            <a:r>
              <a:rPr lang="en-US" dirty="0"/>
              <a:t>Relationships</a:t>
            </a:r>
          </a:p>
          <a:p>
            <a:pPr lvl="1"/>
            <a:r>
              <a:rPr lang="en-US" dirty="0"/>
              <a:t>Financial instability</a:t>
            </a:r>
          </a:p>
          <a:p>
            <a:pPr lvl="1"/>
            <a:r>
              <a:rPr lang="en-US" dirty="0"/>
              <a:t>Homelessness</a:t>
            </a:r>
          </a:p>
          <a:p>
            <a:pPr lvl="1"/>
            <a:r>
              <a:rPr lang="en-US" dirty="0"/>
              <a:t>Criminal justice system</a:t>
            </a:r>
          </a:p>
          <a:p>
            <a:pPr lvl="1"/>
            <a:r>
              <a:rPr lang="en-US" dirty="0"/>
              <a:t>Child welfare involvement</a:t>
            </a:r>
          </a:p>
        </p:txBody>
      </p:sp>
    </p:spTree>
    <p:extLst>
      <p:ext uri="{BB962C8B-B14F-4D97-AF65-F5344CB8AC3E}">
        <p14:creationId xmlns:p14="http://schemas.microsoft.com/office/powerpoint/2010/main" val="28219008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on Pregnancy in Foster Care Youth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Studies on mothers</a:t>
            </a:r>
          </a:p>
          <a:p>
            <a:pPr lvl="1"/>
            <a:r>
              <a:rPr lang="en-US" dirty="0"/>
              <a:t>Less studies on the fathers</a:t>
            </a:r>
          </a:p>
          <a:p>
            <a:r>
              <a:rPr lang="en-US" dirty="0"/>
              <a:t>Scholars ask for more </a:t>
            </a:r>
          </a:p>
          <a:p>
            <a:pPr lvl="1"/>
            <a:r>
              <a:rPr lang="en-US" dirty="0"/>
              <a:t>Programs needed to help both young parents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4086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Sex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Often received after first sexual experience</a:t>
            </a:r>
          </a:p>
          <a:p>
            <a:pPr lvl="1"/>
            <a:r>
              <a:rPr lang="en-US" dirty="0"/>
              <a:t>First sexual encounter may be at or before age 13</a:t>
            </a:r>
          </a:p>
          <a:p>
            <a:r>
              <a:rPr lang="en-US" dirty="0"/>
              <a:t>Lack of information and education</a:t>
            </a:r>
          </a:p>
          <a:p>
            <a:pPr lvl="1"/>
            <a:r>
              <a:rPr lang="en-US" dirty="0"/>
              <a:t>Less effective contraceptive methods</a:t>
            </a:r>
          </a:p>
          <a:p>
            <a:r>
              <a:rPr lang="en-US" dirty="0"/>
              <a:t>May not have consistent sexual health care</a:t>
            </a:r>
          </a:p>
          <a:p>
            <a:r>
              <a:rPr lang="en-US" dirty="0"/>
              <a:t>Talking</a:t>
            </a:r>
          </a:p>
          <a:p>
            <a:pPr lvl="1"/>
            <a:r>
              <a:rPr lang="en-US" dirty="0"/>
              <a:t>Sexual health&gt;sexual relationships</a:t>
            </a:r>
          </a:p>
          <a:p>
            <a:pPr lvl="1"/>
            <a:r>
              <a:rPr lang="en-US" dirty="0"/>
              <a:t>Emotional aspect of relationships</a:t>
            </a:r>
          </a:p>
        </p:txBody>
      </p:sp>
    </p:spTree>
    <p:extLst>
      <p:ext uri="{BB962C8B-B14F-4D97-AF65-F5344CB8AC3E}">
        <p14:creationId xmlns:p14="http://schemas.microsoft.com/office/powerpoint/2010/main" val="41523144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				Think About It…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89212" y="2529109"/>
            <a:ext cx="8915400" cy="3827623"/>
          </a:xfrm>
        </p:spPr>
        <p:txBody>
          <a:bodyPr/>
          <a:lstStyle/>
          <a:p>
            <a:r>
              <a:rPr lang="en-US" dirty="0"/>
              <a:t>What are some ways that foster parents can help adolescents have a better understanding of healthy sexual relationships?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0"/>
            <a:ext cx="30480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9122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Fosters Adolescents?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Research shows:</a:t>
            </a:r>
          </a:p>
          <a:p>
            <a:pPr lvl="1"/>
            <a:r>
              <a:rPr lang="en-US" dirty="0"/>
              <a:t>Foster families providing foster care for a longer period of time</a:t>
            </a:r>
          </a:p>
          <a:p>
            <a:r>
              <a:rPr lang="en-US" dirty="0"/>
              <a:t>Stronger informal support network</a:t>
            </a:r>
          </a:p>
          <a:p>
            <a:r>
              <a:rPr lang="en-US" dirty="0"/>
              <a:t>More training/education</a:t>
            </a:r>
          </a:p>
          <a:p>
            <a:r>
              <a:rPr lang="en-US" dirty="0"/>
              <a:t>Better understand “emotional age”</a:t>
            </a:r>
          </a:p>
        </p:txBody>
      </p:sp>
    </p:spTree>
    <p:extLst>
      <p:ext uri="{BB962C8B-B14F-4D97-AF65-F5344CB8AC3E}">
        <p14:creationId xmlns:p14="http://schemas.microsoft.com/office/powerpoint/2010/main" val="26841165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Adolescents?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44% worry of trouble or difficult behavior</a:t>
            </a:r>
          </a:p>
          <a:p>
            <a:r>
              <a:rPr lang="en-US" dirty="0"/>
              <a:t>53% worry of bad influence on other children</a:t>
            </a:r>
          </a:p>
          <a:p>
            <a:r>
              <a:rPr lang="en-US" dirty="0"/>
              <a:t>24.5% worry adolescents are already “set in their ways”</a:t>
            </a:r>
          </a:p>
          <a:p>
            <a:r>
              <a:rPr lang="en-US" dirty="0"/>
              <a:t>Other concerns</a:t>
            </a:r>
          </a:p>
          <a:p>
            <a:pPr lvl="1"/>
            <a:r>
              <a:rPr lang="en-US" dirty="0"/>
              <a:t>Birth order &amp; age differences</a:t>
            </a:r>
          </a:p>
          <a:p>
            <a:pPr lvl="2"/>
            <a:r>
              <a:rPr lang="en-US" dirty="0"/>
              <a:t>Foster adolescents when children are older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6021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Their Concerns/Stress/Fear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6525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Damage to their home</a:t>
            </a:r>
          </a:p>
          <a:p>
            <a:r>
              <a:rPr lang="en-US" dirty="0"/>
              <a:t>Possible physical harm to other children/themselves</a:t>
            </a:r>
          </a:p>
          <a:p>
            <a:pPr lvl="1"/>
            <a:r>
              <a:rPr lang="en-US" dirty="0"/>
              <a:t>Aggression</a:t>
            </a:r>
          </a:p>
          <a:p>
            <a:r>
              <a:rPr lang="en-US" dirty="0"/>
              <a:t>Behavior management </a:t>
            </a:r>
          </a:p>
          <a:p>
            <a:r>
              <a:rPr lang="en-US" dirty="0"/>
              <a:t>Communication with adolescents</a:t>
            </a:r>
          </a:p>
          <a:p>
            <a:r>
              <a:rPr lang="en-US" dirty="0"/>
              <a:t>Setting rules</a:t>
            </a:r>
          </a:p>
          <a:p>
            <a:r>
              <a:rPr lang="en-US" dirty="0"/>
              <a:t>Adequate support</a:t>
            </a:r>
          </a:p>
          <a:p>
            <a:pPr lvl="1"/>
            <a:r>
              <a:rPr lang="en-US" dirty="0"/>
              <a:t>Long wait lists for therapy</a:t>
            </a:r>
          </a:p>
          <a:p>
            <a:r>
              <a:rPr lang="en-US" dirty="0"/>
              <a:t>False accusations </a:t>
            </a:r>
          </a:p>
          <a:p>
            <a:r>
              <a:rPr lang="en-US" dirty="0"/>
              <a:t>Teenage behavior</a:t>
            </a:r>
          </a:p>
          <a:p>
            <a:pPr lvl="1"/>
            <a:r>
              <a:rPr lang="en-US" dirty="0"/>
              <a:t>Disrespect, not listening</a:t>
            </a:r>
          </a:p>
        </p:txBody>
      </p:sp>
    </p:spTree>
    <p:extLst>
      <p:ext uri="{BB962C8B-B14F-4D97-AF65-F5344CB8AC3E}">
        <p14:creationId xmlns:p14="http://schemas.microsoft.com/office/powerpoint/2010/main" val="36094600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				Think About It…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89212" y="2529109"/>
            <a:ext cx="8915400" cy="3827623"/>
          </a:xfrm>
        </p:spPr>
        <p:txBody>
          <a:bodyPr/>
          <a:lstStyle/>
          <a:p>
            <a:r>
              <a:rPr lang="en-US" dirty="0"/>
              <a:t>Are the concerns/stresses/fears from the previous slide realistic?</a:t>
            </a:r>
          </a:p>
          <a:p>
            <a:r>
              <a:rPr lang="en-US" dirty="0"/>
              <a:t>How might foster parents work to alleviate those concerns/stresses/fears?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0"/>
            <a:ext cx="30480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654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Adolescents – Their Gender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96599"/>
            <a:ext cx="8915400" cy="4715218"/>
          </a:xfrm>
        </p:spPr>
        <p:txBody>
          <a:bodyPr>
            <a:normAutofit/>
          </a:bodyPr>
          <a:lstStyle/>
          <a:p>
            <a:r>
              <a:rPr lang="en-US" dirty="0"/>
              <a:t>Adolescence</a:t>
            </a:r>
          </a:p>
          <a:p>
            <a:pPr lvl="1"/>
            <a:r>
              <a:rPr lang="en-US" dirty="0"/>
              <a:t>One of most critical periods of human development</a:t>
            </a:r>
          </a:p>
          <a:p>
            <a:pPr lvl="1"/>
            <a:r>
              <a:rPr lang="en-US" dirty="0"/>
              <a:t>Transitional period </a:t>
            </a:r>
          </a:p>
          <a:p>
            <a:pPr lvl="1"/>
            <a:r>
              <a:rPr lang="en-US" dirty="0"/>
              <a:t>Challenging time for adolescents</a:t>
            </a:r>
          </a:p>
          <a:p>
            <a:r>
              <a:rPr lang="en-US" dirty="0"/>
              <a:t>The Hegemonic Myth</a:t>
            </a:r>
          </a:p>
          <a:p>
            <a:pPr lvl="1"/>
            <a:r>
              <a:rPr lang="en-US" dirty="0"/>
              <a:t>Parents, schools, media, peers</a:t>
            </a:r>
          </a:p>
          <a:p>
            <a:pPr lvl="1"/>
            <a:r>
              <a:rPr lang="en-US" dirty="0"/>
              <a:t>Girls are vulnerable &amp; boys are strong &amp; independent</a:t>
            </a:r>
          </a:p>
          <a:p>
            <a:r>
              <a:rPr lang="en-US" dirty="0"/>
              <a:t>Gender division of power</a:t>
            </a:r>
          </a:p>
          <a:p>
            <a:pPr lvl="1"/>
            <a:r>
              <a:rPr lang="en-US" dirty="0"/>
              <a:t>Boys= predators, girls=potential targets/victims</a:t>
            </a:r>
          </a:p>
          <a:p>
            <a:r>
              <a:rPr lang="en-US" dirty="0"/>
              <a:t>Differences are socially determined</a:t>
            </a:r>
          </a:p>
          <a:p>
            <a:r>
              <a:rPr lang="en-US" dirty="0"/>
              <a:t>Important to note – Gender &amp; Sex are not the same </a:t>
            </a:r>
          </a:p>
        </p:txBody>
      </p:sp>
    </p:spTree>
    <p:extLst>
      <p:ext uri="{BB962C8B-B14F-4D97-AF65-F5344CB8AC3E}">
        <p14:creationId xmlns:p14="http://schemas.microsoft.com/office/powerpoint/2010/main" val="18136643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with Adolescents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Adolescence, in general</a:t>
            </a:r>
          </a:p>
          <a:p>
            <a:r>
              <a:rPr lang="en-US" dirty="0"/>
              <a:t>Relationships from their past</a:t>
            </a:r>
          </a:p>
          <a:p>
            <a:r>
              <a:rPr lang="en-US" dirty="0"/>
              <a:t>Shorter time period with them overall</a:t>
            </a:r>
          </a:p>
          <a:p>
            <a:r>
              <a:rPr lang="en-US" dirty="0"/>
              <a:t>Conflicting loyalties (foster &amp; biological)</a:t>
            </a:r>
          </a:p>
          <a:p>
            <a:r>
              <a:rPr lang="en-US" dirty="0"/>
              <a:t>Emotional and behavioral stress</a:t>
            </a:r>
          </a:p>
          <a:p>
            <a:r>
              <a:rPr lang="en-US" dirty="0"/>
              <a:t>Aggression</a:t>
            </a:r>
          </a:p>
          <a:p>
            <a:r>
              <a:rPr lang="en-US" dirty="0"/>
              <a:t>Running away</a:t>
            </a:r>
          </a:p>
        </p:txBody>
      </p:sp>
    </p:spTree>
    <p:extLst>
      <p:ext uri="{BB962C8B-B14F-4D97-AF65-F5344CB8AC3E}">
        <p14:creationId xmlns:p14="http://schemas.microsoft.com/office/powerpoint/2010/main" val="29472728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Fewer Placement Disruptions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Foster parents respond to adolescent’s emotional age</a:t>
            </a:r>
          </a:p>
          <a:p>
            <a:r>
              <a:rPr lang="en-US" dirty="0"/>
              <a:t>Adolescents allowed to discuss past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1304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Raising Adolescents &amp; Conflict in Your Own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Adding a child to a family adds stress</a:t>
            </a:r>
          </a:p>
          <a:p>
            <a:r>
              <a:rPr lang="en-US" dirty="0"/>
              <a:t>Adding a foster child to a family adds stress</a:t>
            </a:r>
          </a:p>
          <a:p>
            <a:r>
              <a:rPr lang="en-US" dirty="0"/>
              <a:t>Adding an adolescent foster child to a family adds stress</a:t>
            </a:r>
          </a:p>
          <a:p>
            <a:r>
              <a:rPr lang="en-US" dirty="0"/>
              <a:t>New demands on family members in any situation, but</a:t>
            </a:r>
          </a:p>
          <a:p>
            <a:pPr lvl="1"/>
            <a:r>
              <a:rPr lang="en-US" dirty="0"/>
              <a:t>Adolescent emotions &amp; social stresses</a:t>
            </a:r>
          </a:p>
          <a:p>
            <a:pPr lvl="2"/>
            <a:r>
              <a:rPr lang="en-US" dirty="0"/>
              <a:t>Disputes among spouses higher than any other developmental stage</a:t>
            </a:r>
          </a:p>
          <a:p>
            <a:pPr lvl="2"/>
            <a:r>
              <a:rPr lang="en-US" dirty="0"/>
              <a:t>Adolescent problems affect marital satisfaction</a:t>
            </a:r>
          </a:p>
          <a:p>
            <a:r>
              <a:rPr lang="en-US" dirty="0"/>
              <a:t>Be aware &amp; resolve differences between spouses</a:t>
            </a:r>
          </a:p>
        </p:txBody>
      </p:sp>
    </p:spTree>
    <p:extLst>
      <p:ext uri="{BB962C8B-B14F-4D97-AF65-F5344CB8AC3E}">
        <p14:creationId xmlns:p14="http://schemas.microsoft.com/office/powerpoint/2010/main" val="29176899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Negative impact on others in home</a:t>
            </a:r>
          </a:p>
          <a:p>
            <a:pPr lvl="1"/>
            <a:r>
              <a:rPr lang="en-US" dirty="0"/>
              <a:t>Adolescent setting bad example</a:t>
            </a:r>
          </a:p>
          <a:p>
            <a:r>
              <a:rPr lang="en-US" dirty="0"/>
              <a:t>Drugs or alcohol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266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				Think About It…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89212" y="2529109"/>
            <a:ext cx="8915400" cy="3827623"/>
          </a:xfrm>
        </p:spPr>
        <p:txBody>
          <a:bodyPr/>
          <a:lstStyle/>
          <a:p>
            <a:r>
              <a:rPr lang="en-US" dirty="0"/>
              <a:t>What are the benefits to fostering adolescents?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0"/>
            <a:ext cx="30480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2115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Teens Explain…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2925" y="1905000"/>
            <a:ext cx="6941733" cy="37782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30937" y="5987534"/>
            <a:ext cx="58657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https://www.youtube.com/watch?v=P2IQ7L_ouAo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699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88125"/>
            <a:ext cx="8915400" cy="5233011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Agam</a:t>
            </a:r>
            <a:r>
              <a:rPr lang="en-US" dirty="0"/>
              <a:t>, R. </a:t>
            </a:r>
            <a:r>
              <a:rPr lang="en-US" dirty="0" err="1"/>
              <a:t>Tamir</a:t>
            </a:r>
            <a:r>
              <a:rPr lang="en-US" dirty="0"/>
              <a:t>, S., &amp; M. Golan.  (2015, March 19).  Gender differences in respect to self-</a:t>
            </a:r>
            <a:br>
              <a:rPr lang="en-US" dirty="0"/>
            </a:br>
            <a:r>
              <a:rPr lang="en-US" dirty="0"/>
              <a:t>		esteem and body image as well as response to adolescents’ school-based 				prevention programs.  </a:t>
            </a:r>
            <a:r>
              <a:rPr lang="en-US" i="1" dirty="0"/>
              <a:t>Journal of Psychology &amp; Clinical Psychiatry</a:t>
            </a:r>
            <a:r>
              <a:rPr lang="en-US" dirty="0"/>
              <a:t> 2(5): 00092.  DOI:  </a:t>
            </a:r>
            <a:br>
              <a:rPr lang="en-US" dirty="0"/>
            </a:br>
            <a:r>
              <a:rPr lang="en-US" dirty="0"/>
              <a:t>		10.15406/jpcpy.2015.02.00092</a:t>
            </a:r>
          </a:p>
          <a:p>
            <a:r>
              <a:rPr lang="en-US" dirty="0"/>
              <a:t>AMAZE Org.  (2019, June 20).  </a:t>
            </a:r>
            <a:r>
              <a:rPr lang="en-US" i="1" dirty="0"/>
              <a:t>Range of Gender Identities </a:t>
            </a:r>
            <a:r>
              <a:rPr lang="en-US" dirty="0"/>
              <a:t>[Video file].  Retrieved from </a:t>
            </a:r>
            <a:br>
              <a:rPr lang="en-US" dirty="0"/>
            </a:br>
            <a:r>
              <a:rPr lang="en-US" dirty="0"/>
              <a:t>		https://www.youtube.com/watch?v=i83VQIaDlQw</a:t>
            </a:r>
          </a:p>
          <a:p>
            <a:r>
              <a:rPr lang="en-US" dirty="0"/>
              <a:t>Arizona Public Media.  (2017, November 6).  ‘Fostering Hope – The foster care system and </a:t>
            </a:r>
            <a:br>
              <a:rPr lang="en-US" dirty="0"/>
            </a:br>
            <a:r>
              <a:rPr lang="en-US" dirty="0"/>
              <a:t>		youth mental health’ [Video file].  Retrieved from 							 			https://www.youtube.com/watch?v=H8E9UnUUL-g</a:t>
            </a:r>
          </a:p>
          <a:p>
            <a:r>
              <a:rPr lang="en-US" dirty="0"/>
              <a:t>Bianchi, D., </a:t>
            </a:r>
            <a:r>
              <a:rPr lang="en-US" dirty="0" err="1"/>
              <a:t>Lonigro</a:t>
            </a:r>
            <a:r>
              <a:rPr lang="en-US" dirty="0"/>
              <a:t>, A., </a:t>
            </a:r>
            <a:r>
              <a:rPr lang="en-US" dirty="0" err="1"/>
              <a:t>Baiocco</a:t>
            </a:r>
            <a:r>
              <a:rPr lang="en-US" dirty="0"/>
              <a:t>, R., Baumgartner, E., &amp; </a:t>
            </a:r>
            <a:r>
              <a:rPr lang="en-US" dirty="0" err="1"/>
              <a:t>Laghi</a:t>
            </a:r>
            <a:r>
              <a:rPr lang="en-US" dirty="0"/>
              <a:t>, F.  (2020).  Social Anxiety and</a:t>
            </a:r>
            <a:br>
              <a:rPr lang="en-US" dirty="0"/>
            </a:br>
            <a:r>
              <a:rPr lang="en-US" dirty="0"/>
              <a:t>		Peer Communication Quality During Adolescence:  The Interaction of Social </a:t>
            </a:r>
            <a:br>
              <a:rPr lang="en-US" dirty="0"/>
            </a:br>
            <a:r>
              <a:rPr lang="en-US" dirty="0"/>
              <a:t>		Avoidance, Empathic Concern and Perspective Taking.  </a:t>
            </a:r>
            <a:r>
              <a:rPr lang="en-US" i="1" dirty="0"/>
              <a:t>Child &amp; Youth Care Forum, </a:t>
            </a:r>
            <a:br>
              <a:rPr lang="en-US" i="1" dirty="0"/>
            </a:br>
            <a:r>
              <a:rPr lang="en-US" i="1" dirty="0"/>
              <a:t>		49</a:t>
            </a:r>
            <a:r>
              <a:rPr lang="en-US" dirty="0"/>
              <a:t>(6), 853-876.  https://doi.org/10.1007/s10566-020-09562-5 </a:t>
            </a:r>
          </a:p>
          <a:p>
            <a:r>
              <a:rPr lang="en-US" dirty="0"/>
              <a:t>Blum, R. W., </a:t>
            </a:r>
            <a:r>
              <a:rPr lang="en-US" dirty="0" err="1"/>
              <a:t>Mmari</a:t>
            </a:r>
            <a:r>
              <a:rPr lang="en-US" dirty="0"/>
              <a:t>, K., &amp; C. Moreau.  (2017).  It Begins at 10:  How Gender Expectations </a:t>
            </a:r>
            <a:br>
              <a:rPr lang="en-US" dirty="0"/>
            </a:br>
            <a:r>
              <a:rPr lang="en-US" dirty="0"/>
              <a:t>		Shape Early Adolescence Around the World.  </a:t>
            </a:r>
            <a:r>
              <a:rPr lang="en-US" i="1" dirty="0"/>
              <a:t>Journal of Adolescent Health </a:t>
            </a:r>
            <a:r>
              <a:rPr lang="en-US" dirty="0"/>
              <a:t>61(4) S3-</a:t>
            </a:r>
            <a:br>
              <a:rPr lang="en-US" dirty="0"/>
            </a:br>
            <a:r>
              <a:rPr lang="en-US" dirty="0"/>
              <a:t>		S4.  DOI:  10.1016/j.jadohealth.2017.07.009</a:t>
            </a:r>
          </a:p>
        </p:txBody>
      </p:sp>
    </p:spTree>
    <p:extLst>
      <p:ext uri="{BB962C8B-B14F-4D97-AF65-F5344CB8AC3E}">
        <p14:creationId xmlns:p14="http://schemas.microsoft.com/office/powerpoint/2010/main" val="23311880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09311"/>
            <a:ext cx="8915400" cy="5244029"/>
          </a:xfrm>
        </p:spPr>
        <p:txBody>
          <a:bodyPr>
            <a:normAutofit/>
          </a:bodyPr>
          <a:lstStyle/>
          <a:p>
            <a:r>
              <a:rPr lang="en-US" dirty="0" err="1"/>
              <a:t>Breinholst</a:t>
            </a:r>
            <a:r>
              <a:rPr lang="en-US" dirty="0"/>
              <a:t>, S., </a:t>
            </a:r>
            <a:r>
              <a:rPr lang="en-US" dirty="0" err="1"/>
              <a:t>Walczak</a:t>
            </a:r>
            <a:r>
              <a:rPr lang="en-US" dirty="0"/>
              <a:t>, M.A., &amp; B.H. </a:t>
            </a:r>
            <a:r>
              <a:rPr lang="en-US" dirty="0" err="1"/>
              <a:t>Esbjorn</a:t>
            </a:r>
            <a:r>
              <a:rPr lang="en-US" dirty="0"/>
              <a:t>.  (2019).  Do Parental Behaviors </a:t>
            </a:r>
            <a:br>
              <a:rPr lang="en-US" dirty="0"/>
            </a:br>
            <a:r>
              <a:rPr lang="en-US" dirty="0"/>
              <a:t>		Predict Anxiety Symptom Levels?  A 3 Year Follow Up.  </a:t>
            </a:r>
            <a:r>
              <a:rPr lang="en-US" i="1" dirty="0"/>
              <a:t>Journal of Child </a:t>
            </a:r>
            <a:br>
              <a:rPr lang="en-US" i="1" dirty="0"/>
            </a:br>
            <a:r>
              <a:rPr lang="en-US" i="1" dirty="0"/>
              <a:t>		and Family Studies (2019) </a:t>
            </a:r>
            <a:r>
              <a:rPr lang="en-US" dirty="0"/>
              <a:t>28:3425-3432.  DOI:  10.1007/s10826-109-</a:t>
            </a:r>
            <a:br>
              <a:rPr lang="en-US" dirty="0"/>
            </a:br>
            <a:r>
              <a:rPr lang="en-US" dirty="0"/>
              <a:t>		01524-3</a:t>
            </a:r>
          </a:p>
          <a:p>
            <a:r>
              <a:rPr lang="en-US" dirty="0"/>
              <a:t>Buehler, C., Benson, M.J., &amp; J.M. Gerard.  (2006).  </a:t>
            </a:r>
            <a:r>
              <a:rPr lang="en-US" dirty="0" err="1"/>
              <a:t>Interparental</a:t>
            </a:r>
            <a:r>
              <a:rPr lang="en-US" dirty="0"/>
              <a:t> Hostility and </a:t>
            </a:r>
            <a:br>
              <a:rPr lang="en-US" dirty="0"/>
            </a:br>
            <a:r>
              <a:rPr lang="en-US" dirty="0"/>
              <a:t>		Early Adolescent Problem Behavior:  The Mediating Role of Specific </a:t>
            </a:r>
            <a:br>
              <a:rPr lang="en-US" dirty="0"/>
            </a:br>
            <a:r>
              <a:rPr lang="en-US" dirty="0"/>
              <a:t>		Aspects of Parenting.  </a:t>
            </a:r>
            <a:r>
              <a:rPr lang="en-US" i="1" dirty="0"/>
              <a:t>Journal of Research on Adolescence.  </a:t>
            </a:r>
            <a:endParaRPr lang="en-US" dirty="0"/>
          </a:p>
          <a:p>
            <a:r>
              <a:rPr lang="en-US" dirty="0" err="1"/>
              <a:t>Ciu</a:t>
            </a:r>
            <a:r>
              <a:rPr lang="en-US" dirty="0"/>
              <a:t>, M., &amp; M.B. Donnellan.  (2009, August).  Trajectories of Conflict Over </a:t>
            </a:r>
            <a:br>
              <a:rPr lang="en-US" dirty="0"/>
            </a:br>
            <a:r>
              <a:rPr lang="en-US" dirty="0"/>
              <a:t>		Raising Adolescent Children and Marital Satisfaction.  </a:t>
            </a:r>
            <a:r>
              <a:rPr lang="en-US" i="1" dirty="0"/>
              <a:t>Journal of </a:t>
            </a:r>
            <a:br>
              <a:rPr lang="en-US" i="1" dirty="0"/>
            </a:br>
            <a:r>
              <a:rPr lang="en-US" i="1" dirty="0"/>
              <a:t>		Marriage and Family (2009)</a:t>
            </a:r>
            <a:r>
              <a:rPr lang="en-US" dirty="0"/>
              <a:t> 71: 478-494.  </a:t>
            </a:r>
          </a:p>
          <a:p>
            <a:r>
              <a:rPr lang="en-US" dirty="0" err="1"/>
              <a:t>Delaville</a:t>
            </a:r>
            <a:r>
              <a:rPr lang="en-US" dirty="0"/>
              <a:t>, E., &amp; V. </a:t>
            </a:r>
            <a:r>
              <a:rPr lang="en-US" dirty="0" err="1"/>
              <a:t>Pennequin</a:t>
            </a:r>
            <a:r>
              <a:rPr lang="en-US" dirty="0"/>
              <a:t>.  (2020, January 14).  Foster Placement </a:t>
            </a:r>
            <a:br>
              <a:rPr lang="en-US" dirty="0"/>
            </a:br>
            <a:r>
              <a:rPr lang="en-US" dirty="0"/>
              <a:t>		Disruptions in France:  Effects on Children and Adolescents’ Emotional </a:t>
            </a:r>
            <a:br>
              <a:rPr lang="en-US" dirty="0"/>
            </a:br>
            <a:r>
              <a:rPr lang="en-US" dirty="0"/>
              <a:t>		Regulation.  </a:t>
            </a:r>
            <a:r>
              <a:rPr lang="en-US" i="1" dirty="0"/>
              <a:t>Child and Adolescent Social Work Journal (2020) </a:t>
            </a:r>
            <a:r>
              <a:rPr lang="en-US" dirty="0"/>
              <a:t>37:527-			536.  DOI:  10.1007/s10560-020-00648-6</a:t>
            </a:r>
          </a:p>
        </p:txBody>
      </p:sp>
    </p:spTree>
    <p:extLst>
      <p:ext uri="{BB962C8B-B14F-4D97-AF65-F5344CB8AC3E}">
        <p14:creationId xmlns:p14="http://schemas.microsoft.com/office/powerpoint/2010/main" val="24159094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31345"/>
            <a:ext cx="8915400" cy="5177927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Ellerman</a:t>
            </a:r>
            <a:r>
              <a:rPr lang="en-US" dirty="0"/>
              <a:t>, C.R. (2007).  Influences on the Mental Health of Children Placed in Foster Care.  </a:t>
            </a:r>
            <a:r>
              <a:rPr lang="en-US" i="1" dirty="0"/>
              <a:t>Family</a:t>
            </a:r>
            <a:br>
              <a:rPr lang="en-US" i="1" dirty="0"/>
            </a:br>
            <a:r>
              <a:rPr lang="en-US" i="1" dirty="0"/>
              <a:t>		Community Health (2007) </a:t>
            </a:r>
            <a:r>
              <a:rPr lang="en-US" dirty="0"/>
              <a:t>30(2S):  S23-S32.</a:t>
            </a:r>
          </a:p>
          <a:p>
            <a:r>
              <a:rPr lang="en-US" dirty="0"/>
              <a:t>Geiger, J.M., Hayes, M.J., &amp; C.A. </a:t>
            </a:r>
            <a:r>
              <a:rPr lang="en-US" dirty="0" err="1"/>
              <a:t>Lietz</a:t>
            </a:r>
            <a:r>
              <a:rPr lang="en-US" dirty="0"/>
              <a:t>.  (2014, October 2).  Providing Foster Care for Adolescents:  </a:t>
            </a:r>
            <a:br>
              <a:rPr lang="en-US" dirty="0"/>
            </a:br>
            <a:r>
              <a:rPr lang="en-US" dirty="0"/>
              <a:t>		Barriers and Opportunities.  </a:t>
            </a:r>
            <a:r>
              <a:rPr lang="en-US" i="1" dirty="0"/>
              <a:t>Child &amp; Youth Services</a:t>
            </a:r>
            <a:r>
              <a:rPr lang="en-US" dirty="0"/>
              <a:t> 35:3, 237-254, DOI:  					 	10.1080/0145935X.2014.938736</a:t>
            </a:r>
          </a:p>
          <a:p>
            <a:r>
              <a:rPr lang="en-US" dirty="0"/>
              <a:t>Hedin, L. (2015).  Good Relations between Foster Parents and Birth Parents:  A Swedish Study of </a:t>
            </a:r>
            <a:br>
              <a:rPr lang="en-US" dirty="0"/>
            </a:br>
            <a:r>
              <a:rPr lang="en-US" dirty="0"/>
              <a:t>		Practices Promoting Successful Cooperation in Everyday Life.  </a:t>
            </a:r>
            <a:r>
              <a:rPr lang="en-US" i="1" dirty="0"/>
              <a:t>Child Care in Practice (2015) </a:t>
            </a:r>
            <a:br>
              <a:rPr lang="en-US" i="1" dirty="0"/>
            </a:br>
            <a:r>
              <a:rPr lang="en-US" i="1" dirty="0"/>
              <a:t>		</a:t>
            </a:r>
            <a:r>
              <a:rPr lang="en-US" dirty="0"/>
              <a:t>21(2):  177-191.  DOI:  10.1080/13575279.2015.1005574</a:t>
            </a:r>
          </a:p>
          <a:p>
            <a:r>
              <a:rPr lang="en-US" dirty="0"/>
              <a:t>Kansas City Star.  (2020, January 3).  ‘Taken into foster care, through the eyes of a child’ [Video 			file].  Retrieved from https://www.youtube.com/watch?v=Gb8BGKqVVZM</a:t>
            </a:r>
          </a:p>
          <a:p>
            <a:r>
              <a:rPr lang="en-US" dirty="0" err="1"/>
              <a:t>Konopka</a:t>
            </a:r>
            <a:r>
              <a:rPr lang="en-US" dirty="0"/>
              <a:t> G. (1973).  Requirements for Healthy Development of Adolescent Youth.  </a:t>
            </a:r>
            <a:r>
              <a:rPr lang="en-US" i="1" dirty="0"/>
              <a:t>Adolescence </a:t>
            </a:r>
            <a:br>
              <a:rPr lang="en-US" i="1" dirty="0"/>
            </a:br>
            <a:r>
              <a:rPr lang="en-US" i="1" dirty="0"/>
              <a:t>		</a:t>
            </a:r>
            <a:r>
              <a:rPr lang="en-US" dirty="0"/>
              <a:t>8(31), 2-25.  </a:t>
            </a:r>
          </a:p>
          <a:p>
            <a:r>
              <a:rPr lang="en-US" dirty="0"/>
              <a:t>Lawrence, B.C., Harrison, G.L., &amp; T.M. Milford.  (2019).  Effects of Positive Parenting on Mental </a:t>
            </a:r>
            <a:br>
              <a:rPr lang="en-US" dirty="0"/>
            </a:br>
            <a:r>
              <a:rPr lang="en-US" dirty="0"/>
              <a:t>		Health in Adolescents with Learning Disabilities.  	</a:t>
            </a:r>
            <a:r>
              <a:rPr lang="en-US" i="1" dirty="0"/>
              <a:t>Learning Disabilities:  A Contemporary </a:t>
            </a:r>
            <a:br>
              <a:rPr lang="en-US" i="1" dirty="0"/>
            </a:br>
            <a:r>
              <a:rPr lang="en-US" i="1" dirty="0"/>
              <a:t> 		Journal </a:t>
            </a:r>
            <a:r>
              <a:rPr lang="en-US" dirty="0"/>
              <a:t>17(2), 223-244, 2019.  </a:t>
            </a:r>
          </a:p>
          <a:p>
            <a:r>
              <a:rPr lang="en-US" dirty="0"/>
              <a:t>Leathers, S.J., </a:t>
            </a:r>
            <a:r>
              <a:rPr lang="en-US" dirty="0" err="1"/>
              <a:t>Falconnier</a:t>
            </a:r>
            <a:r>
              <a:rPr lang="en-US" dirty="0"/>
              <a:t>, L., &amp; J.E. </a:t>
            </a:r>
            <a:r>
              <a:rPr lang="en-US" dirty="0" err="1"/>
              <a:t>Spielfogel</a:t>
            </a:r>
            <a:r>
              <a:rPr lang="en-US" dirty="0"/>
              <a:t>.  (2010).  Predicting Family Reunification, Adoption, </a:t>
            </a:r>
            <a:br>
              <a:rPr lang="en-US" dirty="0"/>
            </a:br>
            <a:r>
              <a:rPr lang="en-US" dirty="0"/>
              <a:t>		and Subsidized Guardianship Among Adolescents in Foster Care.  </a:t>
            </a:r>
            <a:r>
              <a:rPr lang="en-US" i="1" dirty="0"/>
              <a:t>American Journal of </a:t>
            </a:r>
            <a:br>
              <a:rPr lang="en-US" i="1" dirty="0"/>
            </a:br>
            <a:r>
              <a:rPr lang="en-US" i="1" dirty="0"/>
              <a:t>		Orthopsychiatry (2010)</a:t>
            </a:r>
            <a:r>
              <a:rPr lang="en-US" dirty="0"/>
              <a:t> 80(3): 422-431.  DOI:  10.111/j.1939-0025.2010.01045.x</a:t>
            </a:r>
          </a:p>
        </p:txBody>
      </p:sp>
    </p:spTree>
    <p:extLst>
      <p:ext uri="{BB962C8B-B14F-4D97-AF65-F5344CB8AC3E}">
        <p14:creationId xmlns:p14="http://schemas.microsoft.com/office/powerpoint/2010/main" val="19741037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53377"/>
            <a:ext cx="8915400" cy="5304623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Meesters</a:t>
            </a:r>
            <a:r>
              <a:rPr lang="en-US" dirty="0"/>
              <a:t>, C., </a:t>
            </a:r>
            <a:r>
              <a:rPr lang="en-US" dirty="0" err="1"/>
              <a:t>Muris</a:t>
            </a:r>
            <a:r>
              <a:rPr lang="en-US" dirty="0"/>
              <a:t>, P., </a:t>
            </a:r>
            <a:r>
              <a:rPr lang="en-US" dirty="0" err="1"/>
              <a:t>Dibbets</a:t>
            </a:r>
            <a:r>
              <a:rPr lang="en-US" dirty="0"/>
              <a:t> P., </a:t>
            </a:r>
            <a:r>
              <a:rPr lang="en-US" dirty="0" err="1"/>
              <a:t>Cima</a:t>
            </a:r>
            <a:r>
              <a:rPr lang="en-US" dirty="0"/>
              <a:t>, M., &amp; L. </a:t>
            </a:r>
            <a:r>
              <a:rPr lang="en-US" dirty="0" err="1"/>
              <a:t>Lemmens</a:t>
            </a:r>
            <a:r>
              <a:rPr lang="en-US" dirty="0"/>
              <a:t>.  (2017, March 10).  On the Link </a:t>
            </a:r>
            <a:br>
              <a:rPr lang="en-US" dirty="0"/>
            </a:br>
            <a:r>
              <a:rPr lang="en-US" dirty="0"/>
              <a:t>		between Perceived Parental Rearing Behaviors and Self-conscious Emotions in </a:t>
            </a:r>
            <a:br>
              <a:rPr lang="en-US" dirty="0"/>
            </a:br>
            <a:r>
              <a:rPr lang="en-US" dirty="0"/>
              <a:t>		Adolescents.  </a:t>
            </a:r>
            <a:r>
              <a:rPr lang="en-US" i="1" dirty="0"/>
              <a:t>Journal of Child and Family Studies (2017) </a:t>
            </a:r>
            <a:r>
              <a:rPr lang="en-US" dirty="0"/>
              <a:t>26:1536-1545.  DOI:  </a:t>
            </a:r>
            <a:br>
              <a:rPr lang="en-US" dirty="0"/>
            </a:br>
            <a:r>
              <a:rPr lang="en-US" dirty="0"/>
              <a:t>		10.1007/s10826-017-0695-7</a:t>
            </a:r>
          </a:p>
          <a:p>
            <a:r>
              <a:rPr lang="en-US" dirty="0"/>
              <a:t>New Horizons Wellness Services.  (2019, September 3).  Social Skills, Social Communication and </a:t>
            </a:r>
            <a:br>
              <a:rPr lang="en-US" dirty="0"/>
            </a:br>
            <a:r>
              <a:rPr lang="en-US" dirty="0"/>
              <a:t>		Pragmatic Language.  </a:t>
            </a:r>
            <a:r>
              <a:rPr lang="en-US" i="1" dirty="0"/>
              <a:t>New Horizons Wellness Services.  </a:t>
            </a:r>
            <a:r>
              <a:rPr lang="en-US" dirty="0"/>
              <a:t>Retrieved from </a:t>
            </a:r>
            <a:br>
              <a:rPr lang="en-US" dirty="0"/>
            </a:br>
            <a:r>
              <a:rPr lang="en-US" dirty="0"/>
              <a:t>		https://nhws.us/2019/09/03/social-skills-social-communication-and-pragmatic-language/</a:t>
            </a:r>
          </a:p>
          <a:p>
            <a:r>
              <a:rPr lang="en-US" dirty="0" err="1"/>
              <a:t>Oshri</a:t>
            </a:r>
            <a:r>
              <a:rPr lang="en-US" dirty="0"/>
              <a:t>, A., Carlson, M.W., Kwon, J.A., </a:t>
            </a:r>
            <a:r>
              <a:rPr lang="en-US" dirty="0" err="1"/>
              <a:t>Zeichner</a:t>
            </a:r>
            <a:r>
              <a:rPr lang="en-US" dirty="0"/>
              <a:t>, A., &amp; K.K.A.S </a:t>
            </a:r>
            <a:r>
              <a:rPr lang="en-US" dirty="0" err="1"/>
              <a:t>Wickrama</a:t>
            </a:r>
            <a:r>
              <a:rPr lang="en-US" dirty="0"/>
              <a:t>.  (2016, January 28).  </a:t>
            </a:r>
            <a:br>
              <a:rPr lang="en-US" dirty="0"/>
            </a:br>
            <a:r>
              <a:rPr lang="en-US" dirty="0"/>
              <a:t>		Developmental Growth Trajectories of Self-Esteem in Adolescence:  Associations with Child </a:t>
            </a:r>
            <a:br>
              <a:rPr lang="en-US" dirty="0"/>
            </a:br>
            <a:r>
              <a:rPr lang="en-US" dirty="0"/>
              <a:t>		Neglect and Drug Use and Abuse in Young Adulthood.  </a:t>
            </a:r>
            <a:r>
              <a:rPr lang="en-US" i="1" dirty="0"/>
              <a:t>Journal of Youth and Adolescence </a:t>
            </a:r>
            <a:br>
              <a:rPr lang="en-US" i="1" dirty="0"/>
            </a:br>
            <a:r>
              <a:rPr lang="en-US" i="1" dirty="0"/>
              <a:t>		(2017) </a:t>
            </a:r>
            <a:r>
              <a:rPr lang="en-US" dirty="0"/>
              <a:t>46:151-164.  DOI:  10.1007/s10964-016-0483-5</a:t>
            </a:r>
          </a:p>
          <a:p>
            <a:r>
              <a:rPr lang="en-US" dirty="0"/>
              <a:t>Rice, S., Cotton, S., Moeller-</a:t>
            </a:r>
            <a:r>
              <a:rPr lang="en-US" dirty="0" err="1"/>
              <a:t>Sazone</a:t>
            </a:r>
            <a:r>
              <a:rPr lang="en-US" dirty="0"/>
              <a:t>, K., </a:t>
            </a:r>
            <a:r>
              <a:rPr lang="en-US" dirty="0" err="1"/>
              <a:t>Mihalopoulos</a:t>
            </a:r>
            <a:r>
              <a:rPr lang="en-US" dirty="0"/>
              <a:t>, C., Magnus, A., Harvey, C., Humphreys, C., </a:t>
            </a:r>
            <a:br>
              <a:rPr lang="en-US" dirty="0"/>
            </a:br>
            <a:r>
              <a:rPr lang="en-US" dirty="0"/>
              <a:t>		</a:t>
            </a:r>
            <a:r>
              <a:rPr lang="en-US" dirty="0" err="1"/>
              <a:t>Halperin</a:t>
            </a:r>
            <a:r>
              <a:rPr lang="en-US" dirty="0"/>
              <a:t>, S., </a:t>
            </a:r>
            <a:r>
              <a:rPr lang="en-US" dirty="0" err="1"/>
              <a:t>Scheppokat</a:t>
            </a:r>
            <a:r>
              <a:rPr lang="en-US" dirty="0"/>
              <a:t>, A., </a:t>
            </a:r>
            <a:r>
              <a:rPr lang="en-US" dirty="0" err="1"/>
              <a:t>McGorry</a:t>
            </a:r>
            <a:r>
              <a:rPr lang="en-US" dirty="0"/>
              <a:t>, Pl., &amp; H. </a:t>
            </a:r>
            <a:r>
              <a:rPr lang="en-US" dirty="0" err="1"/>
              <a:t>Herrman</a:t>
            </a:r>
            <a:r>
              <a:rPr lang="en-US" dirty="0"/>
              <a:t>.  (2017).  Placement instability </a:t>
            </a:r>
            <a:br>
              <a:rPr lang="en-US" dirty="0"/>
            </a:br>
            <a:r>
              <a:rPr lang="en-US" dirty="0"/>
              <a:t>		among young people removed from their original family and the likely mental health </a:t>
            </a:r>
            <a:br>
              <a:rPr lang="en-US" dirty="0"/>
            </a:br>
            <a:r>
              <a:rPr lang="en-US" dirty="0"/>
              <a:t>		implications.  </a:t>
            </a:r>
            <a:r>
              <a:rPr lang="en-US" i="1" dirty="0"/>
              <a:t>Shanghai Archives of Psychiatry </a:t>
            </a:r>
            <a:r>
              <a:rPr lang="en-US" dirty="0"/>
              <a:t>29(2) 85-93.  DOI:  10.11919/j.issn.1002-</a:t>
            </a:r>
            <a:br>
              <a:rPr lang="en-US" dirty="0"/>
            </a:br>
            <a:r>
              <a:rPr lang="en-US" dirty="0"/>
              <a:t>		0829.216090</a:t>
            </a:r>
          </a:p>
          <a:p>
            <a:r>
              <a:rPr lang="en-US" dirty="0"/>
              <a:t>Rouse, H.L., Hurt, T.R., </a:t>
            </a:r>
            <a:r>
              <a:rPr lang="en-US" dirty="0" err="1"/>
              <a:t>Melby</a:t>
            </a:r>
            <a:r>
              <a:rPr lang="en-US" dirty="0"/>
              <a:t>, J.N., </a:t>
            </a:r>
            <a:r>
              <a:rPr lang="en-US" dirty="0" err="1"/>
              <a:t>Bartel</a:t>
            </a:r>
            <a:r>
              <a:rPr lang="en-US" dirty="0"/>
              <a:t>, M., McCurdy, B., McKnight, E., Zhao, F., </a:t>
            </a:r>
            <a:r>
              <a:rPr lang="en-US" dirty="0" err="1"/>
              <a:t>Behrer</a:t>
            </a:r>
            <a:r>
              <a:rPr lang="en-US" dirty="0"/>
              <a:t>, C., &amp; C.F. </a:t>
            </a:r>
            <a:br>
              <a:rPr lang="en-US" dirty="0"/>
            </a:br>
            <a:r>
              <a:rPr lang="en-US" dirty="0"/>
              <a:t>		Weems.  (2020, August 9).  Pregnancy and Parenting Among Youth Transitioning from </a:t>
            </a:r>
            <a:br>
              <a:rPr lang="en-US" dirty="0"/>
            </a:br>
            <a:r>
              <a:rPr lang="en-US" dirty="0"/>
              <a:t>		Foster Care:  A Mixed Methods Study.  </a:t>
            </a:r>
            <a:r>
              <a:rPr lang="en-US" i="1" dirty="0"/>
              <a:t>Child &amp; Youth Care Forum (2021) </a:t>
            </a:r>
            <a:r>
              <a:rPr lang="en-US" dirty="0"/>
              <a:t>50:167-197. </a:t>
            </a:r>
            <a:br>
              <a:rPr lang="en-US" dirty="0"/>
            </a:br>
            <a:r>
              <a:rPr lang="en-US" dirty="0"/>
              <a:t>		DOI:10.1007/s10566-020-09567-0</a:t>
            </a:r>
          </a:p>
        </p:txBody>
      </p:sp>
    </p:spTree>
    <p:extLst>
      <p:ext uri="{BB962C8B-B14F-4D97-AF65-F5344CB8AC3E}">
        <p14:creationId xmlns:p14="http://schemas.microsoft.com/office/powerpoint/2010/main" val="497885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212" y="1766174"/>
            <a:ext cx="7876239" cy="4145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Range of Gender Identities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509571"/>
          </a:xfrm>
        </p:spPr>
        <p:txBody>
          <a:bodyPr>
            <a:normAutofit fontScale="92500" lnSpcReduction="10000"/>
          </a:bodyPr>
          <a:lstStyle/>
          <a:p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  <a:p>
            <a:endParaRPr lang="en-US" dirty="0">
              <a:hlinkClick r:id="rId4"/>
            </a:endParaRPr>
          </a:p>
          <a:p>
            <a:pPr marL="0" indent="0">
              <a:buNone/>
            </a:pPr>
            <a:r>
              <a:rPr lang="en-US" dirty="0">
                <a:hlinkClick r:id="rId4"/>
              </a:rPr>
              <a:t>https://www.youtube.com/watch?v=i83VQIaDlQw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3838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42360"/>
            <a:ext cx="8915400" cy="5315639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Soenens</a:t>
            </a:r>
            <a:r>
              <a:rPr lang="en-US" dirty="0"/>
              <a:t>, B., </a:t>
            </a:r>
            <a:r>
              <a:rPr lang="en-US" dirty="0" err="1"/>
              <a:t>Luyckx</a:t>
            </a:r>
            <a:r>
              <a:rPr lang="en-US" dirty="0"/>
              <a:t> K., </a:t>
            </a:r>
            <a:r>
              <a:rPr lang="en-US" dirty="0" err="1"/>
              <a:t>Vansteenkiste</a:t>
            </a:r>
            <a:r>
              <a:rPr lang="en-US" dirty="0"/>
              <a:t>, M., </a:t>
            </a:r>
            <a:r>
              <a:rPr lang="en-US" dirty="0" err="1"/>
              <a:t>Duriez</a:t>
            </a:r>
            <a:r>
              <a:rPr lang="en-US" dirty="0"/>
              <a:t>, B., &amp; L. </a:t>
            </a:r>
            <a:r>
              <a:rPr lang="en-US" dirty="0" err="1"/>
              <a:t>Goossens</a:t>
            </a:r>
            <a:r>
              <a:rPr lang="en-US" dirty="0"/>
              <a:t>.  (2008, October).  </a:t>
            </a:r>
            <a:br>
              <a:rPr lang="en-US" dirty="0"/>
            </a:br>
            <a:r>
              <a:rPr lang="en-US" dirty="0"/>
              <a:t>		Clarifying the Link between Parental Psychological Control and Adolescents’ </a:t>
            </a:r>
            <a:br>
              <a:rPr lang="en-US" dirty="0"/>
            </a:br>
            <a:r>
              <a:rPr lang="en-US" dirty="0"/>
              <a:t>		Depressive Symptoms.  </a:t>
            </a:r>
            <a:r>
              <a:rPr lang="en-US" i="1" dirty="0"/>
              <a:t>Merrill-Palmer Quarterly.  </a:t>
            </a:r>
            <a:r>
              <a:rPr lang="en-US" dirty="0"/>
              <a:t>54(4): 411-444.</a:t>
            </a:r>
          </a:p>
          <a:p>
            <a:r>
              <a:rPr lang="en-US" dirty="0" err="1"/>
              <a:t>TEDx</a:t>
            </a:r>
            <a:r>
              <a:rPr lang="en-US" dirty="0"/>
              <a:t> Talks.  (2020, November 13).  ‘How to parent a teen from a teen’s perspective’ [Video </a:t>
            </a:r>
            <a:br>
              <a:rPr lang="en-US" dirty="0"/>
            </a:br>
            <a:r>
              <a:rPr lang="en-US" dirty="0"/>
              <a:t>		file].  Retrieved from https://www.youtube.com/watch?v=0vdPxLfAsqo</a:t>
            </a:r>
          </a:p>
          <a:p>
            <a:r>
              <a:rPr lang="en-US" dirty="0" err="1"/>
              <a:t>TEDx</a:t>
            </a:r>
            <a:r>
              <a:rPr lang="en-US" dirty="0"/>
              <a:t> Talks.  (2018, June 22).  ‘Overcoming Social Anxiety’ [Video file].  Retrieved from </a:t>
            </a:r>
            <a:br>
              <a:rPr lang="en-US" dirty="0"/>
            </a:br>
            <a:r>
              <a:rPr lang="en-US" dirty="0"/>
              <a:t>		https://www.youtube.com/watch?v=YqM-17Iw_2k</a:t>
            </a:r>
          </a:p>
          <a:p>
            <a:r>
              <a:rPr lang="en-US" dirty="0"/>
              <a:t>Tennessee Department of Children’s Services.  (2019, November 27).  ‘Teens explain what it </a:t>
            </a:r>
            <a:br>
              <a:rPr lang="en-US" dirty="0"/>
            </a:br>
            <a:r>
              <a:rPr lang="en-US" dirty="0"/>
              <a:t>		meant to be adopted at age 17’ [Video file].  Retrieved from 				 			https://www.youtube.com/watch?v=P2IQ7L_ouAo</a:t>
            </a:r>
          </a:p>
          <a:p>
            <a:r>
              <a:rPr lang="en-US" dirty="0"/>
              <a:t>Thompson, A.E., &amp; </a:t>
            </a:r>
            <a:r>
              <a:rPr lang="en-US" dirty="0" err="1"/>
              <a:t>J.K.P.Greeson</a:t>
            </a:r>
            <a:r>
              <a:rPr lang="en-US" dirty="0"/>
              <a:t>.  (2015).  Legal and Relational Permanence in Older Foster </a:t>
            </a:r>
            <a:br>
              <a:rPr lang="en-US" dirty="0"/>
            </a:br>
            <a:r>
              <a:rPr lang="en-US" dirty="0"/>
              <a:t>		Care Youths.  </a:t>
            </a:r>
            <a:r>
              <a:rPr lang="en-US" i="1" dirty="0"/>
              <a:t>Social Work Today </a:t>
            </a:r>
            <a:r>
              <a:rPr lang="en-US" dirty="0"/>
              <a:t>15(4) 24.  Retrieved from </a:t>
            </a:r>
            <a:br>
              <a:rPr lang="en-US" dirty="0"/>
            </a:br>
            <a:r>
              <a:rPr lang="en-US" dirty="0"/>
              <a:t>		https://www.socialworktoday.com/archive/072115p24.shtml</a:t>
            </a:r>
          </a:p>
          <a:p>
            <a:r>
              <a:rPr lang="en-US" dirty="0"/>
              <a:t>Wade, M., </a:t>
            </a:r>
            <a:r>
              <a:rPr lang="en-US" dirty="0" err="1"/>
              <a:t>Zeanah</a:t>
            </a:r>
            <a:r>
              <a:rPr lang="en-US" dirty="0"/>
              <a:t>, C.H., Fox, N.A., &amp; C.A. Nelson.  (2020).  Social Communication deficits </a:t>
            </a:r>
            <a:br>
              <a:rPr lang="en-US" dirty="0"/>
            </a:br>
            <a:r>
              <a:rPr lang="en-US" dirty="0"/>
              <a:t>		following early-life deprivation and relation to psychopathology:  a randomized </a:t>
            </a:r>
            <a:br>
              <a:rPr lang="en-US" dirty="0"/>
            </a:br>
            <a:r>
              <a:rPr lang="en-US" dirty="0"/>
              <a:t>		clinical trial of foster care.  </a:t>
            </a:r>
            <a:r>
              <a:rPr lang="en-US" i="1" dirty="0"/>
              <a:t>The Journal of Child Psychology and Psychiatry (2020) </a:t>
            </a:r>
            <a:br>
              <a:rPr lang="en-US" i="1" dirty="0"/>
            </a:br>
            <a:r>
              <a:rPr lang="en-US" i="1" dirty="0"/>
              <a:t>		</a:t>
            </a:r>
            <a:r>
              <a:rPr lang="en-US" dirty="0"/>
              <a:t>61(12):  1360-1369.  DOI:  10.111/jcpp.13222</a:t>
            </a:r>
          </a:p>
        </p:txBody>
      </p:sp>
    </p:spTree>
    <p:extLst>
      <p:ext uri="{BB962C8B-B14F-4D97-AF65-F5344CB8AC3E}">
        <p14:creationId xmlns:p14="http://schemas.microsoft.com/office/powerpoint/2010/main" val="49239807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42360"/>
            <a:ext cx="8915400" cy="499064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Williams-Butler, A., Gale, A., &amp; M. Dorsey.  (2019).  Gender Differences among Black </a:t>
            </a:r>
            <a:br>
              <a:rPr lang="en-US" dirty="0"/>
            </a:br>
            <a:r>
              <a:rPr lang="en-US" dirty="0"/>
              <a:t>		Adolescents in Foster Care:  The Relationship between Relational Permanence and </a:t>
            </a:r>
            <a:br>
              <a:rPr lang="en-US" dirty="0"/>
            </a:br>
            <a:r>
              <a:rPr lang="en-US" dirty="0"/>
              <a:t>		Psychological Well-being.  </a:t>
            </a:r>
            <a:r>
              <a:rPr lang="en-US" i="1" dirty="0"/>
              <a:t>Journal of Public Child Welfare.  </a:t>
            </a:r>
            <a:r>
              <a:rPr lang="en-US" dirty="0"/>
              <a:t>DOI:  </a:t>
            </a:r>
            <a:br>
              <a:rPr lang="en-US" dirty="0"/>
            </a:br>
            <a:r>
              <a:rPr lang="en-US" dirty="0"/>
              <a:t>		10.1080/15548732.019.1636922</a:t>
            </a:r>
          </a:p>
          <a:p>
            <a:r>
              <a:rPr lang="en-US" dirty="0"/>
              <a:t>Williams-Butler, A., Ryan, J.P., </a:t>
            </a:r>
            <a:r>
              <a:rPr lang="en-US" dirty="0" err="1"/>
              <a:t>McLoyd</a:t>
            </a:r>
            <a:r>
              <a:rPr lang="en-US" dirty="0"/>
              <a:t>, V.C., </a:t>
            </a:r>
            <a:r>
              <a:rPr lang="en-US" dirty="0" err="1"/>
              <a:t>Schulenberg</a:t>
            </a:r>
            <a:r>
              <a:rPr lang="en-US" dirty="0"/>
              <a:t>, J.E., Davis-Kean, P.E.  (2018, June 		17).  	Relational Permanence and Psychological well-being among African </a:t>
            </a:r>
            <a:br>
              <a:rPr lang="en-US" dirty="0"/>
            </a:br>
            <a:r>
              <a:rPr lang="en-US" dirty="0"/>
              <a:t>		American Adolescents in Foster Care.  </a:t>
            </a:r>
            <a:r>
              <a:rPr lang="en-US" i="1" dirty="0"/>
              <a:t>Journal of Child and Family Studies</a:t>
            </a:r>
            <a:r>
              <a:rPr lang="en-US" dirty="0"/>
              <a:t> (2018) </a:t>
            </a:r>
            <a:br>
              <a:rPr lang="en-US" dirty="0"/>
            </a:br>
            <a:r>
              <a:rPr lang="en-US" dirty="0"/>
              <a:t>		27:3277-3287.  DOI:  10.1007/s10826-018-1155-8</a:t>
            </a:r>
          </a:p>
          <a:p>
            <a:r>
              <a:rPr lang="en-US" dirty="0"/>
              <a:t>World Health Organization.  (2018, September 17).  </a:t>
            </a:r>
            <a:r>
              <a:rPr lang="en-US" i="1" dirty="0"/>
              <a:t>Mental health in adolescence </a:t>
            </a:r>
            <a:r>
              <a:rPr lang="en-US" dirty="0"/>
              <a:t>[Video </a:t>
            </a:r>
            <a:br>
              <a:rPr lang="en-US" dirty="0"/>
            </a:br>
            <a:r>
              <a:rPr lang="en-US" dirty="0"/>
              <a:t>		file].  Retrieved from https://www.youtube.com/watch?v=HMRaun9yRWk</a:t>
            </a:r>
          </a:p>
          <a:p>
            <a:r>
              <a:rPr lang="en-US" dirty="0"/>
              <a:t>Yilmaz, L., </a:t>
            </a:r>
            <a:r>
              <a:rPr lang="en-US" dirty="0" err="1"/>
              <a:t>Yazar</a:t>
            </a:r>
            <a:r>
              <a:rPr lang="en-US" dirty="0"/>
              <a:t>, R., &amp; O. </a:t>
            </a:r>
            <a:r>
              <a:rPr lang="en-US" dirty="0" err="1"/>
              <a:t>Tolan</a:t>
            </a:r>
            <a:r>
              <a:rPr lang="en-US" dirty="0"/>
              <a:t>.  (2021).  Prediction of Social Anxiety in Adolescence in the </a:t>
            </a:r>
            <a:br>
              <a:rPr lang="en-US" dirty="0"/>
            </a:br>
            <a:r>
              <a:rPr lang="en-US" dirty="0"/>
              <a:t>		Context of Parental Attitudes and Emotion Regulation.  </a:t>
            </a:r>
            <a:r>
              <a:rPr lang="en-US" i="1" dirty="0"/>
              <a:t>International Online Journal </a:t>
            </a:r>
            <a:br>
              <a:rPr lang="en-US" i="1" dirty="0"/>
            </a:br>
            <a:r>
              <a:rPr lang="en-US" i="1" dirty="0"/>
              <a:t>		of Educational Sciences 	</a:t>
            </a:r>
            <a:r>
              <a:rPr lang="en-US" dirty="0"/>
              <a:t>13(4): 1198-1217.  </a:t>
            </a:r>
          </a:p>
          <a:p>
            <a:r>
              <a:rPr lang="en-US" dirty="0"/>
              <a:t>Zinn, A., &amp; C. Peters.  (2015, October 1).  Expressed-interest Legal Representation for </a:t>
            </a:r>
            <a:br>
              <a:rPr lang="en-US" dirty="0"/>
            </a:br>
            <a:r>
              <a:rPr lang="en-US" dirty="0"/>
              <a:t>		Children in Substitute Care:  Evaluation of the Impact of Representation of Children’s </a:t>
            </a:r>
            <a:br>
              <a:rPr lang="en-US" dirty="0"/>
            </a:br>
            <a:r>
              <a:rPr lang="en-US" dirty="0"/>
              <a:t>		Permanency Outcomes.  </a:t>
            </a:r>
            <a:r>
              <a:rPr lang="en-US" i="1" dirty="0"/>
              <a:t>Family Court Review, 53</a:t>
            </a:r>
            <a:r>
              <a:rPr lang="en-US" dirty="0"/>
              <a:t>(4), 589-601.  DOI:  </a:t>
            </a:r>
            <a:br>
              <a:rPr lang="en-US" dirty="0"/>
            </a:br>
            <a:r>
              <a:rPr lang="en-US" dirty="0"/>
              <a:t>		10.1111/fcre.12175</a:t>
            </a:r>
          </a:p>
        </p:txBody>
      </p:sp>
    </p:spTree>
    <p:extLst>
      <p:ext uri="{BB962C8B-B14F-4D97-AF65-F5344CB8AC3E}">
        <p14:creationId xmlns:p14="http://schemas.microsoft.com/office/powerpoint/2010/main" val="3734718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Adolescents – Their Gender &amp; Self-Esteem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311267"/>
          </a:xfrm>
        </p:spPr>
        <p:txBody>
          <a:bodyPr>
            <a:normAutofit/>
          </a:bodyPr>
          <a:lstStyle/>
          <a:p>
            <a:r>
              <a:rPr lang="en-US" dirty="0"/>
              <a:t>Self-esteem</a:t>
            </a:r>
          </a:p>
          <a:p>
            <a:pPr lvl="1"/>
            <a:r>
              <a:rPr lang="en-US" dirty="0"/>
              <a:t>Understanding of self</a:t>
            </a:r>
          </a:p>
          <a:p>
            <a:pPr lvl="1"/>
            <a:r>
              <a:rPr lang="en-US" dirty="0"/>
              <a:t>Dynamic</a:t>
            </a:r>
          </a:p>
          <a:p>
            <a:pPr lvl="1"/>
            <a:r>
              <a:rPr lang="en-US" dirty="0"/>
              <a:t>Influenced by internal and external factors</a:t>
            </a:r>
          </a:p>
          <a:p>
            <a:r>
              <a:rPr lang="en-US" dirty="0"/>
              <a:t>Boys &amp; girls treated differently</a:t>
            </a:r>
          </a:p>
          <a:p>
            <a:pPr lvl="1"/>
            <a:r>
              <a:rPr lang="en-US" dirty="0"/>
              <a:t>Encouragement of competition; emotions (externalizing or internalizing)</a:t>
            </a:r>
          </a:p>
          <a:p>
            <a:r>
              <a:rPr lang="en-US" i="1" dirty="0"/>
              <a:t>Ideal </a:t>
            </a:r>
            <a:r>
              <a:rPr lang="en-US" dirty="0"/>
              <a:t>body for males &amp; females</a:t>
            </a:r>
          </a:p>
          <a:p>
            <a:pPr lvl="1"/>
            <a:r>
              <a:rPr lang="en-US" dirty="0"/>
              <a:t>Body dissatisfaction = harmful effects</a:t>
            </a:r>
          </a:p>
          <a:p>
            <a:pPr lvl="2"/>
            <a:r>
              <a:rPr lang="en-US" dirty="0"/>
              <a:t>Emotional, psychological, &amp; physiological</a:t>
            </a:r>
          </a:p>
          <a:p>
            <a:pPr lvl="2"/>
            <a:r>
              <a:rPr lang="en-US" dirty="0"/>
              <a:t>Eating disorders</a:t>
            </a:r>
          </a:p>
        </p:txBody>
      </p:sp>
    </p:spTree>
    <p:extLst>
      <p:ext uri="{BB962C8B-B14F-4D97-AF65-F5344CB8AC3E}">
        <p14:creationId xmlns:p14="http://schemas.microsoft.com/office/powerpoint/2010/main" val="72364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Permanence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Everyone needs important long-term relationships</a:t>
            </a:r>
          </a:p>
          <a:p>
            <a:pPr lvl="1"/>
            <a:r>
              <a:rPr lang="en-US" dirty="0"/>
              <a:t>Feel loved &amp; connected</a:t>
            </a:r>
          </a:p>
          <a:p>
            <a:pPr lvl="1"/>
            <a:r>
              <a:rPr lang="en-US" dirty="0"/>
              <a:t>Foster care youth more likely disadvantaged</a:t>
            </a:r>
          </a:p>
          <a:p>
            <a:r>
              <a:rPr lang="en-US" dirty="0"/>
              <a:t>Relational permanence linked to positive outcomes</a:t>
            </a:r>
          </a:p>
          <a:p>
            <a:r>
              <a:rPr lang="en-US" dirty="0"/>
              <a:t>Research shows</a:t>
            </a:r>
          </a:p>
          <a:p>
            <a:pPr lvl="1"/>
            <a:r>
              <a:rPr lang="en-US" dirty="0"/>
              <a:t>Reduction in delinquent behaviors</a:t>
            </a:r>
          </a:p>
          <a:p>
            <a:pPr lvl="1"/>
            <a:r>
              <a:rPr lang="en-US" dirty="0"/>
              <a:t>Increasing educational outcomes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409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				Think About It…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589212" y="2529109"/>
            <a:ext cx="8915400" cy="3827623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What impacts would important long-term relationships have in the life of an adolescent in foster care?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0"/>
            <a:ext cx="30480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528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Vulnerabilities for Youth in Foster Care	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Placement instability </a:t>
            </a:r>
          </a:p>
          <a:p>
            <a:pPr lvl="1"/>
            <a:r>
              <a:rPr lang="en-US" dirty="0"/>
              <a:t>Change placements at higher rate than younger children</a:t>
            </a:r>
          </a:p>
          <a:p>
            <a:r>
              <a:rPr lang="en-US" dirty="0"/>
              <a:t>Remaining until age out</a:t>
            </a:r>
          </a:p>
          <a:p>
            <a:pPr lvl="1"/>
            <a:r>
              <a:rPr lang="en-US" dirty="0"/>
              <a:t>Less likely to be adopted, reunified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34498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2171</TotalTime>
  <Words>1557</Words>
  <Application>Microsoft Office PowerPoint</Application>
  <PresentationFormat>Widescreen</PresentationFormat>
  <Paragraphs>370</Paragraphs>
  <Slides>51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Wisp</vt:lpstr>
      <vt:lpstr>Raising Adolescents in Foster Care</vt:lpstr>
      <vt:lpstr> Fostering Adolescents</vt:lpstr>
      <vt:lpstr>Adolescents Need a Solid Foundation</vt:lpstr>
      <vt:lpstr>Adolescents – Their Gender</vt:lpstr>
      <vt:lpstr>Range of Gender Identities</vt:lpstr>
      <vt:lpstr>Adolescents – Their Gender &amp; Self-Esteem</vt:lpstr>
      <vt:lpstr>Relational Permanence </vt:lpstr>
      <vt:lpstr>       Think About It…</vt:lpstr>
      <vt:lpstr>Vulnerabilities for Youth in Foster Care   </vt:lpstr>
      <vt:lpstr>Taken into foster care, through the eyes of a child</vt:lpstr>
      <vt:lpstr>       Think About It…</vt:lpstr>
      <vt:lpstr>Permanency Outcomes</vt:lpstr>
      <vt:lpstr>Risky Business</vt:lpstr>
      <vt:lpstr>Positive Parenting</vt:lpstr>
      <vt:lpstr>Parent-Child Relationships</vt:lpstr>
      <vt:lpstr>From a teen’s perspective…</vt:lpstr>
      <vt:lpstr>Foster Parents &amp; Birth Parents </vt:lpstr>
      <vt:lpstr>       Think About It…</vt:lpstr>
      <vt:lpstr>Social Learning &amp; Social Networks</vt:lpstr>
      <vt:lpstr>Social Communication</vt:lpstr>
      <vt:lpstr>Social Anxiety</vt:lpstr>
      <vt:lpstr>Overcoming Social Anxiety</vt:lpstr>
      <vt:lpstr>       Think About It…</vt:lpstr>
      <vt:lpstr>Attachment Styles &amp; Adolescents</vt:lpstr>
      <vt:lpstr>Adolescents with Learning Disabilities </vt:lpstr>
      <vt:lpstr>Foster Hope – The Foster Care System &amp; Youth Mental Health</vt:lpstr>
      <vt:lpstr>Mental Health in Foster Care Adolescents </vt:lpstr>
      <vt:lpstr>Mental Health in Adolescence</vt:lpstr>
      <vt:lpstr>       Think About It…</vt:lpstr>
      <vt:lpstr>Pregnancy Rates &amp; Youth in Foster Care</vt:lpstr>
      <vt:lpstr>What are the intentions?</vt:lpstr>
      <vt:lpstr>Negative Outcomes for Young Parents   </vt:lpstr>
      <vt:lpstr>Research on Pregnancy in Foster Care Youth</vt:lpstr>
      <vt:lpstr>Sex Education</vt:lpstr>
      <vt:lpstr>       Think About It…</vt:lpstr>
      <vt:lpstr>Who Fosters Adolescents?</vt:lpstr>
      <vt:lpstr>Why Not Adolescents?</vt:lpstr>
      <vt:lpstr>Their Concerns/Stress/Fear</vt:lpstr>
      <vt:lpstr>       Think About It…</vt:lpstr>
      <vt:lpstr>Challenges with Adolescents</vt:lpstr>
      <vt:lpstr>Fewer Placement Disruptions</vt:lpstr>
      <vt:lpstr>Raising Adolescents &amp; Conflict in Your Own Relationship</vt:lpstr>
      <vt:lpstr>Additional Challenges</vt:lpstr>
      <vt:lpstr>       Think About It…</vt:lpstr>
      <vt:lpstr>Teens Explain…</vt:lpstr>
      <vt:lpstr>References</vt:lpstr>
      <vt:lpstr>References</vt:lpstr>
      <vt:lpstr>References</vt:lpstr>
      <vt:lpstr>References</vt:lpstr>
      <vt:lpstr>References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Raising Adolescents in Foster Care</dc:title>
  <dc:creator>Lena Lambert</dc:creator>
  <cp:lastModifiedBy>Unknown User</cp:lastModifiedBy>
  <cp:revision>77</cp:revision>
  <dcterms:created xsi:type="dcterms:W3CDTF">2022-02-28T15:40:27Z</dcterms:created>
  <dcterms:modified xsi:type="dcterms:W3CDTF">2022-06-07T23:37:12Z</dcterms:modified>
</cp:coreProperties>
</file>