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4"/>
  </p:notesMasterIdLst>
  <p:sldIdLst>
    <p:sldId id="256" r:id="rId2"/>
    <p:sldId id="346" r:id="rId3"/>
    <p:sldId id="259" r:id="rId4"/>
    <p:sldId id="345" r:id="rId5"/>
    <p:sldId id="347" r:id="rId6"/>
    <p:sldId id="284" r:id="rId7"/>
    <p:sldId id="336" r:id="rId8"/>
    <p:sldId id="312" r:id="rId9"/>
    <p:sldId id="313" r:id="rId10"/>
    <p:sldId id="314" r:id="rId11"/>
    <p:sldId id="315" r:id="rId12"/>
    <p:sldId id="316" r:id="rId13"/>
    <p:sldId id="317" r:id="rId14"/>
    <p:sldId id="318" r:id="rId15"/>
    <p:sldId id="319" r:id="rId16"/>
    <p:sldId id="321" r:id="rId17"/>
    <p:sldId id="322" r:id="rId18"/>
    <p:sldId id="341" r:id="rId19"/>
    <p:sldId id="320" r:id="rId20"/>
    <p:sldId id="325" r:id="rId21"/>
    <p:sldId id="324" r:id="rId22"/>
    <p:sldId id="327" r:id="rId23"/>
    <p:sldId id="328" r:id="rId24"/>
    <p:sldId id="330" r:id="rId25"/>
    <p:sldId id="338" r:id="rId26"/>
    <p:sldId id="339" r:id="rId27"/>
    <p:sldId id="340" r:id="rId28"/>
    <p:sldId id="342" r:id="rId29"/>
    <p:sldId id="344" r:id="rId30"/>
    <p:sldId id="348" r:id="rId31"/>
    <p:sldId id="349" r:id="rId32"/>
    <p:sldId id="350" r:id="rId33"/>
    <p:sldId id="351" r:id="rId34"/>
    <p:sldId id="352" r:id="rId35"/>
    <p:sldId id="353" r:id="rId36"/>
    <p:sldId id="354" r:id="rId37"/>
    <p:sldId id="355" r:id="rId38"/>
    <p:sldId id="356" r:id="rId39"/>
    <p:sldId id="357" r:id="rId40"/>
    <p:sldId id="359" r:id="rId41"/>
    <p:sldId id="358" r:id="rId42"/>
    <p:sldId id="36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75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17C702-0A60-4747-B09C-1705EC6FE3CC}" type="doc">
      <dgm:prSet loTypeId="urn:microsoft.com/office/officeart/2008/layout/LinedList" loCatId="list" qsTypeId="urn:microsoft.com/office/officeart/2005/8/quickstyle/simple1" qsCatId="simple" csTypeId="urn:microsoft.com/office/officeart/2005/8/colors/ColorSchemeForSuggestions" csCatId="other"/>
      <dgm:spPr/>
      <dgm:t>
        <a:bodyPr/>
        <a:lstStyle/>
        <a:p>
          <a:endParaRPr lang="en-US"/>
        </a:p>
      </dgm:t>
    </dgm:pt>
    <dgm:pt modelId="{13F74E50-788B-46BA-AA3B-7C375E956B3F}">
      <dgm:prSet/>
      <dgm:spPr/>
      <dgm:t>
        <a:bodyPr/>
        <a:lstStyle/>
        <a:p>
          <a:r>
            <a:rPr lang="en-US"/>
            <a:t>Research continues to show the impact of childhood trauma does not end in childhood – meaning time alone does not heal.  </a:t>
          </a:r>
        </a:p>
      </dgm:t>
    </dgm:pt>
    <dgm:pt modelId="{1490E15D-1DB8-4468-8F04-618426D5A604}" type="parTrans" cxnId="{98281B2E-3A68-44C6-A0DF-50EC61B6B088}">
      <dgm:prSet/>
      <dgm:spPr/>
      <dgm:t>
        <a:bodyPr/>
        <a:lstStyle/>
        <a:p>
          <a:endParaRPr lang="en-US"/>
        </a:p>
      </dgm:t>
    </dgm:pt>
    <dgm:pt modelId="{1E38F4BD-5D28-4300-9912-5449CE0E1E4C}" type="sibTrans" cxnId="{98281B2E-3A68-44C6-A0DF-50EC61B6B088}">
      <dgm:prSet/>
      <dgm:spPr/>
      <dgm:t>
        <a:bodyPr/>
        <a:lstStyle/>
        <a:p>
          <a:endParaRPr lang="en-US"/>
        </a:p>
      </dgm:t>
    </dgm:pt>
    <dgm:pt modelId="{206CFBE3-4317-4BA5-9775-A3870E04A12E}">
      <dgm:prSet/>
      <dgm:spPr/>
      <dgm:t>
        <a:bodyPr/>
        <a:lstStyle/>
        <a:p>
          <a:r>
            <a:rPr lang="en-US"/>
            <a:t>There is a significant impact on the physical and mental health of adults. This in turn impacts the health care system, the economic system and sociological systems. </a:t>
          </a:r>
        </a:p>
      </dgm:t>
    </dgm:pt>
    <dgm:pt modelId="{77A47481-3430-446C-BE2C-6452B1AFD1F3}" type="parTrans" cxnId="{D85848BC-C68E-4102-8571-60C25E814E28}">
      <dgm:prSet/>
      <dgm:spPr/>
      <dgm:t>
        <a:bodyPr/>
        <a:lstStyle/>
        <a:p>
          <a:endParaRPr lang="en-US"/>
        </a:p>
      </dgm:t>
    </dgm:pt>
    <dgm:pt modelId="{89AC17D8-2A9F-4D43-A896-FEA6F0F61C4E}" type="sibTrans" cxnId="{D85848BC-C68E-4102-8571-60C25E814E28}">
      <dgm:prSet/>
      <dgm:spPr/>
      <dgm:t>
        <a:bodyPr/>
        <a:lstStyle/>
        <a:p>
          <a:endParaRPr lang="en-US"/>
        </a:p>
      </dgm:t>
    </dgm:pt>
    <dgm:pt modelId="{6426EF9E-7661-4A15-8606-BFDDD48C8E53}" type="pres">
      <dgm:prSet presAssocID="{8817C702-0A60-4747-B09C-1705EC6FE3CC}" presName="vert0" presStyleCnt="0">
        <dgm:presLayoutVars>
          <dgm:dir/>
          <dgm:animOne val="branch"/>
          <dgm:animLvl val="lvl"/>
        </dgm:presLayoutVars>
      </dgm:prSet>
      <dgm:spPr/>
    </dgm:pt>
    <dgm:pt modelId="{A74CEBF9-7E80-4270-8168-E323A27E02F3}" type="pres">
      <dgm:prSet presAssocID="{13F74E50-788B-46BA-AA3B-7C375E956B3F}" presName="thickLine" presStyleLbl="alignNode1" presStyleIdx="0" presStyleCnt="2"/>
      <dgm:spPr/>
    </dgm:pt>
    <dgm:pt modelId="{0715078D-9793-45A7-AEDB-A11A06BA71B2}" type="pres">
      <dgm:prSet presAssocID="{13F74E50-788B-46BA-AA3B-7C375E956B3F}" presName="horz1" presStyleCnt="0"/>
      <dgm:spPr/>
    </dgm:pt>
    <dgm:pt modelId="{7E79F205-B966-46F7-A539-6D5EE2669CE2}" type="pres">
      <dgm:prSet presAssocID="{13F74E50-788B-46BA-AA3B-7C375E956B3F}" presName="tx1" presStyleLbl="revTx" presStyleIdx="0" presStyleCnt="2"/>
      <dgm:spPr/>
    </dgm:pt>
    <dgm:pt modelId="{F8D2F975-CA63-4F08-9DEE-4B4BB5D0911F}" type="pres">
      <dgm:prSet presAssocID="{13F74E50-788B-46BA-AA3B-7C375E956B3F}" presName="vert1" presStyleCnt="0"/>
      <dgm:spPr/>
    </dgm:pt>
    <dgm:pt modelId="{E55EE481-C66A-4ACA-B3DF-38DFE9ECFF4A}" type="pres">
      <dgm:prSet presAssocID="{206CFBE3-4317-4BA5-9775-A3870E04A12E}" presName="thickLine" presStyleLbl="alignNode1" presStyleIdx="1" presStyleCnt="2"/>
      <dgm:spPr/>
    </dgm:pt>
    <dgm:pt modelId="{1527C256-7EEE-4182-A6BE-95D790D02A93}" type="pres">
      <dgm:prSet presAssocID="{206CFBE3-4317-4BA5-9775-A3870E04A12E}" presName="horz1" presStyleCnt="0"/>
      <dgm:spPr/>
    </dgm:pt>
    <dgm:pt modelId="{720A7AD0-A407-43D0-ADFB-2E8D681FC2A0}" type="pres">
      <dgm:prSet presAssocID="{206CFBE3-4317-4BA5-9775-A3870E04A12E}" presName="tx1" presStyleLbl="revTx" presStyleIdx="1" presStyleCnt="2"/>
      <dgm:spPr/>
    </dgm:pt>
    <dgm:pt modelId="{DCD2605A-D667-4B7C-955F-CCF91338E67F}" type="pres">
      <dgm:prSet presAssocID="{206CFBE3-4317-4BA5-9775-A3870E04A12E}" presName="vert1" presStyleCnt="0"/>
      <dgm:spPr/>
    </dgm:pt>
  </dgm:ptLst>
  <dgm:cxnLst>
    <dgm:cxn modelId="{98281B2E-3A68-44C6-A0DF-50EC61B6B088}" srcId="{8817C702-0A60-4747-B09C-1705EC6FE3CC}" destId="{13F74E50-788B-46BA-AA3B-7C375E956B3F}" srcOrd="0" destOrd="0" parTransId="{1490E15D-1DB8-4468-8F04-618426D5A604}" sibTransId="{1E38F4BD-5D28-4300-9912-5449CE0E1E4C}"/>
    <dgm:cxn modelId="{428C4C38-E193-4AB2-8550-EC5BEB3F82CC}" type="presOf" srcId="{13F74E50-788B-46BA-AA3B-7C375E956B3F}" destId="{7E79F205-B966-46F7-A539-6D5EE2669CE2}" srcOrd="0" destOrd="0" presId="urn:microsoft.com/office/officeart/2008/layout/LinedList"/>
    <dgm:cxn modelId="{C9B57D4D-BD5F-4F30-8922-87AC7EE16E08}" type="presOf" srcId="{206CFBE3-4317-4BA5-9775-A3870E04A12E}" destId="{720A7AD0-A407-43D0-ADFB-2E8D681FC2A0}" srcOrd="0" destOrd="0" presId="urn:microsoft.com/office/officeart/2008/layout/LinedList"/>
    <dgm:cxn modelId="{D85848BC-C68E-4102-8571-60C25E814E28}" srcId="{8817C702-0A60-4747-B09C-1705EC6FE3CC}" destId="{206CFBE3-4317-4BA5-9775-A3870E04A12E}" srcOrd="1" destOrd="0" parTransId="{77A47481-3430-446C-BE2C-6452B1AFD1F3}" sibTransId="{89AC17D8-2A9F-4D43-A896-FEA6F0F61C4E}"/>
    <dgm:cxn modelId="{7AC08ADD-4F88-406E-9958-B605E57F70E9}" type="presOf" srcId="{8817C702-0A60-4747-B09C-1705EC6FE3CC}" destId="{6426EF9E-7661-4A15-8606-BFDDD48C8E53}" srcOrd="0" destOrd="0" presId="urn:microsoft.com/office/officeart/2008/layout/LinedList"/>
    <dgm:cxn modelId="{B9E5842B-70DB-4D99-96A4-5DAF1B98EFE8}" type="presParOf" srcId="{6426EF9E-7661-4A15-8606-BFDDD48C8E53}" destId="{A74CEBF9-7E80-4270-8168-E323A27E02F3}" srcOrd="0" destOrd="0" presId="urn:microsoft.com/office/officeart/2008/layout/LinedList"/>
    <dgm:cxn modelId="{1228A994-4492-40B0-A844-E1509134C303}" type="presParOf" srcId="{6426EF9E-7661-4A15-8606-BFDDD48C8E53}" destId="{0715078D-9793-45A7-AEDB-A11A06BA71B2}" srcOrd="1" destOrd="0" presId="urn:microsoft.com/office/officeart/2008/layout/LinedList"/>
    <dgm:cxn modelId="{82B6A2CB-2DDF-4FC2-A167-4B125F3E67EE}" type="presParOf" srcId="{0715078D-9793-45A7-AEDB-A11A06BA71B2}" destId="{7E79F205-B966-46F7-A539-6D5EE2669CE2}" srcOrd="0" destOrd="0" presId="urn:microsoft.com/office/officeart/2008/layout/LinedList"/>
    <dgm:cxn modelId="{0E01D6E5-D538-40F0-AC89-5A9698FE74E8}" type="presParOf" srcId="{0715078D-9793-45A7-AEDB-A11A06BA71B2}" destId="{F8D2F975-CA63-4F08-9DEE-4B4BB5D0911F}" srcOrd="1" destOrd="0" presId="urn:microsoft.com/office/officeart/2008/layout/LinedList"/>
    <dgm:cxn modelId="{455B598C-545A-45A7-A684-6647FEBDB062}" type="presParOf" srcId="{6426EF9E-7661-4A15-8606-BFDDD48C8E53}" destId="{E55EE481-C66A-4ACA-B3DF-38DFE9ECFF4A}" srcOrd="2" destOrd="0" presId="urn:microsoft.com/office/officeart/2008/layout/LinedList"/>
    <dgm:cxn modelId="{7DE3D589-CF5B-447A-8BD3-5DC05651BCBE}" type="presParOf" srcId="{6426EF9E-7661-4A15-8606-BFDDD48C8E53}" destId="{1527C256-7EEE-4182-A6BE-95D790D02A93}" srcOrd="3" destOrd="0" presId="urn:microsoft.com/office/officeart/2008/layout/LinedList"/>
    <dgm:cxn modelId="{AFCEC358-1831-4B92-B076-2CF14A7A0DA0}" type="presParOf" srcId="{1527C256-7EEE-4182-A6BE-95D790D02A93}" destId="{720A7AD0-A407-43D0-ADFB-2E8D681FC2A0}" srcOrd="0" destOrd="0" presId="urn:microsoft.com/office/officeart/2008/layout/LinedList"/>
    <dgm:cxn modelId="{ECE9EF96-0C1B-4F3F-B4CB-4433D916798A}" type="presParOf" srcId="{1527C256-7EEE-4182-A6BE-95D790D02A93}" destId="{DCD2605A-D667-4B7C-955F-CCF91338E67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492920-B50E-4728-9285-DE75D586C375}" type="doc">
      <dgm:prSet loTypeId="urn:microsoft.com/office/officeart/2008/layout/LinedList" loCatId="list" qsTypeId="urn:microsoft.com/office/officeart/2005/8/quickstyle/simple1" qsCatId="simple" csTypeId="urn:microsoft.com/office/officeart/2005/8/colors/ColorSchemeForSuggestions" csCatId="other"/>
      <dgm:spPr/>
      <dgm:t>
        <a:bodyPr/>
        <a:lstStyle/>
        <a:p>
          <a:endParaRPr lang="en-US"/>
        </a:p>
      </dgm:t>
    </dgm:pt>
    <dgm:pt modelId="{CE12500F-49BA-47D7-8B66-D8BDEDD2BA7A}">
      <dgm:prSet/>
      <dgm:spPr/>
      <dgm:t>
        <a:bodyPr/>
        <a:lstStyle/>
        <a:p>
          <a:r>
            <a:rPr lang="en-US"/>
            <a:t>An event that is frightening, dangerous, or violent that poses a threat to a the life or sense of safety of a child or someone / something important to the child(parent / parent figure, sibling, grandparent, pet).  </a:t>
          </a:r>
        </a:p>
      </dgm:t>
    </dgm:pt>
    <dgm:pt modelId="{2C141FE7-7CCA-45C9-9ED8-8970D1AF5964}" type="parTrans" cxnId="{4D9DAFF5-9D6D-4B65-ACF4-99B5AF2C620F}">
      <dgm:prSet/>
      <dgm:spPr/>
      <dgm:t>
        <a:bodyPr/>
        <a:lstStyle/>
        <a:p>
          <a:endParaRPr lang="en-US"/>
        </a:p>
      </dgm:t>
    </dgm:pt>
    <dgm:pt modelId="{55054B12-28CB-423A-B044-C8A2F1A65569}" type="sibTrans" cxnId="{4D9DAFF5-9D6D-4B65-ACF4-99B5AF2C620F}">
      <dgm:prSet/>
      <dgm:spPr/>
      <dgm:t>
        <a:bodyPr/>
        <a:lstStyle/>
        <a:p>
          <a:endParaRPr lang="en-US"/>
        </a:p>
      </dgm:t>
    </dgm:pt>
    <dgm:pt modelId="{6E692243-D237-4EAC-88A1-0E4698AA5C0E}">
      <dgm:prSet/>
      <dgm:spPr/>
      <dgm:t>
        <a:bodyPr/>
        <a:lstStyle/>
        <a:p>
          <a:r>
            <a:rPr lang="en-US"/>
            <a:t>The age and developmental level is important.  For young children their sense of safety depends on the perceived safety of their attachment figures.</a:t>
          </a:r>
        </a:p>
      </dgm:t>
    </dgm:pt>
    <dgm:pt modelId="{CF23BBA9-2B7E-4E78-A883-049597B97E8A}" type="parTrans" cxnId="{89439B67-7FBC-42C1-9BE1-6E7DED902A0B}">
      <dgm:prSet/>
      <dgm:spPr/>
      <dgm:t>
        <a:bodyPr/>
        <a:lstStyle/>
        <a:p>
          <a:endParaRPr lang="en-US"/>
        </a:p>
      </dgm:t>
    </dgm:pt>
    <dgm:pt modelId="{F9F7036B-F903-48EC-8C5A-CB93A38585E7}" type="sibTrans" cxnId="{89439B67-7FBC-42C1-9BE1-6E7DED902A0B}">
      <dgm:prSet/>
      <dgm:spPr/>
      <dgm:t>
        <a:bodyPr/>
        <a:lstStyle/>
        <a:p>
          <a:endParaRPr lang="en-US"/>
        </a:p>
      </dgm:t>
    </dgm:pt>
    <dgm:pt modelId="{D049B863-AC55-497E-9A3D-8C9DB3D191A7}" type="pres">
      <dgm:prSet presAssocID="{A2492920-B50E-4728-9285-DE75D586C375}" presName="vert0" presStyleCnt="0">
        <dgm:presLayoutVars>
          <dgm:dir/>
          <dgm:animOne val="branch"/>
          <dgm:animLvl val="lvl"/>
        </dgm:presLayoutVars>
      </dgm:prSet>
      <dgm:spPr/>
    </dgm:pt>
    <dgm:pt modelId="{DFF433E7-367E-4735-A03F-F4C1A00067EF}" type="pres">
      <dgm:prSet presAssocID="{CE12500F-49BA-47D7-8B66-D8BDEDD2BA7A}" presName="thickLine" presStyleLbl="alignNode1" presStyleIdx="0" presStyleCnt="2"/>
      <dgm:spPr/>
    </dgm:pt>
    <dgm:pt modelId="{836007AF-9315-4856-89FF-7589216F5274}" type="pres">
      <dgm:prSet presAssocID="{CE12500F-49BA-47D7-8B66-D8BDEDD2BA7A}" presName="horz1" presStyleCnt="0"/>
      <dgm:spPr/>
    </dgm:pt>
    <dgm:pt modelId="{43F48994-E30A-47FA-8E60-C9CD41549437}" type="pres">
      <dgm:prSet presAssocID="{CE12500F-49BA-47D7-8B66-D8BDEDD2BA7A}" presName="tx1" presStyleLbl="revTx" presStyleIdx="0" presStyleCnt="2"/>
      <dgm:spPr/>
    </dgm:pt>
    <dgm:pt modelId="{389C0921-711A-4278-B0E8-D6842DED154C}" type="pres">
      <dgm:prSet presAssocID="{CE12500F-49BA-47D7-8B66-D8BDEDD2BA7A}" presName="vert1" presStyleCnt="0"/>
      <dgm:spPr/>
    </dgm:pt>
    <dgm:pt modelId="{33CF37F8-895E-4F1C-8C87-C5690A8048C3}" type="pres">
      <dgm:prSet presAssocID="{6E692243-D237-4EAC-88A1-0E4698AA5C0E}" presName="thickLine" presStyleLbl="alignNode1" presStyleIdx="1" presStyleCnt="2"/>
      <dgm:spPr/>
    </dgm:pt>
    <dgm:pt modelId="{9B8C0969-AC3A-4FAC-B1F8-5E55E0075D88}" type="pres">
      <dgm:prSet presAssocID="{6E692243-D237-4EAC-88A1-0E4698AA5C0E}" presName="horz1" presStyleCnt="0"/>
      <dgm:spPr/>
    </dgm:pt>
    <dgm:pt modelId="{98B017FD-A96B-4CC6-B33A-B46D91BA92D0}" type="pres">
      <dgm:prSet presAssocID="{6E692243-D237-4EAC-88A1-0E4698AA5C0E}" presName="tx1" presStyleLbl="revTx" presStyleIdx="1" presStyleCnt="2"/>
      <dgm:spPr/>
    </dgm:pt>
    <dgm:pt modelId="{EF9EE36B-E8BB-462A-BDE9-EDB5F71B6EE1}" type="pres">
      <dgm:prSet presAssocID="{6E692243-D237-4EAC-88A1-0E4698AA5C0E}" presName="vert1" presStyleCnt="0"/>
      <dgm:spPr/>
    </dgm:pt>
  </dgm:ptLst>
  <dgm:cxnLst>
    <dgm:cxn modelId="{89439B67-7FBC-42C1-9BE1-6E7DED902A0B}" srcId="{A2492920-B50E-4728-9285-DE75D586C375}" destId="{6E692243-D237-4EAC-88A1-0E4698AA5C0E}" srcOrd="1" destOrd="0" parTransId="{CF23BBA9-2B7E-4E78-A883-049597B97E8A}" sibTransId="{F9F7036B-F903-48EC-8C5A-CB93A38585E7}"/>
    <dgm:cxn modelId="{2EAACF51-9215-41F6-8488-4A2EFD21A5F3}" type="presOf" srcId="{A2492920-B50E-4728-9285-DE75D586C375}" destId="{D049B863-AC55-497E-9A3D-8C9DB3D191A7}" srcOrd="0" destOrd="0" presId="urn:microsoft.com/office/officeart/2008/layout/LinedList"/>
    <dgm:cxn modelId="{94342D86-A105-493C-B73E-405E431BE938}" type="presOf" srcId="{CE12500F-49BA-47D7-8B66-D8BDEDD2BA7A}" destId="{43F48994-E30A-47FA-8E60-C9CD41549437}" srcOrd="0" destOrd="0" presId="urn:microsoft.com/office/officeart/2008/layout/LinedList"/>
    <dgm:cxn modelId="{051D5DAA-F2C9-4300-913C-20D6962DB570}" type="presOf" srcId="{6E692243-D237-4EAC-88A1-0E4698AA5C0E}" destId="{98B017FD-A96B-4CC6-B33A-B46D91BA92D0}" srcOrd="0" destOrd="0" presId="urn:microsoft.com/office/officeart/2008/layout/LinedList"/>
    <dgm:cxn modelId="{4D9DAFF5-9D6D-4B65-ACF4-99B5AF2C620F}" srcId="{A2492920-B50E-4728-9285-DE75D586C375}" destId="{CE12500F-49BA-47D7-8B66-D8BDEDD2BA7A}" srcOrd="0" destOrd="0" parTransId="{2C141FE7-7CCA-45C9-9ED8-8970D1AF5964}" sibTransId="{55054B12-28CB-423A-B044-C8A2F1A65569}"/>
    <dgm:cxn modelId="{CB811BCF-AA11-4873-A9C6-C25B8B27368E}" type="presParOf" srcId="{D049B863-AC55-497E-9A3D-8C9DB3D191A7}" destId="{DFF433E7-367E-4735-A03F-F4C1A00067EF}" srcOrd="0" destOrd="0" presId="urn:microsoft.com/office/officeart/2008/layout/LinedList"/>
    <dgm:cxn modelId="{4688311C-9D17-4A16-922B-86598D76CBEE}" type="presParOf" srcId="{D049B863-AC55-497E-9A3D-8C9DB3D191A7}" destId="{836007AF-9315-4856-89FF-7589216F5274}" srcOrd="1" destOrd="0" presId="urn:microsoft.com/office/officeart/2008/layout/LinedList"/>
    <dgm:cxn modelId="{290B1EAB-3774-4D91-B432-68CDC00D2479}" type="presParOf" srcId="{836007AF-9315-4856-89FF-7589216F5274}" destId="{43F48994-E30A-47FA-8E60-C9CD41549437}" srcOrd="0" destOrd="0" presId="urn:microsoft.com/office/officeart/2008/layout/LinedList"/>
    <dgm:cxn modelId="{4E32BBA9-AAA5-4E94-AC4B-177AA756DDA6}" type="presParOf" srcId="{836007AF-9315-4856-89FF-7589216F5274}" destId="{389C0921-711A-4278-B0E8-D6842DED154C}" srcOrd="1" destOrd="0" presId="urn:microsoft.com/office/officeart/2008/layout/LinedList"/>
    <dgm:cxn modelId="{F17DA1D7-8674-4C8A-A91A-22F3F965DEF3}" type="presParOf" srcId="{D049B863-AC55-497E-9A3D-8C9DB3D191A7}" destId="{33CF37F8-895E-4F1C-8C87-C5690A8048C3}" srcOrd="2" destOrd="0" presId="urn:microsoft.com/office/officeart/2008/layout/LinedList"/>
    <dgm:cxn modelId="{7168CE28-8BC1-43F6-A15C-36A866F30FFC}" type="presParOf" srcId="{D049B863-AC55-497E-9A3D-8C9DB3D191A7}" destId="{9B8C0969-AC3A-4FAC-B1F8-5E55E0075D88}" srcOrd="3" destOrd="0" presId="urn:microsoft.com/office/officeart/2008/layout/LinedList"/>
    <dgm:cxn modelId="{0A070965-3680-4EAF-BA14-6512ACDD2F1B}" type="presParOf" srcId="{9B8C0969-AC3A-4FAC-B1F8-5E55E0075D88}" destId="{98B017FD-A96B-4CC6-B33A-B46D91BA92D0}" srcOrd="0" destOrd="0" presId="urn:microsoft.com/office/officeart/2008/layout/LinedList"/>
    <dgm:cxn modelId="{B7EF7DC0-4FC6-4928-BDA6-0F9D7511CA03}" type="presParOf" srcId="{9B8C0969-AC3A-4FAC-B1F8-5E55E0075D88}" destId="{EF9EE36B-E8BB-462A-BDE9-EDB5F71B6EE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677558-27FF-422B-9760-1B96EBA74361}"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n-US"/>
        </a:p>
      </dgm:t>
    </dgm:pt>
    <dgm:pt modelId="{F6CD90A3-DB86-4B20-8CD8-E9E4E6F28283}">
      <dgm:prSet/>
      <dgm:spPr/>
      <dgm:t>
        <a:bodyPr/>
        <a:lstStyle/>
        <a:p>
          <a:r>
            <a:rPr lang="en-US" b="1"/>
            <a:t>Risk factors</a:t>
          </a:r>
          <a:r>
            <a:rPr lang="en-US"/>
            <a:t> are characteristics at the biological, psychological, family, community, or cultural level that precede and are associated with a higher likelihood of negative outcomes.</a:t>
          </a:r>
        </a:p>
      </dgm:t>
    </dgm:pt>
    <dgm:pt modelId="{524A79E1-A02F-41C5-BFB4-05507EB02B99}" type="parTrans" cxnId="{086DDECF-E7F0-4982-BECE-D4994103A308}">
      <dgm:prSet/>
      <dgm:spPr/>
      <dgm:t>
        <a:bodyPr/>
        <a:lstStyle/>
        <a:p>
          <a:endParaRPr lang="en-US"/>
        </a:p>
      </dgm:t>
    </dgm:pt>
    <dgm:pt modelId="{A21A1047-9B7C-43E9-B6ED-BED349D8DBAE}" type="sibTrans" cxnId="{086DDECF-E7F0-4982-BECE-D4994103A308}">
      <dgm:prSet/>
      <dgm:spPr/>
      <dgm:t>
        <a:bodyPr/>
        <a:lstStyle/>
        <a:p>
          <a:endParaRPr lang="en-US"/>
        </a:p>
      </dgm:t>
    </dgm:pt>
    <dgm:pt modelId="{FD4B8B41-74D1-4E6C-88BF-F56E0FA0AA9E}">
      <dgm:prSet/>
      <dgm:spPr/>
      <dgm:t>
        <a:bodyPr/>
        <a:lstStyle/>
        <a:p>
          <a:r>
            <a:rPr lang="en-US" b="1"/>
            <a:t>Protective factors</a:t>
          </a:r>
          <a:r>
            <a:rPr lang="en-US"/>
            <a:t> are characteristics associated with a lower likelihood of negative outcomes or that reduce a risk factor’s impact. Protective factors may be seen as positive countering events. </a:t>
          </a:r>
        </a:p>
      </dgm:t>
    </dgm:pt>
    <dgm:pt modelId="{21553976-C302-4A58-ACD1-490061A83BAB}" type="parTrans" cxnId="{40283F1E-7A83-44CF-AA50-059404CEE20F}">
      <dgm:prSet/>
      <dgm:spPr/>
      <dgm:t>
        <a:bodyPr/>
        <a:lstStyle/>
        <a:p>
          <a:endParaRPr lang="en-US"/>
        </a:p>
      </dgm:t>
    </dgm:pt>
    <dgm:pt modelId="{EFFA9CA6-8475-47FA-8640-F507195B5A62}" type="sibTrans" cxnId="{40283F1E-7A83-44CF-AA50-059404CEE20F}">
      <dgm:prSet/>
      <dgm:spPr/>
      <dgm:t>
        <a:bodyPr/>
        <a:lstStyle/>
        <a:p>
          <a:endParaRPr lang="en-US"/>
        </a:p>
      </dgm:t>
    </dgm:pt>
    <dgm:pt modelId="{8B6484B4-C39A-4E6F-8865-8FBC1C129F62}" type="pres">
      <dgm:prSet presAssocID="{87677558-27FF-422B-9760-1B96EBA74361}" presName="linear" presStyleCnt="0">
        <dgm:presLayoutVars>
          <dgm:animLvl val="lvl"/>
          <dgm:resizeHandles val="exact"/>
        </dgm:presLayoutVars>
      </dgm:prSet>
      <dgm:spPr/>
    </dgm:pt>
    <dgm:pt modelId="{70ADC560-B6CB-43BD-B01B-79191F2FBC4E}" type="pres">
      <dgm:prSet presAssocID="{F6CD90A3-DB86-4B20-8CD8-E9E4E6F28283}" presName="parentText" presStyleLbl="node1" presStyleIdx="0" presStyleCnt="2">
        <dgm:presLayoutVars>
          <dgm:chMax val="0"/>
          <dgm:bulletEnabled val="1"/>
        </dgm:presLayoutVars>
      </dgm:prSet>
      <dgm:spPr/>
    </dgm:pt>
    <dgm:pt modelId="{0AACA19A-0F69-46F2-A051-21B3A72DD78F}" type="pres">
      <dgm:prSet presAssocID="{A21A1047-9B7C-43E9-B6ED-BED349D8DBAE}" presName="spacer" presStyleCnt="0"/>
      <dgm:spPr/>
    </dgm:pt>
    <dgm:pt modelId="{4FCDB9CD-3498-4D93-8EEA-B67D6B14E280}" type="pres">
      <dgm:prSet presAssocID="{FD4B8B41-74D1-4E6C-88BF-F56E0FA0AA9E}" presName="parentText" presStyleLbl="node1" presStyleIdx="1" presStyleCnt="2">
        <dgm:presLayoutVars>
          <dgm:chMax val="0"/>
          <dgm:bulletEnabled val="1"/>
        </dgm:presLayoutVars>
      </dgm:prSet>
      <dgm:spPr/>
    </dgm:pt>
  </dgm:ptLst>
  <dgm:cxnLst>
    <dgm:cxn modelId="{40283F1E-7A83-44CF-AA50-059404CEE20F}" srcId="{87677558-27FF-422B-9760-1B96EBA74361}" destId="{FD4B8B41-74D1-4E6C-88BF-F56E0FA0AA9E}" srcOrd="1" destOrd="0" parTransId="{21553976-C302-4A58-ACD1-490061A83BAB}" sibTransId="{EFFA9CA6-8475-47FA-8640-F507195B5A62}"/>
    <dgm:cxn modelId="{A34DAF2D-525B-4A5F-8F35-DB6E18989AA2}" type="presOf" srcId="{87677558-27FF-422B-9760-1B96EBA74361}" destId="{8B6484B4-C39A-4E6F-8865-8FBC1C129F62}" srcOrd="0" destOrd="0" presId="urn:microsoft.com/office/officeart/2005/8/layout/vList2"/>
    <dgm:cxn modelId="{086DDECF-E7F0-4982-BECE-D4994103A308}" srcId="{87677558-27FF-422B-9760-1B96EBA74361}" destId="{F6CD90A3-DB86-4B20-8CD8-E9E4E6F28283}" srcOrd="0" destOrd="0" parTransId="{524A79E1-A02F-41C5-BFB4-05507EB02B99}" sibTransId="{A21A1047-9B7C-43E9-B6ED-BED349D8DBAE}"/>
    <dgm:cxn modelId="{87F11AD2-D163-4AF0-BABD-B9B8734EE9F0}" type="presOf" srcId="{F6CD90A3-DB86-4B20-8CD8-E9E4E6F28283}" destId="{70ADC560-B6CB-43BD-B01B-79191F2FBC4E}" srcOrd="0" destOrd="0" presId="urn:microsoft.com/office/officeart/2005/8/layout/vList2"/>
    <dgm:cxn modelId="{4FE1EBEE-ECDD-4EC5-AB57-71F746127909}" type="presOf" srcId="{FD4B8B41-74D1-4E6C-88BF-F56E0FA0AA9E}" destId="{4FCDB9CD-3498-4D93-8EEA-B67D6B14E280}" srcOrd="0" destOrd="0" presId="urn:microsoft.com/office/officeart/2005/8/layout/vList2"/>
    <dgm:cxn modelId="{CFA2B2F5-3D39-4EE5-9F62-7F7D7EF75D75}" type="presParOf" srcId="{8B6484B4-C39A-4E6F-8865-8FBC1C129F62}" destId="{70ADC560-B6CB-43BD-B01B-79191F2FBC4E}" srcOrd="0" destOrd="0" presId="urn:microsoft.com/office/officeart/2005/8/layout/vList2"/>
    <dgm:cxn modelId="{274E3679-46F4-44ED-B37B-067EFC0FFA48}" type="presParOf" srcId="{8B6484B4-C39A-4E6F-8865-8FBC1C129F62}" destId="{0AACA19A-0F69-46F2-A051-21B3A72DD78F}" srcOrd="1" destOrd="0" presId="urn:microsoft.com/office/officeart/2005/8/layout/vList2"/>
    <dgm:cxn modelId="{779646EC-901A-4C34-83C3-AD219BE1F150}" type="presParOf" srcId="{8B6484B4-C39A-4E6F-8865-8FBC1C129F62}" destId="{4FCDB9CD-3498-4D93-8EEA-B67D6B14E280}"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CEBF9-7E80-4270-8168-E323A27E02F3}">
      <dsp:nvSpPr>
        <dsp:cNvPr id="0" name=""/>
        <dsp:cNvSpPr/>
      </dsp:nvSpPr>
      <dsp:spPr>
        <a:xfrm>
          <a:off x="0" y="0"/>
          <a:ext cx="48696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79F205-B966-46F7-A539-6D5EE2669CE2}">
      <dsp:nvSpPr>
        <dsp:cNvPr id="0" name=""/>
        <dsp:cNvSpPr/>
      </dsp:nvSpPr>
      <dsp:spPr>
        <a:xfrm>
          <a:off x="0" y="0"/>
          <a:ext cx="4869656"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Research continues to show the impact of childhood trauma does not end in childhood – meaning time alone does not heal.  </a:t>
          </a:r>
        </a:p>
      </dsp:txBody>
      <dsp:txXfrm>
        <a:off x="0" y="0"/>
        <a:ext cx="4869656" cy="2552700"/>
      </dsp:txXfrm>
    </dsp:sp>
    <dsp:sp modelId="{E55EE481-C66A-4ACA-B3DF-38DFE9ECFF4A}">
      <dsp:nvSpPr>
        <dsp:cNvPr id="0" name=""/>
        <dsp:cNvSpPr/>
      </dsp:nvSpPr>
      <dsp:spPr>
        <a:xfrm>
          <a:off x="0" y="2552700"/>
          <a:ext cx="48696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0A7AD0-A407-43D0-ADFB-2E8D681FC2A0}">
      <dsp:nvSpPr>
        <dsp:cNvPr id="0" name=""/>
        <dsp:cNvSpPr/>
      </dsp:nvSpPr>
      <dsp:spPr>
        <a:xfrm>
          <a:off x="0" y="2552700"/>
          <a:ext cx="4869656"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There is a significant impact on the physical and mental health of adults. This in turn impacts the health care system, the economic system and sociological systems. </a:t>
          </a:r>
        </a:p>
      </dsp:txBody>
      <dsp:txXfrm>
        <a:off x="0" y="2552700"/>
        <a:ext cx="4869656" cy="25527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F433E7-367E-4735-A03F-F4C1A00067EF}">
      <dsp:nvSpPr>
        <dsp:cNvPr id="0" name=""/>
        <dsp:cNvSpPr/>
      </dsp:nvSpPr>
      <dsp:spPr>
        <a:xfrm>
          <a:off x="0" y="0"/>
          <a:ext cx="48696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F48994-E30A-47FA-8E60-C9CD41549437}">
      <dsp:nvSpPr>
        <dsp:cNvPr id="0" name=""/>
        <dsp:cNvSpPr/>
      </dsp:nvSpPr>
      <dsp:spPr>
        <a:xfrm>
          <a:off x="0" y="0"/>
          <a:ext cx="4869656"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An event that is frightening, dangerous, or violent that poses a threat to a the life or sense of safety of a child or someone / something important to the child(parent / parent figure, sibling, grandparent, pet).  </a:t>
          </a:r>
        </a:p>
      </dsp:txBody>
      <dsp:txXfrm>
        <a:off x="0" y="0"/>
        <a:ext cx="4869656" cy="2552700"/>
      </dsp:txXfrm>
    </dsp:sp>
    <dsp:sp modelId="{33CF37F8-895E-4F1C-8C87-C5690A8048C3}">
      <dsp:nvSpPr>
        <dsp:cNvPr id="0" name=""/>
        <dsp:cNvSpPr/>
      </dsp:nvSpPr>
      <dsp:spPr>
        <a:xfrm>
          <a:off x="0" y="2552700"/>
          <a:ext cx="486965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B017FD-A96B-4CC6-B33A-B46D91BA92D0}">
      <dsp:nvSpPr>
        <dsp:cNvPr id="0" name=""/>
        <dsp:cNvSpPr/>
      </dsp:nvSpPr>
      <dsp:spPr>
        <a:xfrm>
          <a:off x="0" y="2552700"/>
          <a:ext cx="4869656"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The age and developmental level is important.  For young children their sense of safety depends on the perceived safety of their attachment figures.</a:t>
          </a:r>
        </a:p>
      </dsp:txBody>
      <dsp:txXfrm>
        <a:off x="0" y="2552700"/>
        <a:ext cx="4869656" cy="25527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DC560-B6CB-43BD-B01B-79191F2FBC4E}">
      <dsp:nvSpPr>
        <dsp:cNvPr id="0" name=""/>
        <dsp:cNvSpPr/>
      </dsp:nvSpPr>
      <dsp:spPr>
        <a:xfrm>
          <a:off x="0" y="51013"/>
          <a:ext cx="4885203" cy="28571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a:t>Risk factors</a:t>
          </a:r>
          <a:r>
            <a:rPr lang="en-US" sz="2400" kern="1200"/>
            <a:t> are characteristics at the biological, psychological, family, community, or cultural level that precede and are associated with a higher likelihood of negative outcomes.</a:t>
          </a:r>
        </a:p>
      </dsp:txBody>
      <dsp:txXfrm>
        <a:off x="139474" y="190487"/>
        <a:ext cx="4606255" cy="2578192"/>
      </dsp:txXfrm>
    </dsp:sp>
    <dsp:sp modelId="{4FCDB9CD-3498-4D93-8EEA-B67D6B14E280}">
      <dsp:nvSpPr>
        <dsp:cNvPr id="0" name=""/>
        <dsp:cNvSpPr/>
      </dsp:nvSpPr>
      <dsp:spPr>
        <a:xfrm>
          <a:off x="0" y="2977273"/>
          <a:ext cx="4885203" cy="285714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a:t>Protective factors</a:t>
          </a:r>
          <a:r>
            <a:rPr lang="en-US" sz="2400" kern="1200"/>
            <a:t> are characteristics associated with a lower likelihood of negative outcomes or that reduce a risk factor’s impact. Protective factors may be seen as positive countering events. </a:t>
          </a:r>
        </a:p>
      </dsp:txBody>
      <dsp:txXfrm>
        <a:off x="139474" y="3116747"/>
        <a:ext cx="4606255" cy="257819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5692CD-05EE-49BF-8D79-5CCBCA90FB9D}" type="datetimeFigureOut">
              <a:rPr lang="en-US" smtClean="0"/>
              <a:t>3/21/2019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B9660E-B43E-46AE-92ED-C3E22CCBF732}" type="slidenum">
              <a:rPr lang="en-US" smtClean="0"/>
              <a:t>‹#›</a:t>
            </a:fld>
            <a:endParaRPr lang="en-US"/>
          </a:p>
        </p:txBody>
      </p:sp>
    </p:spTree>
    <p:extLst>
      <p:ext uri="{BB962C8B-B14F-4D97-AF65-F5344CB8AC3E}">
        <p14:creationId xmlns:p14="http://schemas.microsoft.com/office/powerpoint/2010/main" val="2429366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how external experiences shape internal beliefs and can be carried throughout life</a:t>
            </a:r>
          </a:p>
        </p:txBody>
      </p:sp>
      <p:sp>
        <p:nvSpPr>
          <p:cNvPr id="4" name="Slide Number Placeholder 3"/>
          <p:cNvSpPr>
            <a:spLocks noGrp="1"/>
          </p:cNvSpPr>
          <p:nvPr>
            <p:ph type="sldNum" sz="quarter" idx="5"/>
          </p:nvPr>
        </p:nvSpPr>
        <p:spPr/>
        <p:txBody>
          <a:bodyPr/>
          <a:lstStyle/>
          <a:p>
            <a:fld id="{C3B9660E-B43E-46AE-92ED-C3E22CCBF732}" type="slidenum">
              <a:rPr lang="en-US" smtClean="0"/>
              <a:t>5</a:t>
            </a:fld>
            <a:endParaRPr lang="en-US"/>
          </a:p>
        </p:txBody>
      </p:sp>
    </p:spTree>
    <p:extLst>
      <p:ext uri="{BB962C8B-B14F-4D97-AF65-F5344CB8AC3E}">
        <p14:creationId xmlns:p14="http://schemas.microsoft.com/office/powerpoint/2010/main" val="1495484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each factor</a:t>
            </a:r>
          </a:p>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15</a:t>
            </a:fld>
            <a:endParaRPr lang="en-US"/>
          </a:p>
        </p:txBody>
      </p:sp>
    </p:spTree>
    <p:extLst>
      <p:ext uri="{BB962C8B-B14F-4D97-AF65-F5344CB8AC3E}">
        <p14:creationId xmlns:p14="http://schemas.microsoft.com/office/powerpoint/2010/main" val="3765280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each factor</a:t>
            </a:r>
          </a:p>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16</a:t>
            </a:fld>
            <a:endParaRPr lang="en-US"/>
          </a:p>
        </p:txBody>
      </p:sp>
    </p:spTree>
    <p:extLst>
      <p:ext uri="{BB962C8B-B14F-4D97-AF65-F5344CB8AC3E}">
        <p14:creationId xmlns:p14="http://schemas.microsoft.com/office/powerpoint/2010/main" val="834968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slide is a brief video (5:43)  Point out that even though it was developed in Wales and the end statistics are for England and Wales – it is similar in the US</a:t>
            </a:r>
          </a:p>
        </p:txBody>
      </p:sp>
      <p:sp>
        <p:nvSpPr>
          <p:cNvPr id="4" name="Slide Number Placeholder 3"/>
          <p:cNvSpPr>
            <a:spLocks noGrp="1"/>
          </p:cNvSpPr>
          <p:nvPr>
            <p:ph type="sldNum" sz="quarter" idx="5"/>
          </p:nvPr>
        </p:nvSpPr>
        <p:spPr/>
        <p:txBody>
          <a:bodyPr/>
          <a:lstStyle/>
          <a:p>
            <a:fld id="{C3B9660E-B43E-46AE-92ED-C3E22CCBF732}" type="slidenum">
              <a:rPr lang="en-US" smtClean="0"/>
              <a:t>17</a:t>
            </a:fld>
            <a:endParaRPr lang="en-US"/>
          </a:p>
        </p:txBody>
      </p:sp>
    </p:spTree>
    <p:extLst>
      <p:ext uri="{BB962C8B-B14F-4D97-AF65-F5344CB8AC3E}">
        <p14:creationId xmlns:p14="http://schemas.microsoft.com/office/powerpoint/2010/main" val="451086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Published in 1998 as a collaboration between the Centers for Disease Control (CDC) and Kaiser Permanente, the original ACE study was one of the first studies to look at the relationship between chronic stress in childhood and adult health outcomes. Data were collected between 1995-1997 from 17,000 Kaiser members who completed surveys on their childhood experiences and current health status and behaviors. Many states are now collecting state-specific ACE data through the Behavioral Risk Factor Surveillance System (BRFSS), an annual phone survey established by the CDC that collects health-related risk factors, chronic health conditions and use of preventive services on U.S. adults. </a:t>
            </a:r>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19</a:t>
            </a:fld>
            <a:endParaRPr lang="en-US"/>
          </a:p>
        </p:txBody>
      </p:sp>
    </p:spTree>
    <p:extLst>
      <p:ext uri="{BB962C8B-B14F-4D97-AF65-F5344CB8AC3E}">
        <p14:creationId xmlns:p14="http://schemas.microsoft.com/office/powerpoint/2010/main" val="748505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three slides cover the areas on the ACE’s questionnaire</a:t>
            </a:r>
          </a:p>
        </p:txBody>
      </p:sp>
      <p:sp>
        <p:nvSpPr>
          <p:cNvPr id="4" name="Slide Number Placeholder 3"/>
          <p:cNvSpPr>
            <a:spLocks noGrp="1"/>
          </p:cNvSpPr>
          <p:nvPr>
            <p:ph type="sldNum" sz="quarter" idx="5"/>
          </p:nvPr>
        </p:nvSpPr>
        <p:spPr/>
        <p:txBody>
          <a:bodyPr/>
          <a:lstStyle/>
          <a:p>
            <a:fld id="{C3B9660E-B43E-46AE-92ED-C3E22CCBF732}" type="slidenum">
              <a:rPr lang="en-US" smtClean="0"/>
              <a:t>20</a:t>
            </a:fld>
            <a:endParaRPr lang="en-US"/>
          </a:p>
        </p:txBody>
      </p:sp>
    </p:spTree>
    <p:extLst>
      <p:ext uri="{BB962C8B-B14F-4D97-AF65-F5344CB8AC3E}">
        <p14:creationId xmlns:p14="http://schemas.microsoft.com/office/powerpoint/2010/main" val="88196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Give handout on ACE’s  Questionnaire and make sure to announce that sharing their results is voluntary.  Ask them to fill it out based on one child in their current care or past care.  If they do not / have not had a child in their home they can fill it out for themselves if they wish.  Give participants about 10-15 minutes to complete the questionnaire.  Even if participants decide not to share results – they can keep them in mind through the rest of the presentation.   Also this is an abbreviated  questionnaire – more complete questionnaires can be found on the CDC site</a:t>
            </a:r>
          </a:p>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23</a:t>
            </a:fld>
            <a:endParaRPr lang="en-US"/>
          </a:p>
        </p:txBody>
      </p:sp>
    </p:spTree>
    <p:extLst>
      <p:ext uri="{BB962C8B-B14F-4D97-AF65-F5344CB8AC3E}">
        <p14:creationId xmlns:p14="http://schemas.microsoft.com/office/powerpoint/2010/main" val="2143580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Encourage participants to view the talk (is only about 16 minutes) once they get home</a:t>
            </a:r>
          </a:p>
        </p:txBody>
      </p:sp>
      <p:sp>
        <p:nvSpPr>
          <p:cNvPr id="4" name="Slide Number Placeholder 3"/>
          <p:cNvSpPr>
            <a:spLocks noGrp="1"/>
          </p:cNvSpPr>
          <p:nvPr>
            <p:ph type="sldNum" sz="quarter" idx="5"/>
          </p:nvPr>
        </p:nvSpPr>
        <p:spPr/>
        <p:txBody>
          <a:bodyPr/>
          <a:lstStyle/>
          <a:p>
            <a:fld id="{C3B9660E-B43E-46AE-92ED-C3E22CCBF732}" type="slidenum">
              <a:rPr lang="en-US" smtClean="0"/>
              <a:t>27</a:t>
            </a:fld>
            <a:endParaRPr lang="en-US"/>
          </a:p>
        </p:txBody>
      </p:sp>
    </p:spTree>
    <p:extLst>
      <p:ext uri="{BB962C8B-B14F-4D97-AF65-F5344CB8AC3E}">
        <p14:creationId xmlns:p14="http://schemas.microsoft.com/office/powerpoint/2010/main" val="726287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progression from the onset of the Adverse Events to Effects on Neurodevelopment (</a:t>
            </a:r>
            <a:r>
              <a:rPr lang="en-US" sz="1200" kern="1200" dirty="0">
                <a:solidFill>
                  <a:schemeClr val="tx1"/>
                </a:solidFill>
                <a:effectLst/>
                <a:latin typeface="+mn-lt"/>
                <a:ea typeface="+mn-ea"/>
                <a:cs typeface="+mn-cs"/>
              </a:rPr>
              <a:t>natural process that involves training the brain to develop neurological pathways to improve performance or functioning (e.g., intellectual functioning, reading ability, social skills, memory, attention or focus skills) to Impairment of social, emotional and cognitive development to adoption of health risk behaviors (smoking, overeating, alcohol or drug use) to the onset of disease, disability and social problems and finally early death</a:t>
            </a:r>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28</a:t>
            </a:fld>
            <a:endParaRPr lang="en-US"/>
          </a:p>
        </p:txBody>
      </p:sp>
    </p:spTree>
    <p:extLst>
      <p:ext uri="{BB962C8B-B14F-4D97-AF65-F5344CB8AC3E}">
        <p14:creationId xmlns:p14="http://schemas.microsoft.com/office/powerpoint/2010/main" val="1546541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out as the number of ACEs rise, life expectancy decreases</a:t>
            </a:r>
          </a:p>
        </p:txBody>
      </p:sp>
      <p:sp>
        <p:nvSpPr>
          <p:cNvPr id="4" name="Slide Number Placeholder 3"/>
          <p:cNvSpPr>
            <a:spLocks noGrp="1"/>
          </p:cNvSpPr>
          <p:nvPr>
            <p:ph type="sldNum" sz="quarter" idx="5"/>
          </p:nvPr>
        </p:nvSpPr>
        <p:spPr/>
        <p:txBody>
          <a:bodyPr/>
          <a:lstStyle/>
          <a:p>
            <a:fld id="{C3B9660E-B43E-46AE-92ED-C3E22CCBF732}" type="slidenum">
              <a:rPr lang="en-US" smtClean="0"/>
              <a:t>30</a:t>
            </a:fld>
            <a:endParaRPr lang="en-US"/>
          </a:p>
        </p:txBody>
      </p:sp>
    </p:spTree>
    <p:extLst>
      <p:ext uri="{BB962C8B-B14F-4D97-AF65-F5344CB8AC3E}">
        <p14:creationId xmlns:p14="http://schemas.microsoft.com/office/powerpoint/2010/main" val="27712168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 7 slides address the “7 C’s” of resilience – they are fairly self explanatory. Can discuss with participants</a:t>
            </a:r>
          </a:p>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31</a:t>
            </a:fld>
            <a:endParaRPr lang="en-US"/>
          </a:p>
        </p:txBody>
      </p:sp>
    </p:spTree>
    <p:extLst>
      <p:ext uri="{BB962C8B-B14F-4D97-AF65-F5344CB8AC3E}">
        <p14:creationId xmlns:p14="http://schemas.microsoft.com/office/powerpoint/2010/main" val="2944735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difference between chronological age and developmental level as they do not always match.  A </a:t>
            </a:r>
            <a:r>
              <a:rPr lang="en-US" sz="1200" b="0" i="0" kern="1200" dirty="0">
                <a:solidFill>
                  <a:schemeClr val="tx1"/>
                </a:solidFill>
                <a:effectLst/>
                <a:latin typeface="+mn-lt"/>
                <a:ea typeface="+mn-ea"/>
                <a:cs typeface="+mn-cs"/>
              </a:rPr>
              <a:t>child’s chronological age is their age based on their date of birth. Their developmental level is the age at which they function emotionally, physically, cognitively and social.</a:t>
            </a:r>
            <a:endParaRPr lang="en-US" dirty="0"/>
          </a:p>
        </p:txBody>
      </p:sp>
      <p:sp>
        <p:nvSpPr>
          <p:cNvPr id="4" name="Slide Number Placeholder 3"/>
          <p:cNvSpPr>
            <a:spLocks noGrp="1"/>
          </p:cNvSpPr>
          <p:nvPr>
            <p:ph type="sldNum" sz="quarter" idx="5"/>
          </p:nvPr>
        </p:nvSpPr>
        <p:spPr/>
        <p:txBody>
          <a:bodyPr/>
          <a:lstStyle/>
          <a:p>
            <a:fld id="{E796955A-E2B8-4200-8451-46D67310ADC6}" type="slidenum">
              <a:rPr lang="en-US" smtClean="0"/>
              <a:t>6</a:t>
            </a:fld>
            <a:endParaRPr lang="en-US"/>
          </a:p>
        </p:txBody>
      </p:sp>
    </p:spTree>
    <p:extLst>
      <p:ext uri="{BB962C8B-B14F-4D97-AF65-F5344CB8AC3E}">
        <p14:creationId xmlns:p14="http://schemas.microsoft.com/office/powerpoint/2010/main" val="2760475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run time 2:38  Brief description of the contributors to trauma.  List of events on the next slide</a:t>
            </a:r>
          </a:p>
        </p:txBody>
      </p:sp>
      <p:sp>
        <p:nvSpPr>
          <p:cNvPr id="4" name="Slide Number Placeholder 3"/>
          <p:cNvSpPr>
            <a:spLocks noGrp="1"/>
          </p:cNvSpPr>
          <p:nvPr>
            <p:ph type="sldNum" sz="quarter" idx="5"/>
          </p:nvPr>
        </p:nvSpPr>
        <p:spPr/>
        <p:txBody>
          <a:bodyPr/>
          <a:lstStyle/>
          <a:p>
            <a:fld id="{C3B9660E-B43E-46AE-92ED-C3E22CCBF732}" type="slidenum">
              <a:rPr lang="en-US" smtClean="0"/>
              <a:t>7</a:t>
            </a:fld>
            <a:endParaRPr lang="en-US"/>
          </a:p>
        </p:txBody>
      </p:sp>
    </p:spTree>
    <p:extLst>
      <p:ext uri="{BB962C8B-B14F-4D97-AF65-F5344CB8AC3E}">
        <p14:creationId xmlns:p14="http://schemas.microsoft.com/office/powerpoint/2010/main" val="426569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Abuse  / Neglect – </a:t>
            </a:r>
            <a:r>
              <a:rPr lang="en-US" sz="1200" b="0" kern="1200" dirty="0">
                <a:solidFill>
                  <a:schemeClr val="tx1"/>
                </a:solidFill>
                <a:effectLst/>
                <a:latin typeface="+mn-lt"/>
                <a:ea typeface="+mn-ea"/>
                <a:cs typeface="+mn-cs"/>
              </a:rPr>
              <a:t>(physical abuse, sexual abuse, psychological/emotional abuse, neglect) </a:t>
            </a:r>
            <a:r>
              <a:rPr lang="en-US" sz="1200" b="1" kern="1200" dirty="0">
                <a:solidFill>
                  <a:schemeClr val="tx1"/>
                </a:solidFill>
                <a:effectLst/>
                <a:latin typeface="+mn-lt"/>
                <a:ea typeface="+mn-ea"/>
                <a:cs typeface="+mn-cs"/>
              </a:rPr>
              <a:t>Natural disasters </a:t>
            </a:r>
            <a:r>
              <a:rPr lang="en-US" sz="1200" b="0" kern="1200" dirty="0">
                <a:solidFill>
                  <a:schemeClr val="tx1"/>
                </a:solidFill>
                <a:effectLst/>
                <a:latin typeface="+mn-lt"/>
                <a:ea typeface="+mn-ea"/>
                <a:cs typeface="+mn-cs"/>
              </a:rPr>
              <a:t>(even without loss of life – disasters can still be traumatic to children.  There can be loss of possessions, living environment)</a:t>
            </a:r>
            <a:r>
              <a:rPr lang="en-US" sz="1200" b="1" kern="1200" dirty="0">
                <a:solidFill>
                  <a:schemeClr val="tx1"/>
                </a:solidFill>
                <a:effectLst/>
                <a:latin typeface="+mn-lt"/>
                <a:ea typeface="+mn-ea"/>
                <a:cs typeface="+mn-cs"/>
              </a:rPr>
              <a:t>  Sudden or violent loss of a loved one</a:t>
            </a:r>
            <a:r>
              <a:rPr lang="en-US" sz="1200" kern="1200" dirty="0">
                <a:solidFill>
                  <a:schemeClr val="tx1"/>
                </a:solidFill>
                <a:effectLst/>
                <a:latin typeface="+mn-lt"/>
                <a:ea typeface="+mn-ea"/>
                <a:cs typeface="+mn-cs"/>
              </a:rPr>
              <a:t> (through an act of violence, in an accident or by suicide or unintentional overdose), </a:t>
            </a:r>
            <a:r>
              <a:rPr lang="en-US" sz="1200" b="1" kern="1200" dirty="0">
                <a:solidFill>
                  <a:schemeClr val="tx1"/>
                </a:solidFill>
                <a:effectLst/>
                <a:latin typeface="+mn-lt"/>
                <a:ea typeface="+mn-ea"/>
                <a:cs typeface="+mn-cs"/>
              </a:rPr>
              <a:t>Substance use disorder </a:t>
            </a:r>
            <a:r>
              <a:rPr lang="en-US" sz="1200" kern="1200" dirty="0">
                <a:solidFill>
                  <a:schemeClr val="tx1"/>
                </a:solidFill>
                <a:effectLst/>
                <a:latin typeface="+mn-lt"/>
                <a:ea typeface="+mn-ea"/>
                <a:cs typeface="+mn-cs"/>
              </a:rPr>
              <a:t>(seeing family member incapacitated or unresponsive), </a:t>
            </a:r>
            <a:r>
              <a:rPr lang="en-US" sz="1200" b="1" kern="1200" dirty="0">
                <a:solidFill>
                  <a:schemeClr val="tx1"/>
                </a:solidFill>
                <a:effectLst/>
                <a:latin typeface="+mn-lt"/>
                <a:ea typeface="+mn-ea"/>
                <a:cs typeface="+mn-cs"/>
              </a:rPr>
              <a:t>Serious accidents </a:t>
            </a:r>
            <a:r>
              <a:rPr lang="en-US" sz="1200" kern="1200" dirty="0">
                <a:solidFill>
                  <a:schemeClr val="tx1"/>
                </a:solidFill>
                <a:effectLst/>
                <a:latin typeface="+mn-lt"/>
                <a:ea typeface="+mn-ea"/>
                <a:cs typeface="+mn-cs"/>
              </a:rPr>
              <a:t>(Motor vehicle accidents, fire), </a:t>
            </a:r>
            <a:r>
              <a:rPr lang="en-US" sz="1200" b="1" kern="1200" dirty="0">
                <a:solidFill>
                  <a:schemeClr val="tx1"/>
                </a:solidFill>
                <a:effectLst/>
                <a:latin typeface="+mn-lt"/>
                <a:ea typeface="+mn-ea"/>
                <a:cs typeface="+mn-cs"/>
              </a:rPr>
              <a:t>Life-threatening illness</a:t>
            </a:r>
            <a:r>
              <a:rPr lang="en-US" sz="1200" kern="1200" dirty="0">
                <a:solidFill>
                  <a:schemeClr val="tx1"/>
                </a:solidFill>
                <a:effectLst/>
                <a:latin typeface="+mn-lt"/>
                <a:ea typeface="+mn-ea"/>
                <a:cs typeface="+mn-cs"/>
              </a:rPr>
              <a:t> (Cancers),  </a:t>
            </a:r>
            <a:r>
              <a:rPr lang="en-US" sz="1200" b="1" kern="1200" dirty="0">
                <a:solidFill>
                  <a:schemeClr val="tx1"/>
                </a:solidFill>
                <a:effectLst/>
                <a:latin typeface="+mn-lt"/>
                <a:ea typeface="+mn-ea"/>
                <a:cs typeface="+mn-cs"/>
              </a:rPr>
              <a:t>Intrusive medical interventions</a:t>
            </a:r>
            <a:r>
              <a:rPr lang="en-US" sz="1200" kern="1200" dirty="0">
                <a:solidFill>
                  <a:schemeClr val="tx1"/>
                </a:solidFill>
                <a:effectLst/>
                <a:latin typeface="+mn-lt"/>
                <a:ea typeface="+mn-ea"/>
                <a:cs typeface="+mn-cs"/>
              </a:rPr>
              <a:t> (Needles, Feeding Tubes), </a:t>
            </a:r>
            <a:r>
              <a:rPr lang="en-US" sz="1200" b="1" kern="1200" dirty="0">
                <a:solidFill>
                  <a:schemeClr val="tx1"/>
                </a:solidFill>
                <a:effectLst/>
                <a:latin typeface="+mn-lt"/>
                <a:ea typeface="+mn-ea"/>
                <a:cs typeface="+mn-cs"/>
              </a:rPr>
              <a:t>Military family-related stressors</a:t>
            </a:r>
            <a:r>
              <a:rPr lang="en-US" sz="1200" kern="1200" dirty="0">
                <a:solidFill>
                  <a:schemeClr val="tx1"/>
                </a:solidFill>
                <a:effectLst/>
                <a:latin typeface="+mn-lt"/>
                <a:ea typeface="+mn-ea"/>
                <a:cs typeface="+mn-cs"/>
              </a:rPr>
              <a:t> (e.g., deployment, parental loss or injury-parent may come home with visible injuries or psychological – PTSD.  Seeing a parent have difficulties in functioning or having symptoms such as nightmares and flashbacks can be frightening for a child to see)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8</a:t>
            </a:fld>
            <a:endParaRPr lang="en-US"/>
          </a:p>
        </p:txBody>
      </p:sp>
    </p:spTree>
    <p:extLst>
      <p:ext uri="{BB962C8B-B14F-4D97-AF65-F5344CB8AC3E}">
        <p14:creationId xmlns:p14="http://schemas.microsoft.com/office/powerpoint/2010/main" val="3956225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More specifics in the next two slides</a:t>
            </a:r>
          </a:p>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9</a:t>
            </a:fld>
            <a:endParaRPr lang="en-US"/>
          </a:p>
        </p:txBody>
      </p:sp>
    </p:spTree>
    <p:extLst>
      <p:ext uri="{BB962C8B-B14F-4D97-AF65-F5344CB8AC3E}">
        <p14:creationId xmlns:p14="http://schemas.microsoft.com/office/powerpoint/2010/main" val="2435875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 4 slides cover risk and protective factors at the individual, relationship, community, society levels.  </a:t>
            </a:r>
          </a:p>
        </p:txBody>
      </p:sp>
      <p:sp>
        <p:nvSpPr>
          <p:cNvPr id="4" name="Slide Number Placeholder 3"/>
          <p:cNvSpPr>
            <a:spLocks noGrp="1"/>
          </p:cNvSpPr>
          <p:nvPr>
            <p:ph type="sldNum" sz="quarter" idx="5"/>
          </p:nvPr>
        </p:nvSpPr>
        <p:spPr/>
        <p:txBody>
          <a:bodyPr/>
          <a:lstStyle/>
          <a:p>
            <a:fld id="{C3B9660E-B43E-46AE-92ED-C3E22CCBF732}" type="slidenum">
              <a:rPr lang="en-US" smtClean="0"/>
              <a:t>10</a:t>
            </a:fld>
            <a:endParaRPr lang="en-US"/>
          </a:p>
        </p:txBody>
      </p:sp>
    </p:spTree>
    <p:extLst>
      <p:ext uri="{BB962C8B-B14F-4D97-AF65-F5344CB8AC3E}">
        <p14:creationId xmlns:p14="http://schemas.microsoft.com/office/powerpoint/2010/main" val="1127574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11</a:t>
            </a:fld>
            <a:endParaRPr lang="en-US"/>
          </a:p>
        </p:txBody>
      </p:sp>
    </p:spTree>
    <p:extLst>
      <p:ext uri="{BB962C8B-B14F-4D97-AF65-F5344CB8AC3E}">
        <p14:creationId xmlns:p14="http://schemas.microsoft.com/office/powerpoint/2010/main" val="1333456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12</a:t>
            </a:fld>
            <a:endParaRPr lang="en-US"/>
          </a:p>
        </p:txBody>
      </p:sp>
    </p:spTree>
    <p:extLst>
      <p:ext uri="{BB962C8B-B14F-4D97-AF65-F5344CB8AC3E}">
        <p14:creationId xmlns:p14="http://schemas.microsoft.com/office/powerpoint/2010/main" val="343035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B9660E-B43E-46AE-92ED-C3E22CCBF732}" type="slidenum">
              <a:rPr lang="en-US" smtClean="0"/>
              <a:t>13</a:t>
            </a:fld>
            <a:endParaRPr lang="en-US"/>
          </a:p>
        </p:txBody>
      </p:sp>
    </p:spTree>
    <p:extLst>
      <p:ext uri="{BB962C8B-B14F-4D97-AF65-F5344CB8AC3E}">
        <p14:creationId xmlns:p14="http://schemas.microsoft.com/office/powerpoint/2010/main" val="2326038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7717D-C02D-4F3F-BF19-F8477A80485F}"/>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7FDE91EF-15AE-473B-9B08-448DAA5C245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B6049EA-27F7-4178-BFE3-00DCF500BF95}"/>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5" name="Footer Placeholder 4">
            <a:extLst>
              <a:ext uri="{FF2B5EF4-FFF2-40B4-BE49-F238E27FC236}">
                <a16:creationId xmlns:a16="http://schemas.microsoft.com/office/drawing/2014/main" id="{0D850EA1-3306-443F-BD29-26C904C773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8D5F6C-833C-4403-A8C4-956D90DD7B93}"/>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1333337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1D123-67E9-4A97-96C2-AFFE8A7F4B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FBC762-5A1D-4B73-973D-D307628900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39FC6C-6B1B-446C-A40C-191EA2F859CC}"/>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5" name="Footer Placeholder 4">
            <a:extLst>
              <a:ext uri="{FF2B5EF4-FFF2-40B4-BE49-F238E27FC236}">
                <a16:creationId xmlns:a16="http://schemas.microsoft.com/office/drawing/2014/main" id="{87672901-2819-4750-A06B-267EB46F7E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8FD5D3-F4F6-4BF4-A44E-637AE2CE2D3F}"/>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482707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759090-2151-4FA9-B12D-F778BDC85085}"/>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36C9C7-DB38-4CC7-A88D-1304C85B4B4E}"/>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CC6BC3-6A3B-49F5-96D9-21971C32A433}"/>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5" name="Footer Placeholder 4">
            <a:extLst>
              <a:ext uri="{FF2B5EF4-FFF2-40B4-BE49-F238E27FC236}">
                <a16:creationId xmlns:a16="http://schemas.microsoft.com/office/drawing/2014/main" id="{C222CC7B-79EF-43F1-819C-758A697182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6F64AB-2530-4A6B-BA57-F6B38844BB32}"/>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806805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DC1F8-E13C-4B60-9AA7-8B3C288E02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A8AF81-89B1-420A-8D2E-0FCEDC8ED0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138385-4341-4F7F-A46C-2DCE79F3B221}"/>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5" name="Footer Placeholder 4">
            <a:extLst>
              <a:ext uri="{FF2B5EF4-FFF2-40B4-BE49-F238E27FC236}">
                <a16:creationId xmlns:a16="http://schemas.microsoft.com/office/drawing/2014/main" id="{B2628E92-BA45-4B07-A12D-9E7236AE09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D3685B-61A1-4013-84D2-58204BA6F5FA}"/>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935598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37CB7-608C-4BFB-B9E9-8203259A78DA}"/>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36F7AE6-7536-43D5-9FD9-B15E3C912B7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C9467B-B4D1-4867-8B17-D06A3CA0121B}"/>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5" name="Footer Placeholder 4">
            <a:extLst>
              <a:ext uri="{FF2B5EF4-FFF2-40B4-BE49-F238E27FC236}">
                <a16:creationId xmlns:a16="http://schemas.microsoft.com/office/drawing/2014/main" id="{6F25C86D-99EF-4C46-B372-AA65D80E4A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E3444B-8DFC-4C7A-A802-80048E180CB2}"/>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3722326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74D33-A42D-4422-860F-3BA1599CD2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825541-4B87-41F8-9925-05A6D4AB4296}"/>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03E308-835E-4B30-BB54-FBB9C3FC4D75}"/>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A38D606-D46E-4CC6-895A-BA282F77D1FE}"/>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6" name="Footer Placeholder 5">
            <a:extLst>
              <a:ext uri="{FF2B5EF4-FFF2-40B4-BE49-F238E27FC236}">
                <a16:creationId xmlns:a16="http://schemas.microsoft.com/office/drawing/2014/main" id="{C107F1F2-9FFF-492C-AE56-A46586C2BD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70E023-CFD4-41AA-8A24-BB0BD4E359B3}"/>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2947514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BADEE-3825-40FF-90B6-024609CBDD7D}"/>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024114-A061-462E-8BC3-5AD9574A5CF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EAA4920C-4723-4B43-A8CC-32E4B26F1AF5}"/>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755A7A-0103-460E-8BA0-D28AFE4F1F1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2EFFAC76-CE50-46BF-AF44-A381A05FF17A}"/>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0D60BE-5DBC-406E-9BDB-F0C68AEA8352}"/>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8" name="Footer Placeholder 7">
            <a:extLst>
              <a:ext uri="{FF2B5EF4-FFF2-40B4-BE49-F238E27FC236}">
                <a16:creationId xmlns:a16="http://schemas.microsoft.com/office/drawing/2014/main" id="{516E13AB-67E3-4AC5-84CD-C998869A524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429307-052F-449E-80E1-99E7D4706D83}"/>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3122030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3D2CE-35D2-4175-ACE5-41D26A9F261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88A0E50-A36D-4C93-A77E-D863F60FEE86}"/>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4" name="Footer Placeholder 3">
            <a:extLst>
              <a:ext uri="{FF2B5EF4-FFF2-40B4-BE49-F238E27FC236}">
                <a16:creationId xmlns:a16="http://schemas.microsoft.com/office/drawing/2014/main" id="{B8D92445-CA5E-4F53-B507-951B74E4A3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4399910-C633-4E43-978A-D789466A9008}"/>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2721804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7325AD-DE7C-4B52-9BC0-E0BD63ECD86D}"/>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3" name="Footer Placeholder 2">
            <a:extLst>
              <a:ext uri="{FF2B5EF4-FFF2-40B4-BE49-F238E27FC236}">
                <a16:creationId xmlns:a16="http://schemas.microsoft.com/office/drawing/2014/main" id="{2FEF3392-D98E-46A4-B1C9-709575B1433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E586B0-E35D-4B29-AB89-07F228D2F8C2}"/>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1141405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BD465-0B06-4022-8021-EE62CC4DAA5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488DF6C6-9F7E-4568-8B09-791FBA174709}"/>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E7AD352-F302-4360-AFC0-794069E1786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88A5156-339A-4BD8-B86B-A9523997528D}"/>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6" name="Footer Placeholder 5">
            <a:extLst>
              <a:ext uri="{FF2B5EF4-FFF2-40B4-BE49-F238E27FC236}">
                <a16:creationId xmlns:a16="http://schemas.microsoft.com/office/drawing/2014/main" id="{CA13A863-98B1-4C89-874E-AC4449DFA4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FD825E-800F-4215-9B00-5926F424DA49}"/>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540181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912E6-76BD-4EB1-8E50-E0F824B5505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D47968B-8F2C-4DDD-AC97-3AD896F3FA5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1AB2D5D-E2EA-42BD-B7B3-8E01CAB5B7F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D989FD3-D5BB-4C3B-AE5B-C745580994DC}"/>
              </a:ext>
            </a:extLst>
          </p:cNvPr>
          <p:cNvSpPr>
            <a:spLocks noGrp="1"/>
          </p:cNvSpPr>
          <p:nvPr>
            <p:ph type="dt" sz="half" idx="10"/>
          </p:nvPr>
        </p:nvSpPr>
        <p:spPr/>
        <p:txBody>
          <a:bodyPr/>
          <a:lstStyle/>
          <a:p>
            <a:fld id="{54F2995A-74A1-4882-9B1E-E85E96F83811}" type="datetimeFigureOut">
              <a:rPr lang="en-US" smtClean="0"/>
              <a:t>3/21/2019</a:t>
            </a:fld>
            <a:endParaRPr lang="en-US"/>
          </a:p>
        </p:txBody>
      </p:sp>
      <p:sp>
        <p:nvSpPr>
          <p:cNvPr id="6" name="Footer Placeholder 5">
            <a:extLst>
              <a:ext uri="{FF2B5EF4-FFF2-40B4-BE49-F238E27FC236}">
                <a16:creationId xmlns:a16="http://schemas.microsoft.com/office/drawing/2014/main" id="{6568ED84-2621-460F-A9A7-DCE219F5F0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13525B-BF6C-4092-AC7D-1A64520F04F2}"/>
              </a:ext>
            </a:extLst>
          </p:cNvPr>
          <p:cNvSpPr>
            <a:spLocks noGrp="1"/>
          </p:cNvSpPr>
          <p:nvPr>
            <p:ph type="sldNum" sz="quarter" idx="12"/>
          </p:nvPr>
        </p:nvSpPr>
        <p:spPr/>
        <p:txBody>
          <a:bodyPr/>
          <a:lstStyle/>
          <a:p>
            <a:fld id="{87D339DF-2E6B-4507-8F53-9A434ECA5EA6}" type="slidenum">
              <a:rPr lang="en-US" smtClean="0"/>
              <a:t>‹#›</a:t>
            </a:fld>
            <a:endParaRPr lang="en-US"/>
          </a:p>
        </p:txBody>
      </p:sp>
    </p:spTree>
    <p:extLst>
      <p:ext uri="{BB962C8B-B14F-4D97-AF65-F5344CB8AC3E}">
        <p14:creationId xmlns:p14="http://schemas.microsoft.com/office/powerpoint/2010/main" val="1298455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A007BE-338D-4E0E-9B0F-D5F1F249C2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D2B934-4637-4E87-A893-09B62A2C838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9BE71-AAD8-4DC6-AD9E-DD3B4171D20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4F2995A-74A1-4882-9B1E-E85E96F83811}" type="datetimeFigureOut">
              <a:rPr lang="en-US" smtClean="0"/>
              <a:t>3/21/2019</a:t>
            </a:fld>
            <a:endParaRPr lang="en-US"/>
          </a:p>
        </p:txBody>
      </p:sp>
      <p:sp>
        <p:nvSpPr>
          <p:cNvPr id="5" name="Footer Placeholder 4">
            <a:extLst>
              <a:ext uri="{FF2B5EF4-FFF2-40B4-BE49-F238E27FC236}">
                <a16:creationId xmlns:a16="http://schemas.microsoft.com/office/drawing/2014/main" id="{80E01102-D933-4238-B7F8-D846BDE9959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85B301C-50C7-4354-9AB4-A3966B5F0C4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7D339DF-2E6B-4507-8F53-9A434ECA5EA6}" type="slidenum">
              <a:rPr lang="en-US" smtClean="0"/>
              <a:t>‹#›</a:t>
            </a:fld>
            <a:endParaRPr lang="en-US"/>
          </a:p>
        </p:txBody>
      </p:sp>
    </p:spTree>
    <p:extLst>
      <p:ext uri="{BB962C8B-B14F-4D97-AF65-F5344CB8AC3E}">
        <p14:creationId xmlns:p14="http://schemas.microsoft.com/office/powerpoint/2010/main" val="22351583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ideo" Target="https://www.youtube.com/embed/XHgLYI9KZ-A?feature=oembed"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youtu.be/95ovIJ3dsN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s://www.samhsa.gov/capt/practicing-effective-prevention/prevention-behavioral-health/adverse-childhood-experiences" TargetMode="External"/><Relationship Id="rId2" Type="http://schemas.openxmlformats.org/officeDocument/2006/relationships/hyperlink" Target="https://www.nctsn.org/resources/training" TargetMode="External"/><Relationship Id="rId1" Type="http://schemas.openxmlformats.org/officeDocument/2006/relationships/slideLayout" Target="../slideLayouts/slideLayout2.xml"/><Relationship Id="rId6" Type="http://schemas.openxmlformats.org/officeDocument/2006/relationships/hyperlink" Target="https://vetoviolence.cdc.gov/apps/phl/resource_center_infographic.html" TargetMode="External"/><Relationship Id="rId5" Type="http://schemas.openxmlformats.org/officeDocument/2006/relationships/hyperlink" Target="https://www.cdc.gov/violenceprevention/acestudy/about.html" TargetMode="External"/><Relationship Id="rId4" Type="http://schemas.openxmlformats.org/officeDocument/2006/relationships/hyperlink" Target="https://www.cdc.gov/violenceprevention/acestudy/"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healthychildren.org/English/healthy-living/emotional-wellness/Building-Resilience/Pages/Building-Resilience-in-Children.aspx" TargetMode="External"/><Relationship Id="rId2" Type="http://schemas.openxmlformats.org/officeDocument/2006/relationships/hyperlink" Target="https://www.childwelfare.gov/topics/preventing/" TargetMode="External"/><Relationship Id="rId1" Type="http://schemas.openxmlformats.org/officeDocument/2006/relationships/slideLayout" Target="../slideLayouts/slideLayout2.xml"/><Relationship Id="rId4" Type="http://schemas.openxmlformats.org/officeDocument/2006/relationships/hyperlink" Target="https://www.youtube.com/user/HealthHappensHer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9IuHHGKJAv4?feature=oembed"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34348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394554" y="466578"/>
            <a:ext cx="8354891" cy="930447"/>
          </a:xfrm>
        </p:spPr>
        <p:txBody>
          <a:bodyPr>
            <a:normAutofit/>
          </a:bodyPr>
          <a:lstStyle/>
          <a:p>
            <a:r>
              <a:rPr lang="en-US" sz="2900">
                <a:solidFill>
                  <a:srgbClr val="FFFFFF"/>
                </a:solidFill>
              </a:rPr>
              <a:t>UNDERSTANDING THE LONG TERM EFFECTS OF TRAUMA</a:t>
            </a:r>
          </a:p>
        </p:txBody>
      </p:sp>
      <p:cxnSp>
        <p:nvCxnSpPr>
          <p:cNvPr id="74" name="Straight Connector 7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144863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030" y="2514600"/>
            <a:ext cx="8622615" cy="41910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6025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678B76-A666-4BC6-85D9-ACC8E6AD2683}"/>
              </a:ext>
            </a:extLst>
          </p:cNvPr>
          <p:cNvSpPr>
            <a:spLocks noGrp="1"/>
          </p:cNvSpPr>
          <p:nvPr>
            <p:ph type="title"/>
          </p:nvPr>
        </p:nvSpPr>
        <p:spPr>
          <a:xfrm>
            <a:off x="628650" y="631825"/>
            <a:ext cx="7886700" cy="1325563"/>
          </a:xfrm>
        </p:spPr>
        <p:txBody>
          <a:bodyPr>
            <a:normAutofit/>
          </a:bodyPr>
          <a:lstStyle/>
          <a:p>
            <a:r>
              <a:rPr lang="en-US" dirty="0"/>
              <a:t>Where do we find them……..</a:t>
            </a:r>
          </a:p>
        </p:txBody>
      </p:sp>
      <p:sp>
        <p:nvSpPr>
          <p:cNvPr id="3" name="Content Placeholder 2">
            <a:extLst>
              <a:ext uri="{FF2B5EF4-FFF2-40B4-BE49-F238E27FC236}">
                <a16:creationId xmlns:a16="http://schemas.microsoft.com/office/drawing/2014/main" id="{2EB182E5-9886-4FEC-B6AD-3F5656CCD572}"/>
              </a:ext>
            </a:extLst>
          </p:cNvPr>
          <p:cNvSpPr>
            <a:spLocks noGrp="1"/>
          </p:cNvSpPr>
          <p:nvPr>
            <p:ph idx="1"/>
          </p:nvPr>
        </p:nvSpPr>
        <p:spPr>
          <a:xfrm>
            <a:off x="628650" y="2057400"/>
            <a:ext cx="7886700" cy="3871762"/>
          </a:xfrm>
        </p:spPr>
        <p:txBody>
          <a:bodyPr>
            <a:normAutofit/>
          </a:bodyPr>
          <a:lstStyle/>
          <a:p>
            <a:r>
              <a:rPr lang="en-US" sz="2400" b="1" dirty="0"/>
              <a:t>Individual Level</a:t>
            </a:r>
          </a:p>
          <a:p>
            <a:pPr lvl="1"/>
            <a:r>
              <a:rPr lang="en-US" sz="2400" dirty="0"/>
              <a:t> </a:t>
            </a:r>
            <a:r>
              <a:rPr lang="en-US" sz="2400" b="1" dirty="0"/>
              <a:t>Individual-level risk factors:</a:t>
            </a:r>
            <a:r>
              <a:rPr lang="en-US" sz="2400" dirty="0"/>
              <a:t> May include a person’s genetic predisposition to addiction or exposure to alcohol prenatally, social isolation, inadequate coping skills.</a:t>
            </a:r>
          </a:p>
          <a:p>
            <a:pPr lvl="1"/>
            <a:r>
              <a:rPr lang="en-US" sz="2400" b="1" dirty="0"/>
              <a:t>Individual-level protective factors:</a:t>
            </a:r>
            <a:r>
              <a:rPr lang="en-US" sz="2400" dirty="0"/>
              <a:t> Might include positive self-image, self-control, or social competence.</a:t>
            </a:r>
          </a:p>
          <a:p>
            <a:pPr marL="0" indent="0">
              <a:buNone/>
            </a:pPr>
            <a:endParaRPr lang="en-US" dirty="0"/>
          </a:p>
        </p:txBody>
      </p:sp>
      <p:sp>
        <p:nvSpPr>
          <p:cNvPr id="5" name="Rectangle 4">
            <a:extLst>
              <a:ext uri="{FF2B5EF4-FFF2-40B4-BE49-F238E27FC236}">
                <a16:creationId xmlns:a16="http://schemas.microsoft.com/office/drawing/2014/main" id="{E0FDDBB8-C7A7-4B2C-89F4-4AFF493F7CF3}"/>
              </a:ext>
            </a:extLst>
          </p:cNvPr>
          <p:cNvSpPr/>
          <p:nvPr/>
        </p:nvSpPr>
        <p:spPr>
          <a:xfrm>
            <a:off x="6587832" y="6095370"/>
            <a:ext cx="2322490" cy="261610"/>
          </a:xfrm>
          <a:prstGeom prst="rect">
            <a:avLst/>
          </a:prstGeom>
        </p:spPr>
        <p:txBody>
          <a:bodyPr wrap="square">
            <a:spAutoFit/>
          </a:bodyPr>
          <a:lstStyle/>
          <a:p>
            <a:r>
              <a:rPr lang="en-US" sz="1100" dirty="0"/>
              <a:t>https://www.samhsa.gov</a:t>
            </a:r>
          </a:p>
        </p:txBody>
      </p:sp>
    </p:spTree>
    <p:extLst>
      <p:ext uri="{BB962C8B-B14F-4D97-AF65-F5344CB8AC3E}">
        <p14:creationId xmlns:p14="http://schemas.microsoft.com/office/powerpoint/2010/main" val="1781135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BC3253-B169-441A-A9E7-8004F1E8240A}"/>
              </a:ext>
            </a:extLst>
          </p:cNvPr>
          <p:cNvSpPr>
            <a:spLocks noGrp="1"/>
          </p:cNvSpPr>
          <p:nvPr>
            <p:ph type="title"/>
          </p:nvPr>
        </p:nvSpPr>
        <p:spPr>
          <a:xfrm>
            <a:off x="628650" y="631825"/>
            <a:ext cx="7886700" cy="1325563"/>
          </a:xfrm>
        </p:spPr>
        <p:txBody>
          <a:bodyPr>
            <a:normAutofit/>
          </a:bodyPr>
          <a:lstStyle/>
          <a:p>
            <a:r>
              <a:rPr lang="en-US" dirty="0"/>
              <a:t>Where do we find them……..</a:t>
            </a:r>
          </a:p>
        </p:txBody>
      </p:sp>
      <p:sp>
        <p:nvSpPr>
          <p:cNvPr id="3" name="Content Placeholder 2">
            <a:extLst>
              <a:ext uri="{FF2B5EF4-FFF2-40B4-BE49-F238E27FC236}">
                <a16:creationId xmlns:a16="http://schemas.microsoft.com/office/drawing/2014/main" id="{20C1E980-1087-43EA-A6AE-3279E41C084C}"/>
              </a:ext>
            </a:extLst>
          </p:cNvPr>
          <p:cNvSpPr>
            <a:spLocks noGrp="1"/>
          </p:cNvSpPr>
          <p:nvPr>
            <p:ph idx="1"/>
          </p:nvPr>
        </p:nvSpPr>
        <p:spPr>
          <a:xfrm>
            <a:off x="628650" y="2057400"/>
            <a:ext cx="7886700" cy="3871762"/>
          </a:xfrm>
        </p:spPr>
        <p:txBody>
          <a:bodyPr>
            <a:normAutofit/>
          </a:bodyPr>
          <a:lstStyle/>
          <a:p>
            <a:r>
              <a:rPr lang="en-US" sz="2200" b="1" dirty="0"/>
              <a:t>Relationship Level</a:t>
            </a:r>
          </a:p>
          <a:p>
            <a:pPr lvl="1"/>
            <a:r>
              <a:rPr lang="en-US" sz="2200" b="1" dirty="0"/>
              <a:t>Relationship-level risk factors: </a:t>
            </a:r>
            <a:r>
              <a:rPr lang="en-US" sz="2200" dirty="0"/>
              <a:t>Include parents with substance use disorders or who suffer from mental illness, child abuse and maltreatment, and inadequate supervision, social isolation, family disorganization, dissolution, and violence, (including intimate partner violence), parenting stress, poor parent-child relationships, and negative interactions. </a:t>
            </a:r>
          </a:p>
          <a:p>
            <a:pPr lvl="1"/>
            <a:r>
              <a:rPr lang="en-US" sz="2200" b="1" dirty="0"/>
              <a:t>Relationship-level protective factors:  </a:t>
            </a:r>
            <a:r>
              <a:rPr lang="en-US" sz="2200" dirty="0"/>
              <a:t>Supportive family environment and social networks, concrete support for basic needs, nurturing parenting skills, stable family relationships, household rules and child monitoring, parental employment, parental education, adequate housing.</a:t>
            </a:r>
          </a:p>
          <a:p>
            <a:pPr marL="0" indent="0">
              <a:buNone/>
            </a:pPr>
            <a:endParaRPr lang="en-US" dirty="0"/>
          </a:p>
        </p:txBody>
      </p:sp>
      <p:sp>
        <p:nvSpPr>
          <p:cNvPr id="5" name="Rectangle 4">
            <a:extLst>
              <a:ext uri="{FF2B5EF4-FFF2-40B4-BE49-F238E27FC236}">
                <a16:creationId xmlns:a16="http://schemas.microsoft.com/office/drawing/2014/main" id="{61DA363B-E260-467B-84C4-687CFEBA9811}"/>
              </a:ext>
            </a:extLst>
          </p:cNvPr>
          <p:cNvSpPr/>
          <p:nvPr/>
        </p:nvSpPr>
        <p:spPr>
          <a:xfrm>
            <a:off x="6587832" y="6095370"/>
            <a:ext cx="2322490" cy="261610"/>
          </a:xfrm>
          <a:prstGeom prst="rect">
            <a:avLst/>
          </a:prstGeom>
        </p:spPr>
        <p:txBody>
          <a:bodyPr wrap="square">
            <a:spAutoFit/>
          </a:bodyPr>
          <a:lstStyle/>
          <a:p>
            <a:r>
              <a:rPr lang="en-US" sz="1100" dirty="0"/>
              <a:t>https://www.samhsa.gov</a:t>
            </a:r>
          </a:p>
        </p:txBody>
      </p:sp>
    </p:spTree>
    <p:extLst>
      <p:ext uri="{BB962C8B-B14F-4D97-AF65-F5344CB8AC3E}">
        <p14:creationId xmlns:p14="http://schemas.microsoft.com/office/powerpoint/2010/main" val="2018026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BC3253-B169-441A-A9E7-8004F1E8240A}"/>
              </a:ext>
            </a:extLst>
          </p:cNvPr>
          <p:cNvSpPr>
            <a:spLocks noGrp="1"/>
          </p:cNvSpPr>
          <p:nvPr>
            <p:ph type="title"/>
          </p:nvPr>
        </p:nvSpPr>
        <p:spPr>
          <a:xfrm>
            <a:off x="628650" y="631825"/>
            <a:ext cx="7886700" cy="1325563"/>
          </a:xfrm>
        </p:spPr>
        <p:txBody>
          <a:bodyPr>
            <a:normAutofit/>
          </a:bodyPr>
          <a:lstStyle/>
          <a:p>
            <a:r>
              <a:rPr lang="en-US" dirty="0"/>
              <a:t>Where do we find them……..</a:t>
            </a:r>
          </a:p>
        </p:txBody>
      </p:sp>
      <p:sp>
        <p:nvSpPr>
          <p:cNvPr id="3" name="Content Placeholder 2">
            <a:extLst>
              <a:ext uri="{FF2B5EF4-FFF2-40B4-BE49-F238E27FC236}">
                <a16:creationId xmlns:a16="http://schemas.microsoft.com/office/drawing/2014/main" id="{20C1E980-1087-43EA-A6AE-3279E41C084C}"/>
              </a:ext>
            </a:extLst>
          </p:cNvPr>
          <p:cNvSpPr>
            <a:spLocks noGrp="1"/>
          </p:cNvSpPr>
          <p:nvPr>
            <p:ph idx="1"/>
          </p:nvPr>
        </p:nvSpPr>
        <p:spPr>
          <a:xfrm>
            <a:off x="628650" y="2057400"/>
            <a:ext cx="7886700" cy="3871762"/>
          </a:xfrm>
        </p:spPr>
        <p:txBody>
          <a:bodyPr>
            <a:normAutofit/>
          </a:bodyPr>
          <a:lstStyle/>
          <a:p>
            <a:r>
              <a:rPr lang="en-US" sz="2400" b="1" dirty="0"/>
              <a:t>Community Level</a:t>
            </a:r>
          </a:p>
          <a:p>
            <a:pPr lvl="1"/>
            <a:r>
              <a:rPr lang="en-US" sz="2400" b="1" dirty="0"/>
              <a:t>Community-level risk factors:</a:t>
            </a:r>
            <a:r>
              <a:rPr lang="en-US" sz="2400" dirty="0"/>
              <a:t> Include neighborhood poverty and violence. </a:t>
            </a:r>
          </a:p>
          <a:p>
            <a:pPr lvl="1"/>
            <a:r>
              <a:rPr lang="en-US" sz="2400" b="1" dirty="0"/>
              <a:t>Community–level protective factors:  </a:t>
            </a:r>
            <a:r>
              <a:rPr lang="en-US" sz="2400" dirty="0"/>
              <a:t>Could include the availability of faith-based resources and after-school activities, access to health / mental health care and social services, caring adults outside the family who can serve as role models or mentors.</a:t>
            </a:r>
          </a:p>
          <a:p>
            <a:pPr marL="0" indent="0">
              <a:buNone/>
            </a:pPr>
            <a:endParaRPr lang="en-US" dirty="0"/>
          </a:p>
        </p:txBody>
      </p:sp>
      <p:sp>
        <p:nvSpPr>
          <p:cNvPr id="5" name="Rectangle 4">
            <a:extLst>
              <a:ext uri="{FF2B5EF4-FFF2-40B4-BE49-F238E27FC236}">
                <a16:creationId xmlns:a16="http://schemas.microsoft.com/office/drawing/2014/main" id="{61DA363B-E260-467B-84C4-687CFEBA9811}"/>
              </a:ext>
            </a:extLst>
          </p:cNvPr>
          <p:cNvSpPr/>
          <p:nvPr/>
        </p:nvSpPr>
        <p:spPr>
          <a:xfrm>
            <a:off x="6587832" y="6095370"/>
            <a:ext cx="2322490" cy="261610"/>
          </a:xfrm>
          <a:prstGeom prst="rect">
            <a:avLst/>
          </a:prstGeom>
        </p:spPr>
        <p:txBody>
          <a:bodyPr wrap="square">
            <a:spAutoFit/>
          </a:bodyPr>
          <a:lstStyle/>
          <a:p>
            <a:r>
              <a:rPr lang="en-US" sz="1100" dirty="0"/>
              <a:t>https://www.samhsa.gov</a:t>
            </a:r>
          </a:p>
        </p:txBody>
      </p:sp>
    </p:spTree>
    <p:extLst>
      <p:ext uri="{BB962C8B-B14F-4D97-AF65-F5344CB8AC3E}">
        <p14:creationId xmlns:p14="http://schemas.microsoft.com/office/powerpoint/2010/main" val="2031030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BC3253-B169-441A-A9E7-8004F1E8240A}"/>
              </a:ext>
            </a:extLst>
          </p:cNvPr>
          <p:cNvSpPr>
            <a:spLocks noGrp="1"/>
          </p:cNvSpPr>
          <p:nvPr>
            <p:ph type="title"/>
          </p:nvPr>
        </p:nvSpPr>
        <p:spPr>
          <a:xfrm>
            <a:off x="628650" y="631825"/>
            <a:ext cx="7886700" cy="1325563"/>
          </a:xfrm>
        </p:spPr>
        <p:txBody>
          <a:bodyPr>
            <a:normAutofit/>
          </a:bodyPr>
          <a:lstStyle/>
          <a:p>
            <a:r>
              <a:rPr lang="en-US" dirty="0"/>
              <a:t>Where do we find them……..</a:t>
            </a:r>
          </a:p>
        </p:txBody>
      </p:sp>
      <p:sp>
        <p:nvSpPr>
          <p:cNvPr id="3" name="Content Placeholder 2">
            <a:extLst>
              <a:ext uri="{FF2B5EF4-FFF2-40B4-BE49-F238E27FC236}">
                <a16:creationId xmlns:a16="http://schemas.microsoft.com/office/drawing/2014/main" id="{20C1E980-1087-43EA-A6AE-3279E41C084C}"/>
              </a:ext>
            </a:extLst>
          </p:cNvPr>
          <p:cNvSpPr>
            <a:spLocks noGrp="1"/>
          </p:cNvSpPr>
          <p:nvPr>
            <p:ph idx="1"/>
          </p:nvPr>
        </p:nvSpPr>
        <p:spPr>
          <a:xfrm>
            <a:off x="628650" y="2057400"/>
            <a:ext cx="7886700" cy="3871762"/>
          </a:xfrm>
        </p:spPr>
        <p:txBody>
          <a:bodyPr>
            <a:normAutofit/>
          </a:bodyPr>
          <a:lstStyle/>
          <a:p>
            <a:r>
              <a:rPr lang="en-US" sz="2400" b="1" dirty="0"/>
              <a:t>Society Level</a:t>
            </a:r>
          </a:p>
          <a:p>
            <a:pPr lvl="1"/>
            <a:r>
              <a:rPr lang="en-US" sz="2400" b="1" dirty="0"/>
              <a:t>Society-level risk factors:  </a:t>
            </a:r>
            <a:r>
              <a:rPr lang="en-US" sz="2400" dirty="0"/>
              <a:t>Can include norms and laws favorable to substance use, as well as racism and a lack of economic opportunity.</a:t>
            </a:r>
          </a:p>
          <a:p>
            <a:pPr lvl="1"/>
            <a:r>
              <a:rPr lang="en-US" sz="2400" b="1" dirty="0"/>
              <a:t>Society-level protective factors:  </a:t>
            </a:r>
            <a:r>
              <a:rPr lang="en-US" sz="2400" dirty="0"/>
              <a:t>In this context would include hate crime laws or policies limiting the availability of alcohol, or the strengthening of policies affecting individuals, families, communities.</a:t>
            </a:r>
          </a:p>
        </p:txBody>
      </p:sp>
      <p:sp>
        <p:nvSpPr>
          <p:cNvPr id="5" name="Rectangle 4">
            <a:extLst>
              <a:ext uri="{FF2B5EF4-FFF2-40B4-BE49-F238E27FC236}">
                <a16:creationId xmlns:a16="http://schemas.microsoft.com/office/drawing/2014/main" id="{61DA363B-E260-467B-84C4-687CFEBA9811}"/>
              </a:ext>
            </a:extLst>
          </p:cNvPr>
          <p:cNvSpPr/>
          <p:nvPr/>
        </p:nvSpPr>
        <p:spPr>
          <a:xfrm>
            <a:off x="6587832" y="6095370"/>
            <a:ext cx="2322490" cy="261610"/>
          </a:xfrm>
          <a:prstGeom prst="rect">
            <a:avLst/>
          </a:prstGeom>
        </p:spPr>
        <p:txBody>
          <a:bodyPr wrap="square">
            <a:spAutoFit/>
          </a:bodyPr>
          <a:lstStyle/>
          <a:p>
            <a:r>
              <a:rPr lang="en-US" sz="1100" dirty="0"/>
              <a:t>https://www.samhsa.gov</a:t>
            </a:r>
          </a:p>
        </p:txBody>
      </p:sp>
    </p:spTree>
    <p:extLst>
      <p:ext uri="{BB962C8B-B14F-4D97-AF65-F5344CB8AC3E}">
        <p14:creationId xmlns:p14="http://schemas.microsoft.com/office/powerpoint/2010/main" val="4169861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2E0FAA44-0225-4136-9E4E-339A4D4BB526}"/>
              </a:ext>
            </a:extLst>
          </p:cNvPr>
          <p:cNvSpPr>
            <a:spLocks noGrp="1"/>
          </p:cNvSpPr>
          <p:nvPr>
            <p:ph type="title"/>
          </p:nvPr>
        </p:nvSpPr>
        <p:spPr>
          <a:xfrm>
            <a:off x="2284026" y="2043663"/>
            <a:ext cx="4578895" cy="2031055"/>
          </a:xfrm>
        </p:spPr>
        <p:txBody>
          <a:bodyPr vert="horz" lIns="91440" tIns="45720" rIns="91440" bIns="45720" rtlCol="0" anchor="b">
            <a:normAutofit/>
          </a:bodyPr>
          <a:lstStyle/>
          <a:p>
            <a:pPr algn="ctr" defTabSz="914400"/>
            <a:r>
              <a:rPr lang="en-US" sz="4200" kern="1200" dirty="0">
                <a:solidFill>
                  <a:srgbClr val="FFFFFF"/>
                </a:solidFill>
                <a:latin typeface="+mj-lt"/>
                <a:ea typeface="+mj-ea"/>
                <a:cs typeface="+mj-cs"/>
              </a:rPr>
              <a:t>Factors Contributing to Trauma Effects</a:t>
            </a:r>
          </a:p>
        </p:txBody>
      </p:sp>
    </p:spTree>
    <p:extLst>
      <p:ext uri="{BB962C8B-B14F-4D97-AF65-F5344CB8AC3E}">
        <p14:creationId xmlns:p14="http://schemas.microsoft.com/office/powerpoint/2010/main" val="2539501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EADA3A-FD4E-4733-9A0C-0E7D80A43AD0}"/>
              </a:ext>
            </a:extLst>
          </p:cNvPr>
          <p:cNvSpPr>
            <a:spLocks noGrp="1"/>
          </p:cNvSpPr>
          <p:nvPr>
            <p:ph type="title"/>
          </p:nvPr>
        </p:nvSpPr>
        <p:spPr>
          <a:xfrm>
            <a:off x="628650" y="631825"/>
            <a:ext cx="7886700" cy="1325563"/>
          </a:xfrm>
        </p:spPr>
        <p:txBody>
          <a:bodyPr>
            <a:normAutofit/>
          </a:bodyPr>
          <a:lstStyle/>
          <a:p>
            <a:r>
              <a:rPr lang="en-US" dirty="0"/>
              <a:t>Significant Factors………</a:t>
            </a:r>
          </a:p>
        </p:txBody>
      </p:sp>
      <p:sp>
        <p:nvSpPr>
          <p:cNvPr id="3" name="Content Placeholder 2">
            <a:extLst>
              <a:ext uri="{FF2B5EF4-FFF2-40B4-BE49-F238E27FC236}">
                <a16:creationId xmlns:a16="http://schemas.microsoft.com/office/drawing/2014/main" id="{D630E86C-2CC0-479E-84DE-1FAF15F28A31}"/>
              </a:ext>
            </a:extLst>
          </p:cNvPr>
          <p:cNvSpPr>
            <a:spLocks noGrp="1"/>
          </p:cNvSpPr>
          <p:nvPr>
            <p:ph idx="1"/>
          </p:nvPr>
        </p:nvSpPr>
        <p:spPr>
          <a:xfrm>
            <a:off x="628650" y="1676400"/>
            <a:ext cx="7886700" cy="4252762"/>
          </a:xfrm>
        </p:spPr>
        <p:txBody>
          <a:bodyPr>
            <a:normAutofit/>
          </a:bodyPr>
          <a:lstStyle/>
          <a:p>
            <a:r>
              <a:rPr lang="en-US" sz="2000" b="1" dirty="0"/>
              <a:t>Severity of the event.</a:t>
            </a:r>
            <a:r>
              <a:rPr lang="en-US" sz="2000" dirty="0"/>
              <a:t> How serious was the event? How badly was the child or someone he/she loves physically hurt? Did they or someone they love need to go to the hospital? Were the police involved? Were children separated from their caregivers? Were they interviewed by a principal, police officer, or counselor? Did a friend or family member die?</a:t>
            </a:r>
          </a:p>
          <a:p>
            <a:r>
              <a:rPr lang="en-US" sz="2000" b="1" dirty="0"/>
              <a:t>Proximity to the event.</a:t>
            </a:r>
            <a:r>
              <a:rPr lang="en-US" sz="2000" dirty="0"/>
              <a:t> Was the child actually at the place where the event occurred? Did they see the event happen to someone else or were they a victim? Did the child watch the event on television? Did they hear a loved one talk about what happened?</a:t>
            </a:r>
          </a:p>
          <a:p>
            <a:r>
              <a:rPr lang="en-US" sz="2000" b="1" dirty="0"/>
              <a:t>Caregivers’ reactions.</a:t>
            </a:r>
            <a:r>
              <a:rPr lang="en-US" sz="2000" dirty="0"/>
              <a:t> Did the child’s family believe that he or she was telling the truth? Did caregivers take the child’s reactions seriously? How did caregivers respond to the child’s needs, and how did they cope with the event themselves?</a:t>
            </a:r>
          </a:p>
        </p:txBody>
      </p:sp>
      <p:sp>
        <p:nvSpPr>
          <p:cNvPr id="5" name="Rectangle 4">
            <a:extLst>
              <a:ext uri="{FF2B5EF4-FFF2-40B4-BE49-F238E27FC236}">
                <a16:creationId xmlns:a16="http://schemas.microsoft.com/office/drawing/2014/main" id="{67093C9C-9043-46BC-9CC3-F0754DD7726B}"/>
              </a:ext>
            </a:extLst>
          </p:cNvPr>
          <p:cNvSpPr/>
          <p:nvPr/>
        </p:nvSpPr>
        <p:spPr>
          <a:xfrm>
            <a:off x="6345239" y="6029174"/>
            <a:ext cx="2188849" cy="276999"/>
          </a:xfrm>
          <a:prstGeom prst="rect">
            <a:avLst/>
          </a:prstGeom>
        </p:spPr>
        <p:txBody>
          <a:bodyPr wrap="square">
            <a:spAutoFit/>
          </a:bodyPr>
          <a:lstStyle/>
          <a:p>
            <a:r>
              <a:rPr lang="en-US" sz="1200" dirty="0"/>
              <a:t>https://www.nctsn.org</a:t>
            </a:r>
          </a:p>
        </p:txBody>
      </p:sp>
    </p:spTree>
    <p:extLst>
      <p:ext uri="{BB962C8B-B14F-4D97-AF65-F5344CB8AC3E}">
        <p14:creationId xmlns:p14="http://schemas.microsoft.com/office/powerpoint/2010/main" val="2362694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EADA3A-FD4E-4733-9A0C-0E7D80A43AD0}"/>
              </a:ext>
            </a:extLst>
          </p:cNvPr>
          <p:cNvSpPr>
            <a:spLocks noGrp="1"/>
          </p:cNvSpPr>
          <p:nvPr>
            <p:ph type="title"/>
          </p:nvPr>
        </p:nvSpPr>
        <p:spPr>
          <a:xfrm>
            <a:off x="628650" y="631825"/>
            <a:ext cx="7886700" cy="1325563"/>
          </a:xfrm>
        </p:spPr>
        <p:txBody>
          <a:bodyPr>
            <a:normAutofit/>
          </a:bodyPr>
          <a:lstStyle/>
          <a:p>
            <a:r>
              <a:rPr lang="en-US" dirty="0"/>
              <a:t>Significant Factors………</a:t>
            </a:r>
          </a:p>
        </p:txBody>
      </p:sp>
      <p:sp>
        <p:nvSpPr>
          <p:cNvPr id="3" name="Content Placeholder 2">
            <a:extLst>
              <a:ext uri="{FF2B5EF4-FFF2-40B4-BE49-F238E27FC236}">
                <a16:creationId xmlns:a16="http://schemas.microsoft.com/office/drawing/2014/main" id="{D630E86C-2CC0-479E-84DE-1FAF15F28A31}"/>
              </a:ext>
            </a:extLst>
          </p:cNvPr>
          <p:cNvSpPr>
            <a:spLocks noGrp="1"/>
          </p:cNvSpPr>
          <p:nvPr>
            <p:ph idx="1"/>
          </p:nvPr>
        </p:nvSpPr>
        <p:spPr>
          <a:xfrm>
            <a:off x="628650" y="1676400"/>
            <a:ext cx="7886700" cy="4252762"/>
          </a:xfrm>
        </p:spPr>
        <p:txBody>
          <a:bodyPr>
            <a:normAutofit/>
          </a:bodyPr>
          <a:lstStyle/>
          <a:p>
            <a:r>
              <a:rPr lang="en-US" sz="2000" b="1" dirty="0"/>
              <a:t>Prior history of trauma.</a:t>
            </a:r>
            <a:r>
              <a:rPr lang="en-US" sz="2000" dirty="0"/>
              <a:t> Children continually exposed to traumatic events are more likely to develop traumatic stress reactions.</a:t>
            </a:r>
          </a:p>
          <a:p>
            <a:r>
              <a:rPr lang="en-US" sz="2000" b="1" dirty="0"/>
              <a:t>Family and community factors.</a:t>
            </a:r>
            <a:r>
              <a:rPr lang="en-US" sz="2000" dirty="0"/>
              <a:t> The culture, race, and ethnicity of children, their families, and their communities can be a protective factor, meaning that children and families have qualities and or resources that help buffer against the harmful effects of traumatic experiences and their aftermath. One of these protective factors can be the child’s cultural identity. Culture often has a positive impact on how children, their families, and their communities respond, recover, and heal from a traumatic experience. However, experiences of racism and discrimination can increase a child’s risk for traumatic stress symptoms.</a:t>
            </a:r>
          </a:p>
          <a:p>
            <a:pPr marL="0" indent="0">
              <a:buNone/>
            </a:pPr>
            <a:endParaRPr lang="en-US" sz="2000" dirty="0"/>
          </a:p>
        </p:txBody>
      </p:sp>
      <p:sp>
        <p:nvSpPr>
          <p:cNvPr id="5" name="Rectangle 4">
            <a:extLst>
              <a:ext uri="{FF2B5EF4-FFF2-40B4-BE49-F238E27FC236}">
                <a16:creationId xmlns:a16="http://schemas.microsoft.com/office/drawing/2014/main" id="{67093C9C-9043-46BC-9CC3-F0754DD7726B}"/>
              </a:ext>
            </a:extLst>
          </p:cNvPr>
          <p:cNvSpPr/>
          <p:nvPr/>
        </p:nvSpPr>
        <p:spPr>
          <a:xfrm>
            <a:off x="6345239" y="6029174"/>
            <a:ext cx="2188849" cy="276999"/>
          </a:xfrm>
          <a:prstGeom prst="rect">
            <a:avLst/>
          </a:prstGeom>
        </p:spPr>
        <p:txBody>
          <a:bodyPr wrap="square">
            <a:spAutoFit/>
          </a:bodyPr>
          <a:lstStyle/>
          <a:p>
            <a:r>
              <a:rPr lang="en-US" sz="1200" dirty="0"/>
              <a:t>https://www.nctsn.org</a:t>
            </a:r>
          </a:p>
        </p:txBody>
      </p:sp>
    </p:spTree>
    <p:extLst>
      <p:ext uri="{BB962C8B-B14F-4D97-AF65-F5344CB8AC3E}">
        <p14:creationId xmlns:p14="http://schemas.microsoft.com/office/powerpoint/2010/main" val="1376508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35C37B30-D5DD-4EEA-B870-256C4242A80C}"/>
              </a:ext>
            </a:extLst>
          </p:cNvPr>
          <p:cNvSpPr>
            <a:spLocks noGrp="1"/>
          </p:cNvSpPr>
          <p:nvPr>
            <p:ph type="title"/>
          </p:nvPr>
        </p:nvSpPr>
        <p:spPr>
          <a:xfrm>
            <a:off x="2284026" y="2043663"/>
            <a:ext cx="4578895" cy="2031055"/>
          </a:xfrm>
        </p:spPr>
        <p:txBody>
          <a:bodyPr vert="horz" lIns="91440" tIns="45720" rIns="91440" bIns="45720" rtlCol="0" anchor="b">
            <a:normAutofit/>
          </a:bodyPr>
          <a:lstStyle/>
          <a:p>
            <a:pPr algn="ctr" defTabSz="914400"/>
            <a:r>
              <a:rPr lang="en-US" sz="4200" b="1" kern="1200" dirty="0">
                <a:solidFill>
                  <a:srgbClr val="FFFFFF"/>
                </a:solidFill>
                <a:latin typeface="+mj-lt"/>
                <a:ea typeface="+mj-ea"/>
                <a:cs typeface="+mj-cs"/>
              </a:rPr>
              <a:t>Adverse Childhood Experiences Study (ACE’s)</a:t>
            </a:r>
            <a:endParaRPr lang="en-US" sz="4200" kern="1200" dirty="0">
              <a:solidFill>
                <a:srgbClr val="FFFFFF"/>
              </a:solidFill>
              <a:latin typeface="+mj-lt"/>
              <a:ea typeface="+mj-ea"/>
              <a:cs typeface="+mj-cs"/>
            </a:endParaRPr>
          </a:p>
        </p:txBody>
      </p:sp>
    </p:spTree>
    <p:extLst>
      <p:ext uri="{BB962C8B-B14F-4D97-AF65-F5344CB8AC3E}">
        <p14:creationId xmlns:p14="http://schemas.microsoft.com/office/powerpoint/2010/main" val="1058254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Adverse Childhood Experiences (ACEs)">
            <a:hlinkClick r:id="" action="ppaction://media"/>
            <a:extLst>
              <a:ext uri="{FF2B5EF4-FFF2-40B4-BE49-F238E27FC236}">
                <a16:creationId xmlns:a16="http://schemas.microsoft.com/office/drawing/2014/main" id="{7E135C7F-57D1-4B78-8F34-7E345B40F83F}"/>
              </a:ext>
            </a:extLst>
          </p:cNvPr>
          <p:cNvPicPr>
            <a:picLocks noRot="1" noChangeAspect="1"/>
          </p:cNvPicPr>
          <p:nvPr>
            <a:videoFile r:link="rId1"/>
          </p:nvPr>
        </p:nvPicPr>
        <p:blipFill>
          <a:blip r:embed="rId3"/>
          <a:stretch>
            <a:fillRect/>
          </a:stretch>
        </p:blipFill>
        <p:spPr>
          <a:xfrm>
            <a:off x="152400" y="152400"/>
            <a:ext cx="8839200" cy="6553200"/>
          </a:xfrm>
          <a:prstGeom prst="rect">
            <a:avLst/>
          </a:prstGeom>
        </p:spPr>
      </p:pic>
    </p:spTree>
    <p:extLst>
      <p:ext uri="{BB962C8B-B14F-4D97-AF65-F5344CB8AC3E}">
        <p14:creationId xmlns:p14="http://schemas.microsoft.com/office/powerpoint/2010/main" val="1872286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AE823B-EB4D-4662-9CF9-10899E2692E6}"/>
              </a:ext>
            </a:extLst>
          </p:cNvPr>
          <p:cNvSpPr>
            <a:spLocks noGrp="1"/>
          </p:cNvSpPr>
          <p:nvPr>
            <p:ph type="title"/>
          </p:nvPr>
        </p:nvSpPr>
        <p:spPr>
          <a:xfrm>
            <a:off x="628650" y="963877"/>
            <a:ext cx="2620771" cy="4930246"/>
          </a:xfrm>
        </p:spPr>
        <p:txBody>
          <a:bodyPr>
            <a:normAutofit/>
          </a:bodyPr>
          <a:lstStyle/>
          <a:p>
            <a:pPr algn="r"/>
            <a:r>
              <a:rPr lang="en-US" sz="3100">
                <a:solidFill>
                  <a:schemeClr val="accent1"/>
                </a:solidFill>
              </a:rPr>
              <a:t>ACE’s…….What is it?</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20349DF-B2A3-4DAA-99E6-7F559A57AF7C}"/>
              </a:ext>
            </a:extLst>
          </p:cNvPr>
          <p:cNvSpPr>
            <a:spLocks noGrp="1"/>
          </p:cNvSpPr>
          <p:nvPr>
            <p:ph idx="1"/>
          </p:nvPr>
        </p:nvSpPr>
        <p:spPr>
          <a:xfrm>
            <a:off x="3732023" y="457200"/>
            <a:ext cx="5030974" cy="5715001"/>
          </a:xfrm>
        </p:spPr>
        <p:txBody>
          <a:bodyPr anchor="ctr">
            <a:normAutofit/>
          </a:bodyPr>
          <a:lstStyle/>
          <a:p>
            <a:r>
              <a:rPr lang="en-US" sz="1800" dirty="0"/>
              <a:t> The Division of Violence Prevention at the Centers for Disease Control and Prevention (CDC), in partnership with Kaiser Permanente, conducted a landmark ACE study from 1995 to 1997 with more than 17,000 participants. The study found:</a:t>
            </a:r>
          </a:p>
          <a:p>
            <a:pPr lvl="1"/>
            <a:r>
              <a:rPr lang="en-US" b="1" dirty="0"/>
              <a:t>ACEs are common</a:t>
            </a:r>
            <a:r>
              <a:rPr lang="en-US" dirty="0"/>
              <a:t>. For example, 28% of study participants reported physical abuse and 21% reported sexual abuse. Many also reported experiencing a divorce or parental separation, or having a parent with a mental and/or substance use disorder. </a:t>
            </a:r>
          </a:p>
          <a:p>
            <a:pPr lvl="1"/>
            <a:r>
              <a:rPr lang="en-US" dirty="0"/>
              <a:t> </a:t>
            </a:r>
            <a:r>
              <a:rPr lang="en-US" b="1" dirty="0"/>
              <a:t>ACEs cluster</a:t>
            </a:r>
            <a:r>
              <a:rPr lang="en-US" dirty="0"/>
              <a:t>. Almost 40% of the Kaiser sample reported two or more ACEs and 12.5% experienced four or more. Because ACEs cluster, many subsequent studies now look at the cumulative effects of ACEs rather than the individual effects of each.</a:t>
            </a:r>
          </a:p>
          <a:p>
            <a:pPr marL="0" indent="0">
              <a:buNone/>
            </a:pPr>
            <a:endParaRPr lang="en-US" sz="1800" dirty="0"/>
          </a:p>
        </p:txBody>
      </p:sp>
      <p:sp>
        <p:nvSpPr>
          <p:cNvPr id="6" name="Rectangle 5">
            <a:extLst>
              <a:ext uri="{FF2B5EF4-FFF2-40B4-BE49-F238E27FC236}">
                <a16:creationId xmlns:a16="http://schemas.microsoft.com/office/drawing/2014/main" id="{3A0FBF2C-0922-4A6D-8D29-0EE9909804A1}"/>
              </a:ext>
            </a:extLst>
          </p:cNvPr>
          <p:cNvSpPr/>
          <p:nvPr/>
        </p:nvSpPr>
        <p:spPr>
          <a:xfrm>
            <a:off x="5703935" y="6400800"/>
            <a:ext cx="1763666" cy="261610"/>
          </a:xfrm>
          <a:prstGeom prst="rect">
            <a:avLst/>
          </a:prstGeom>
        </p:spPr>
        <p:txBody>
          <a:bodyPr wrap="square">
            <a:spAutoFit/>
          </a:bodyPr>
          <a:lstStyle/>
          <a:p>
            <a:r>
              <a:rPr lang="en-US" sz="1100" dirty="0"/>
              <a:t>https://www.samhsa.gov</a:t>
            </a:r>
          </a:p>
        </p:txBody>
      </p:sp>
    </p:spTree>
    <p:extLst>
      <p:ext uri="{BB962C8B-B14F-4D97-AF65-F5344CB8AC3E}">
        <p14:creationId xmlns:p14="http://schemas.microsoft.com/office/powerpoint/2010/main" val="1556439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22912D-691B-41BE-9069-9F8AFEDB3C75}"/>
              </a:ext>
            </a:extLst>
          </p:cNvPr>
          <p:cNvSpPr>
            <a:spLocks noGrp="1"/>
          </p:cNvSpPr>
          <p:nvPr>
            <p:ph type="title"/>
          </p:nvPr>
        </p:nvSpPr>
        <p:spPr>
          <a:xfrm>
            <a:off x="628650" y="963877"/>
            <a:ext cx="2620771" cy="4930246"/>
          </a:xfrm>
        </p:spPr>
        <p:txBody>
          <a:bodyPr>
            <a:normAutofit/>
          </a:bodyPr>
          <a:lstStyle/>
          <a:p>
            <a:pPr algn="r"/>
            <a:r>
              <a:rPr lang="en-US">
                <a:solidFill>
                  <a:schemeClr val="accent1"/>
                </a:solidFill>
              </a:rPr>
              <a:t>Agenda</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D56279B-C334-4D14-8743-4CF3A3774F02}"/>
              </a:ext>
            </a:extLst>
          </p:cNvPr>
          <p:cNvSpPr>
            <a:spLocks noGrp="1"/>
          </p:cNvSpPr>
          <p:nvPr>
            <p:ph idx="1"/>
          </p:nvPr>
        </p:nvSpPr>
        <p:spPr>
          <a:xfrm>
            <a:off x="3732023" y="963877"/>
            <a:ext cx="4783327" cy="4930246"/>
          </a:xfrm>
        </p:spPr>
        <p:txBody>
          <a:bodyPr anchor="ctr">
            <a:normAutofit/>
          </a:bodyPr>
          <a:lstStyle/>
          <a:p>
            <a:r>
              <a:rPr lang="en-US" dirty="0"/>
              <a:t>Welcome</a:t>
            </a:r>
          </a:p>
          <a:p>
            <a:r>
              <a:rPr lang="en-US" dirty="0"/>
              <a:t>Overview of Trauma</a:t>
            </a:r>
          </a:p>
          <a:p>
            <a:r>
              <a:rPr lang="en-US" dirty="0"/>
              <a:t>Importance of Understanding Impact of Trauma</a:t>
            </a:r>
          </a:p>
          <a:p>
            <a:r>
              <a:rPr lang="en-US" dirty="0"/>
              <a:t>Adverse Childhood Experiences Study (ACE’s)</a:t>
            </a:r>
          </a:p>
          <a:p>
            <a:r>
              <a:rPr lang="en-US" dirty="0"/>
              <a:t>Trauma Effects Across the Lifespan</a:t>
            </a:r>
          </a:p>
          <a:p>
            <a:r>
              <a:rPr lang="en-US" dirty="0"/>
              <a:t>Building Resiliency</a:t>
            </a:r>
          </a:p>
          <a:p>
            <a:pPr marL="0" indent="0">
              <a:buNone/>
            </a:pPr>
            <a:endParaRPr lang="en-US" dirty="0"/>
          </a:p>
        </p:txBody>
      </p:sp>
    </p:spTree>
    <p:extLst>
      <p:ext uri="{BB962C8B-B14F-4D97-AF65-F5344CB8AC3E}">
        <p14:creationId xmlns:p14="http://schemas.microsoft.com/office/powerpoint/2010/main" val="2528257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E6ABC5-2897-458D-B4E0-37057F05BD5C}"/>
              </a:ext>
            </a:extLst>
          </p:cNvPr>
          <p:cNvSpPr>
            <a:spLocks noGrp="1"/>
          </p:cNvSpPr>
          <p:nvPr>
            <p:ph type="title"/>
          </p:nvPr>
        </p:nvSpPr>
        <p:spPr>
          <a:xfrm>
            <a:off x="628650" y="631825"/>
            <a:ext cx="7886700" cy="1325563"/>
          </a:xfrm>
        </p:spPr>
        <p:txBody>
          <a:bodyPr>
            <a:normAutofit/>
          </a:bodyPr>
          <a:lstStyle/>
          <a:p>
            <a:r>
              <a:rPr lang="en-US" dirty="0"/>
              <a:t>ACE’s Definitions</a:t>
            </a:r>
          </a:p>
        </p:txBody>
      </p:sp>
      <p:sp>
        <p:nvSpPr>
          <p:cNvPr id="3" name="Content Placeholder 2">
            <a:extLst>
              <a:ext uri="{FF2B5EF4-FFF2-40B4-BE49-F238E27FC236}">
                <a16:creationId xmlns:a16="http://schemas.microsoft.com/office/drawing/2014/main" id="{65066542-D4E1-45AE-9677-4D89019222C0}"/>
              </a:ext>
            </a:extLst>
          </p:cNvPr>
          <p:cNvSpPr>
            <a:spLocks noGrp="1"/>
          </p:cNvSpPr>
          <p:nvPr>
            <p:ph idx="1"/>
          </p:nvPr>
        </p:nvSpPr>
        <p:spPr>
          <a:xfrm>
            <a:off x="628650" y="2057400"/>
            <a:ext cx="7886700" cy="3871762"/>
          </a:xfrm>
        </p:spPr>
        <p:txBody>
          <a:bodyPr>
            <a:normAutofit/>
          </a:bodyPr>
          <a:lstStyle/>
          <a:p>
            <a:r>
              <a:rPr lang="en-US" dirty="0"/>
              <a:t>All ACE questions refer to the respondent’s first 18 years of life.</a:t>
            </a:r>
          </a:p>
          <a:p>
            <a:r>
              <a:rPr lang="en-US" b="1" dirty="0"/>
              <a:t>Abuse </a:t>
            </a:r>
          </a:p>
          <a:p>
            <a:pPr lvl="1"/>
            <a:r>
              <a:rPr lang="en-US" sz="2100" b="1" dirty="0"/>
              <a:t>Emotional abuse:</a:t>
            </a:r>
            <a:r>
              <a:rPr lang="en-US" sz="2100" dirty="0"/>
              <a:t> A parent, stepparent, or adult living in your home swore at you, insulted you, put you down, or acted in a way that made you afraid that you might be physically hurt.</a:t>
            </a:r>
          </a:p>
          <a:p>
            <a:pPr lvl="1"/>
            <a:r>
              <a:rPr lang="en-US" sz="2100" b="1" dirty="0"/>
              <a:t>Physical abuse:</a:t>
            </a:r>
            <a:r>
              <a:rPr lang="en-US" sz="2100" dirty="0"/>
              <a:t> A parent, stepparent, or adult living in your home pushed, grabbed, slapped, threw something at you, or hit you so hard that you had marks or were injured.</a:t>
            </a:r>
          </a:p>
          <a:p>
            <a:pPr lvl="1"/>
            <a:r>
              <a:rPr lang="en-US" sz="2100" b="1" dirty="0"/>
              <a:t>Sexual abuse:</a:t>
            </a:r>
            <a:r>
              <a:rPr lang="en-US" sz="2100" dirty="0"/>
              <a:t> An adult, relative, family friend, or stranger who was at least 5 years older than you ever touched or fondled your body in a sexual way, made you touch his/her body in a sexual way, attempted to have any type of sexual intercourse with you.</a:t>
            </a:r>
          </a:p>
          <a:p>
            <a:pPr marL="0" indent="0">
              <a:buNone/>
            </a:pPr>
            <a:endParaRPr lang="en-US" dirty="0"/>
          </a:p>
        </p:txBody>
      </p:sp>
      <p:sp>
        <p:nvSpPr>
          <p:cNvPr id="5" name="Rectangle 4">
            <a:extLst>
              <a:ext uri="{FF2B5EF4-FFF2-40B4-BE49-F238E27FC236}">
                <a16:creationId xmlns:a16="http://schemas.microsoft.com/office/drawing/2014/main" id="{86EEA854-5E69-4BFD-B832-6134D5845ACE}"/>
              </a:ext>
            </a:extLst>
          </p:cNvPr>
          <p:cNvSpPr/>
          <p:nvPr/>
        </p:nvSpPr>
        <p:spPr>
          <a:xfrm>
            <a:off x="6221731" y="6102756"/>
            <a:ext cx="2262389" cy="261609"/>
          </a:xfrm>
          <a:prstGeom prst="rect">
            <a:avLst/>
          </a:prstGeom>
        </p:spPr>
        <p:txBody>
          <a:bodyPr wrap="square">
            <a:spAutoFit/>
          </a:bodyPr>
          <a:lstStyle/>
          <a:p>
            <a:r>
              <a:rPr lang="en-US" sz="1100" dirty="0"/>
              <a:t>https://www.cdc.gov</a:t>
            </a:r>
          </a:p>
        </p:txBody>
      </p:sp>
    </p:spTree>
    <p:extLst>
      <p:ext uri="{BB962C8B-B14F-4D97-AF65-F5344CB8AC3E}">
        <p14:creationId xmlns:p14="http://schemas.microsoft.com/office/powerpoint/2010/main" val="4023256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AA8B36-8AA7-4820-B235-7690B5F085D5}"/>
              </a:ext>
            </a:extLst>
          </p:cNvPr>
          <p:cNvSpPr>
            <a:spLocks noGrp="1"/>
          </p:cNvSpPr>
          <p:nvPr>
            <p:ph type="title"/>
          </p:nvPr>
        </p:nvSpPr>
        <p:spPr>
          <a:xfrm>
            <a:off x="628650" y="631825"/>
            <a:ext cx="7886700" cy="1325563"/>
          </a:xfrm>
        </p:spPr>
        <p:txBody>
          <a:bodyPr>
            <a:normAutofit/>
          </a:bodyPr>
          <a:lstStyle/>
          <a:p>
            <a:r>
              <a:rPr lang="en-US" dirty="0"/>
              <a:t>ACE’s Definitions</a:t>
            </a:r>
          </a:p>
        </p:txBody>
      </p:sp>
      <p:sp>
        <p:nvSpPr>
          <p:cNvPr id="3" name="Content Placeholder 2">
            <a:extLst>
              <a:ext uri="{FF2B5EF4-FFF2-40B4-BE49-F238E27FC236}">
                <a16:creationId xmlns:a16="http://schemas.microsoft.com/office/drawing/2014/main" id="{AC838BB4-4702-4F07-BDFF-F9E902D33C32}"/>
              </a:ext>
            </a:extLst>
          </p:cNvPr>
          <p:cNvSpPr>
            <a:spLocks noGrp="1"/>
          </p:cNvSpPr>
          <p:nvPr>
            <p:ph idx="1"/>
          </p:nvPr>
        </p:nvSpPr>
        <p:spPr>
          <a:xfrm>
            <a:off x="628650" y="2057400"/>
            <a:ext cx="7886700" cy="3871762"/>
          </a:xfrm>
        </p:spPr>
        <p:txBody>
          <a:bodyPr>
            <a:normAutofit/>
          </a:bodyPr>
          <a:lstStyle/>
          <a:p>
            <a:r>
              <a:rPr lang="en-US" sz="1900" b="1" dirty="0"/>
              <a:t>Household Challenges </a:t>
            </a:r>
          </a:p>
          <a:p>
            <a:pPr lvl="1"/>
            <a:r>
              <a:rPr lang="en-US" sz="1900" b="1" dirty="0"/>
              <a:t>Mother treated violently:</a:t>
            </a:r>
            <a:r>
              <a:rPr lang="en-US" sz="1900" dirty="0"/>
              <a:t> Your mother or stepmother was pushed, grabbed, slapped, had something thrown at her, kicked, bitten, hit with a fist, hit with something hard, repeatedly hit for over at least a few minutes, or ever threatened or hurt by a knife or gun by your father (or stepfather) or mother’s boyfriend.</a:t>
            </a:r>
          </a:p>
          <a:p>
            <a:pPr lvl="1"/>
            <a:r>
              <a:rPr lang="en-US" sz="1900" b="1" dirty="0"/>
              <a:t>Household substance abuse:</a:t>
            </a:r>
            <a:r>
              <a:rPr lang="en-US" sz="1900" dirty="0"/>
              <a:t> A household member was a problem drinker or alcoholic or a household member used street drugs.</a:t>
            </a:r>
          </a:p>
          <a:p>
            <a:pPr lvl="1"/>
            <a:r>
              <a:rPr lang="en-US" sz="1900" b="1" dirty="0"/>
              <a:t>Mental illness in household:</a:t>
            </a:r>
            <a:r>
              <a:rPr lang="en-US" sz="1900" dirty="0"/>
              <a:t> A household member was depressed or mentally ill or a household member attempted suicide.</a:t>
            </a:r>
          </a:p>
          <a:p>
            <a:pPr lvl="1"/>
            <a:r>
              <a:rPr lang="en-US" sz="1900" b="1" dirty="0"/>
              <a:t>Parental separation or divorce:</a:t>
            </a:r>
            <a:r>
              <a:rPr lang="en-US" sz="1900" dirty="0"/>
              <a:t> Your parents were ever separated or divorced.</a:t>
            </a:r>
          </a:p>
          <a:p>
            <a:pPr lvl="1"/>
            <a:r>
              <a:rPr lang="en-US" sz="1900" b="1" dirty="0"/>
              <a:t>Criminal household member:</a:t>
            </a:r>
            <a:r>
              <a:rPr lang="en-US" sz="1900" dirty="0"/>
              <a:t> A household member went to prison</a:t>
            </a:r>
          </a:p>
        </p:txBody>
      </p:sp>
      <p:sp>
        <p:nvSpPr>
          <p:cNvPr id="5" name="Rectangle 4">
            <a:extLst>
              <a:ext uri="{FF2B5EF4-FFF2-40B4-BE49-F238E27FC236}">
                <a16:creationId xmlns:a16="http://schemas.microsoft.com/office/drawing/2014/main" id="{83748EF1-8EE0-48A5-9299-C518221C5B75}"/>
              </a:ext>
            </a:extLst>
          </p:cNvPr>
          <p:cNvSpPr/>
          <p:nvPr/>
        </p:nvSpPr>
        <p:spPr>
          <a:xfrm>
            <a:off x="6252961" y="6029174"/>
            <a:ext cx="2262389" cy="261609"/>
          </a:xfrm>
          <a:prstGeom prst="rect">
            <a:avLst/>
          </a:prstGeom>
        </p:spPr>
        <p:txBody>
          <a:bodyPr wrap="square">
            <a:spAutoFit/>
          </a:bodyPr>
          <a:lstStyle/>
          <a:p>
            <a:r>
              <a:rPr lang="en-US" sz="1100" dirty="0"/>
              <a:t>https://www.cdc.gov</a:t>
            </a:r>
          </a:p>
        </p:txBody>
      </p:sp>
    </p:spTree>
    <p:extLst>
      <p:ext uri="{BB962C8B-B14F-4D97-AF65-F5344CB8AC3E}">
        <p14:creationId xmlns:p14="http://schemas.microsoft.com/office/powerpoint/2010/main" val="22737873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AA8B36-8AA7-4820-B235-7690B5F085D5}"/>
              </a:ext>
            </a:extLst>
          </p:cNvPr>
          <p:cNvSpPr>
            <a:spLocks noGrp="1"/>
          </p:cNvSpPr>
          <p:nvPr>
            <p:ph type="title"/>
          </p:nvPr>
        </p:nvSpPr>
        <p:spPr>
          <a:xfrm>
            <a:off x="628650" y="631825"/>
            <a:ext cx="7886700" cy="1325563"/>
          </a:xfrm>
        </p:spPr>
        <p:txBody>
          <a:bodyPr>
            <a:normAutofit/>
          </a:bodyPr>
          <a:lstStyle/>
          <a:p>
            <a:r>
              <a:rPr lang="en-US" dirty="0"/>
              <a:t>ACE’s Definitions</a:t>
            </a:r>
          </a:p>
        </p:txBody>
      </p:sp>
      <p:sp>
        <p:nvSpPr>
          <p:cNvPr id="3" name="Content Placeholder 2">
            <a:extLst>
              <a:ext uri="{FF2B5EF4-FFF2-40B4-BE49-F238E27FC236}">
                <a16:creationId xmlns:a16="http://schemas.microsoft.com/office/drawing/2014/main" id="{AC838BB4-4702-4F07-BDFF-F9E902D33C32}"/>
              </a:ext>
            </a:extLst>
          </p:cNvPr>
          <p:cNvSpPr>
            <a:spLocks noGrp="1"/>
          </p:cNvSpPr>
          <p:nvPr>
            <p:ph idx="1"/>
          </p:nvPr>
        </p:nvSpPr>
        <p:spPr>
          <a:xfrm>
            <a:off x="628650" y="2057400"/>
            <a:ext cx="7886700" cy="3871762"/>
          </a:xfrm>
        </p:spPr>
        <p:txBody>
          <a:bodyPr>
            <a:normAutofit/>
          </a:bodyPr>
          <a:lstStyle/>
          <a:p>
            <a:r>
              <a:rPr lang="en-US" sz="2000" b="1" dirty="0"/>
              <a:t>Neglect</a:t>
            </a:r>
          </a:p>
          <a:p>
            <a:pPr lvl="1"/>
            <a:r>
              <a:rPr lang="en-US" sz="2000" b="1" dirty="0"/>
              <a:t>Emotional neglect: </a:t>
            </a:r>
            <a:r>
              <a:rPr lang="en-US" sz="2000" dirty="0"/>
              <a:t>Someone in your family helped you feel important or special, you felt loved, people in your family looked out for each other and felt close to each other, and your family was a source of strength and support.2</a:t>
            </a:r>
          </a:p>
          <a:p>
            <a:pPr lvl="1"/>
            <a:r>
              <a:rPr lang="en-US" sz="2000" b="1" dirty="0"/>
              <a:t>Physical neglect: </a:t>
            </a:r>
            <a:r>
              <a:rPr lang="en-US" sz="2000" dirty="0"/>
              <a:t>There was someone to take care of you, protect you, and take you to the doctor if you needed it2, you didn’t have enough to eat, your parents were too drunk or too high to take care of you, and you had to wear dirty clothes </a:t>
            </a:r>
          </a:p>
          <a:p>
            <a:pPr marL="0" indent="0">
              <a:buNone/>
            </a:pPr>
            <a:endParaRPr lang="en-US" sz="1900" dirty="0"/>
          </a:p>
        </p:txBody>
      </p:sp>
      <p:sp>
        <p:nvSpPr>
          <p:cNvPr id="5" name="Rectangle 4">
            <a:extLst>
              <a:ext uri="{FF2B5EF4-FFF2-40B4-BE49-F238E27FC236}">
                <a16:creationId xmlns:a16="http://schemas.microsoft.com/office/drawing/2014/main" id="{83748EF1-8EE0-48A5-9299-C518221C5B75}"/>
              </a:ext>
            </a:extLst>
          </p:cNvPr>
          <p:cNvSpPr/>
          <p:nvPr/>
        </p:nvSpPr>
        <p:spPr>
          <a:xfrm>
            <a:off x="6252961" y="6029174"/>
            <a:ext cx="2262389" cy="261609"/>
          </a:xfrm>
          <a:prstGeom prst="rect">
            <a:avLst/>
          </a:prstGeom>
        </p:spPr>
        <p:txBody>
          <a:bodyPr wrap="square">
            <a:spAutoFit/>
          </a:bodyPr>
          <a:lstStyle/>
          <a:p>
            <a:r>
              <a:rPr lang="en-US" sz="1100" dirty="0"/>
              <a:t>https://www.cdc.gov</a:t>
            </a:r>
          </a:p>
        </p:txBody>
      </p:sp>
    </p:spTree>
    <p:extLst>
      <p:ext uri="{BB962C8B-B14F-4D97-AF65-F5344CB8AC3E}">
        <p14:creationId xmlns:p14="http://schemas.microsoft.com/office/powerpoint/2010/main" val="8147384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70F1860F-5FB1-47D5-975B-3987AB9C9A36}"/>
              </a:ext>
            </a:extLst>
          </p:cNvPr>
          <p:cNvSpPr>
            <a:spLocks noGrp="1"/>
          </p:cNvSpPr>
          <p:nvPr>
            <p:ph type="title"/>
          </p:nvPr>
        </p:nvSpPr>
        <p:spPr>
          <a:xfrm>
            <a:off x="2282552" y="1676400"/>
            <a:ext cx="4578895" cy="3200400"/>
          </a:xfrm>
        </p:spPr>
        <p:txBody>
          <a:bodyPr vert="horz" lIns="91440" tIns="45720" rIns="91440" bIns="45720" rtlCol="0" anchor="b">
            <a:noAutofit/>
          </a:bodyPr>
          <a:lstStyle/>
          <a:p>
            <a:pPr algn="ctr" defTabSz="914400"/>
            <a:r>
              <a:rPr lang="en-US" sz="4200" b="1" kern="1200" dirty="0">
                <a:solidFill>
                  <a:srgbClr val="FFFFFF"/>
                </a:solidFill>
                <a:latin typeface="+mj-lt"/>
                <a:ea typeface="+mj-ea"/>
                <a:cs typeface="+mj-cs"/>
              </a:rPr>
              <a:t>Adverse Childhood Experience (ACE) Questionnaire</a:t>
            </a:r>
            <a:br>
              <a:rPr lang="en-US" sz="4200" b="1" kern="1200" dirty="0">
                <a:solidFill>
                  <a:srgbClr val="FFFFFF"/>
                </a:solidFill>
                <a:latin typeface="+mj-lt"/>
                <a:ea typeface="+mj-ea"/>
                <a:cs typeface="+mj-cs"/>
              </a:rPr>
            </a:br>
            <a:r>
              <a:rPr lang="en-US" sz="4200" b="1" kern="1200" dirty="0">
                <a:solidFill>
                  <a:srgbClr val="FFFFFF"/>
                </a:solidFill>
                <a:latin typeface="+mj-lt"/>
                <a:ea typeface="+mj-ea"/>
                <a:cs typeface="+mj-cs"/>
              </a:rPr>
              <a:t>Finding your ACE Score Handout</a:t>
            </a:r>
            <a:endParaRPr lang="en-US" sz="4200" kern="1200" dirty="0">
              <a:solidFill>
                <a:srgbClr val="FFFFFF"/>
              </a:solidFill>
              <a:latin typeface="+mj-lt"/>
              <a:ea typeface="+mj-ea"/>
              <a:cs typeface="+mj-cs"/>
            </a:endParaRPr>
          </a:p>
        </p:txBody>
      </p:sp>
    </p:spTree>
    <p:extLst>
      <p:ext uri="{BB962C8B-B14F-4D97-AF65-F5344CB8AC3E}">
        <p14:creationId xmlns:p14="http://schemas.microsoft.com/office/powerpoint/2010/main" val="3151228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08CED59F-B62F-4340-8DA8-E6F60A9E0991}"/>
              </a:ext>
            </a:extLst>
          </p:cNvPr>
          <p:cNvSpPr>
            <a:spLocks noGrp="1"/>
          </p:cNvSpPr>
          <p:nvPr>
            <p:ph type="title"/>
          </p:nvPr>
        </p:nvSpPr>
        <p:spPr>
          <a:xfrm>
            <a:off x="2284026" y="2043663"/>
            <a:ext cx="4578895" cy="2031055"/>
          </a:xfrm>
        </p:spPr>
        <p:txBody>
          <a:bodyPr vert="horz" lIns="91440" tIns="45720" rIns="91440" bIns="45720" rtlCol="0" anchor="b">
            <a:normAutofit/>
          </a:bodyPr>
          <a:lstStyle/>
          <a:p>
            <a:pPr algn="ctr" defTabSz="914400"/>
            <a:r>
              <a:rPr lang="en-US" sz="3200" kern="1200" dirty="0">
                <a:solidFill>
                  <a:srgbClr val="FFFFFF"/>
                </a:solidFill>
                <a:latin typeface="+mj-lt"/>
                <a:ea typeface="+mj-ea"/>
                <a:cs typeface="+mj-cs"/>
              </a:rPr>
              <a:t>Prior to your child’s 18th birthday:</a:t>
            </a:r>
          </a:p>
        </p:txBody>
      </p:sp>
    </p:spTree>
    <p:extLst>
      <p:ext uri="{BB962C8B-B14F-4D97-AF65-F5344CB8AC3E}">
        <p14:creationId xmlns:p14="http://schemas.microsoft.com/office/powerpoint/2010/main" val="7063648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C026B6B-4E0B-4940-A2D5-7B094D5062C3}"/>
              </a:ext>
            </a:extLst>
          </p:cNvPr>
          <p:cNvSpPr>
            <a:spLocks noGrp="1"/>
          </p:cNvSpPr>
          <p:nvPr>
            <p:ph idx="1"/>
          </p:nvPr>
        </p:nvSpPr>
        <p:spPr>
          <a:xfrm>
            <a:off x="241173" y="320040"/>
            <a:ext cx="8661654" cy="6217920"/>
          </a:xfrm>
        </p:spPr>
        <p:txBody>
          <a:bodyPr>
            <a:normAutofit/>
          </a:bodyPr>
          <a:lstStyle/>
          <a:p>
            <a:pPr marL="0" indent="0">
              <a:spcAft>
                <a:spcPts val="1000"/>
              </a:spcAft>
              <a:buNone/>
            </a:pPr>
            <a:r>
              <a:rPr lang="en-US" sz="1600" dirty="0">
                <a:ea typeface="Calibri" panose="020F0502020204030204" pitchFamily="34" charset="0"/>
                <a:cs typeface="Times New Roman" panose="02020603050405020304" pitchFamily="18" charset="0"/>
              </a:rPr>
              <a:t>1.  Did a parent or other adult in the household often or very often… Swear at you, insult you, put you down, or humiliate you? or Act in a way that made you afraid that you might be physically hurt?</a:t>
            </a:r>
          </a:p>
          <a:p>
            <a:pPr marL="0" indent="0">
              <a:spcAft>
                <a:spcPts val="1000"/>
              </a:spcAft>
              <a:buNone/>
            </a:pPr>
            <a:r>
              <a:rPr lang="en-US" sz="1600" dirty="0">
                <a:ea typeface="Calibri" panose="020F0502020204030204" pitchFamily="34" charset="0"/>
                <a:cs typeface="Times New Roman" panose="02020603050405020304" pitchFamily="18" charset="0"/>
              </a:rPr>
              <a:t> No____ If Yes, enter 1 ____</a:t>
            </a:r>
          </a:p>
          <a:p>
            <a:pPr marL="0" indent="0">
              <a:spcAft>
                <a:spcPts val="1000"/>
              </a:spcAft>
              <a:buNone/>
            </a:pPr>
            <a:r>
              <a:rPr lang="en-US" sz="1600" dirty="0">
                <a:ea typeface="Calibri" panose="020F0502020204030204" pitchFamily="34" charset="0"/>
                <a:cs typeface="Times New Roman" panose="02020603050405020304" pitchFamily="18" charset="0"/>
              </a:rPr>
              <a:t>2.  Did a parent or other adult in the household often or very often… Push, grab, slap, or throw something at you? or Ever hit you so hard that you had marks or were injured?</a:t>
            </a:r>
          </a:p>
          <a:p>
            <a:pPr marL="0" indent="0">
              <a:spcAft>
                <a:spcPts val="1000"/>
              </a:spcAft>
              <a:buNone/>
            </a:pPr>
            <a:r>
              <a:rPr lang="en-US" sz="1600" dirty="0">
                <a:ea typeface="Calibri" panose="020F0502020204030204" pitchFamily="34" charset="0"/>
                <a:cs typeface="Times New Roman" panose="02020603050405020304" pitchFamily="18" charset="0"/>
              </a:rPr>
              <a:t> No____  If Yes, enter 1 ____</a:t>
            </a:r>
          </a:p>
          <a:p>
            <a:pPr marL="0" indent="0">
              <a:spcAft>
                <a:spcPts val="1000"/>
              </a:spcAft>
              <a:buNone/>
            </a:pPr>
            <a:r>
              <a:rPr lang="en-US" sz="1600" dirty="0">
                <a:ea typeface="Calibri" panose="020F0502020204030204" pitchFamily="34" charset="0"/>
                <a:cs typeface="Times New Roman" panose="02020603050405020304" pitchFamily="18" charset="0"/>
              </a:rPr>
              <a:t>3.  Did an adult or person at least 5 years older than you ever… Touch or fondle you or have you touch their body in a sexual way? or Attempt or actually have oral, anal, or vaginal intercourse with you?</a:t>
            </a:r>
          </a:p>
          <a:p>
            <a:pPr marL="0" indent="0">
              <a:spcAft>
                <a:spcPts val="1000"/>
              </a:spcAft>
              <a:buNone/>
            </a:pPr>
            <a:r>
              <a:rPr lang="en-US" sz="1600" dirty="0">
                <a:ea typeface="Calibri" panose="020F0502020204030204" pitchFamily="34" charset="0"/>
                <a:cs typeface="Times New Roman" panose="02020603050405020304" pitchFamily="18" charset="0"/>
              </a:rPr>
              <a:t> No____ If Yes, enter 1 ____</a:t>
            </a:r>
          </a:p>
          <a:p>
            <a:pPr marL="0" indent="0">
              <a:spcAft>
                <a:spcPts val="1000"/>
              </a:spcAft>
              <a:buNone/>
            </a:pPr>
            <a:r>
              <a:rPr lang="en-US" sz="1600" dirty="0">
                <a:ea typeface="Calibri" panose="020F0502020204030204" pitchFamily="34" charset="0"/>
                <a:cs typeface="Times New Roman" panose="02020603050405020304" pitchFamily="18" charset="0"/>
              </a:rPr>
              <a:t>4.  Did you often or very often feel that … No one in your family loved you or thought you were important or special? or Your family didn’t look out for each other, feel close to each other, or support each other?</a:t>
            </a:r>
          </a:p>
          <a:p>
            <a:pPr marL="0" indent="0">
              <a:spcAft>
                <a:spcPts val="1000"/>
              </a:spcAft>
              <a:buNone/>
            </a:pPr>
            <a:r>
              <a:rPr lang="en-US" sz="1600" dirty="0">
                <a:ea typeface="Calibri" panose="020F0502020204030204" pitchFamily="34" charset="0"/>
                <a:cs typeface="Times New Roman" panose="02020603050405020304" pitchFamily="18" charset="0"/>
              </a:rPr>
              <a:t> No____ If Yes, enter 1 ____</a:t>
            </a:r>
          </a:p>
          <a:p>
            <a:pPr marL="0" indent="0">
              <a:spcAft>
                <a:spcPts val="1000"/>
              </a:spcAft>
              <a:buNone/>
            </a:pPr>
            <a:r>
              <a:rPr lang="en-US" sz="1600" dirty="0">
                <a:ea typeface="Calibri" panose="020F0502020204030204" pitchFamily="34" charset="0"/>
                <a:cs typeface="Times New Roman" panose="02020603050405020304" pitchFamily="18" charset="0"/>
              </a:rPr>
              <a:t>5.  Did you often or very often feel that … You didn’t have enough to eat, had to wear dirty clothes, and had no one to protect you? or Your parents were too drunk or high to take care of you or take you to the doctor if you needed it?</a:t>
            </a:r>
          </a:p>
          <a:p>
            <a:pPr marL="0" indent="0">
              <a:spcAft>
                <a:spcPts val="1000"/>
              </a:spcAft>
              <a:buNone/>
            </a:pPr>
            <a:r>
              <a:rPr lang="en-US" sz="1600" dirty="0">
                <a:ea typeface="Calibri" panose="020F0502020204030204" pitchFamily="34" charset="0"/>
                <a:cs typeface="Times New Roman" panose="02020603050405020304" pitchFamily="18" charset="0"/>
              </a:rPr>
              <a:t> No_____   If Yes, enter 1 ____</a:t>
            </a:r>
          </a:p>
          <a:p>
            <a:endParaRPr lang="en-US" sz="800" dirty="0"/>
          </a:p>
        </p:txBody>
      </p:sp>
    </p:spTree>
    <p:extLst>
      <p:ext uri="{BB962C8B-B14F-4D97-AF65-F5344CB8AC3E}">
        <p14:creationId xmlns:p14="http://schemas.microsoft.com/office/powerpoint/2010/main" val="376471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8E3A6EB-42DC-4C47-8F46-6C7279FA5086}"/>
              </a:ext>
            </a:extLst>
          </p:cNvPr>
          <p:cNvSpPr>
            <a:spLocks noGrp="1"/>
          </p:cNvSpPr>
          <p:nvPr>
            <p:ph idx="1"/>
          </p:nvPr>
        </p:nvSpPr>
        <p:spPr>
          <a:xfrm>
            <a:off x="241173" y="320040"/>
            <a:ext cx="8661654" cy="6217920"/>
          </a:xfrm>
        </p:spPr>
        <p:txBody>
          <a:bodyPr>
            <a:normAutofit fontScale="92500" lnSpcReduction="20000"/>
          </a:bodyPr>
          <a:lstStyle/>
          <a:p>
            <a:pPr marL="0" indent="0">
              <a:spcAft>
                <a:spcPts val="1000"/>
              </a:spcAft>
              <a:buNone/>
            </a:pPr>
            <a:r>
              <a:rPr lang="en-US" sz="1900" dirty="0">
                <a:ea typeface="Calibri" panose="020F0502020204030204" pitchFamily="34" charset="0"/>
                <a:cs typeface="Times New Roman" panose="02020603050405020304" pitchFamily="18" charset="0"/>
              </a:rPr>
              <a:t>6.  Were your parents ever separated or divorced?</a:t>
            </a:r>
          </a:p>
          <a:p>
            <a:pPr marL="0" indent="0">
              <a:spcAft>
                <a:spcPts val="1000"/>
              </a:spcAft>
              <a:buNone/>
            </a:pPr>
            <a:r>
              <a:rPr lang="en-US" sz="1900" dirty="0">
                <a:ea typeface="Calibri" panose="020F0502020204030204" pitchFamily="34" charset="0"/>
                <a:cs typeface="Times New Roman" panose="02020603050405020304" pitchFamily="18" charset="0"/>
              </a:rPr>
              <a:t> No_____   If Yes, enter 1 _____</a:t>
            </a:r>
          </a:p>
          <a:p>
            <a:pPr marL="0" indent="0">
              <a:spcAft>
                <a:spcPts val="1000"/>
              </a:spcAft>
              <a:buNone/>
            </a:pPr>
            <a:r>
              <a:rPr lang="en-US" sz="1900" dirty="0">
                <a:ea typeface="Calibri" panose="020F0502020204030204" pitchFamily="34" charset="0"/>
                <a:cs typeface="Times New Roman" panose="02020603050405020304" pitchFamily="18" charset="0"/>
              </a:rPr>
              <a:t>7.   Was your mother or stepmother:  Often or very often pushed, grabbed, slapped, or had something thrown at her? or Sometimes, often, or very often kicked, bitten, hit with a fist, or hit with something hard? or Ever repeatedly hit over at least a few minutes or threatened with a gun or knife?</a:t>
            </a:r>
          </a:p>
          <a:p>
            <a:pPr marL="0" indent="0">
              <a:spcAft>
                <a:spcPts val="1000"/>
              </a:spcAft>
              <a:buNone/>
            </a:pPr>
            <a:r>
              <a:rPr lang="en-US" sz="1900" dirty="0">
                <a:ea typeface="Calibri" panose="020F0502020204030204" pitchFamily="34" charset="0"/>
                <a:cs typeface="Times New Roman" panose="02020603050405020304" pitchFamily="18" charset="0"/>
              </a:rPr>
              <a:t> No____  If Yes, enter 1 ____</a:t>
            </a:r>
          </a:p>
          <a:p>
            <a:pPr marL="0" indent="0">
              <a:spcAft>
                <a:spcPts val="1000"/>
              </a:spcAft>
              <a:buNone/>
            </a:pPr>
            <a:r>
              <a:rPr lang="en-US" sz="1900" dirty="0">
                <a:ea typeface="Calibri" panose="020F0502020204030204" pitchFamily="34" charset="0"/>
                <a:cs typeface="Times New Roman" panose="02020603050405020304" pitchFamily="18" charset="0"/>
              </a:rPr>
              <a:t>8.  Did you live with anyone who was a problem drinker or alcoholic, or who used street drugs?</a:t>
            </a:r>
          </a:p>
          <a:p>
            <a:pPr marL="0" indent="0">
              <a:spcAft>
                <a:spcPts val="1000"/>
              </a:spcAft>
              <a:buNone/>
            </a:pPr>
            <a:r>
              <a:rPr lang="en-US" sz="1900" dirty="0">
                <a:ea typeface="Calibri" panose="020F0502020204030204" pitchFamily="34" charset="0"/>
                <a:cs typeface="Times New Roman" panose="02020603050405020304" pitchFamily="18" charset="0"/>
              </a:rPr>
              <a:t> No____  If Yes, enter 1 ____</a:t>
            </a:r>
          </a:p>
          <a:p>
            <a:pPr marL="342900" indent="-342900">
              <a:lnSpc>
                <a:spcPct val="115000"/>
              </a:lnSpc>
              <a:spcAft>
                <a:spcPts val="1000"/>
              </a:spcAft>
              <a:buAutoNum type="arabicPeriod" startAt="9"/>
            </a:pPr>
            <a:r>
              <a:rPr lang="en-US" sz="1900" dirty="0">
                <a:ea typeface="Calibri" panose="020F0502020204030204" pitchFamily="34" charset="0"/>
                <a:cs typeface="Times New Roman" panose="02020603050405020304" pitchFamily="18" charset="0"/>
              </a:rPr>
              <a:t>Was a household member depressed or mentally ill, or did a household member attempt suicide?                      </a:t>
            </a:r>
          </a:p>
          <a:p>
            <a:pPr marL="0" indent="0">
              <a:lnSpc>
                <a:spcPct val="115000"/>
              </a:lnSpc>
              <a:spcAft>
                <a:spcPts val="1000"/>
              </a:spcAft>
              <a:buNone/>
            </a:pPr>
            <a:r>
              <a:rPr lang="en-US" sz="1900" dirty="0">
                <a:ea typeface="Calibri" panose="020F0502020204030204" pitchFamily="34" charset="0"/>
                <a:cs typeface="Times New Roman" panose="02020603050405020304" pitchFamily="18" charset="0"/>
              </a:rPr>
              <a:t>  No____  If Yes, enter 1 ____</a:t>
            </a:r>
          </a:p>
          <a:p>
            <a:pPr marL="0" indent="0">
              <a:lnSpc>
                <a:spcPct val="115000"/>
              </a:lnSpc>
              <a:spcAft>
                <a:spcPts val="1000"/>
              </a:spcAft>
              <a:buNone/>
            </a:pPr>
            <a:r>
              <a:rPr lang="en-US" sz="1900" dirty="0">
                <a:ea typeface="Calibri" panose="020F0502020204030204" pitchFamily="34" charset="0"/>
                <a:cs typeface="Times New Roman" panose="02020603050405020304" pitchFamily="18" charset="0"/>
              </a:rPr>
              <a:t>10.  Did a household member go to prison?</a:t>
            </a:r>
          </a:p>
          <a:p>
            <a:pPr marL="0" indent="0">
              <a:lnSpc>
                <a:spcPct val="115000"/>
              </a:lnSpc>
              <a:spcAft>
                <a:spcPts val="1000"/>
              </a:spcAft>
              <a:buNone/>
            </a:pPr>
            <a:r>
              <a:rPr lang="en-US" sz="1900" dirty="0">
                <a:ea typeface="Calibri" panose="020F0502020204030204" pitchFamily="34" charset="0"/>
                <a:cs typeface="Times New Roman" panose="02020603050405020304" pitchFamily="18" charset="0"/>
              </a:rPr>
              <a:t> No____  If Yes, enter 1 ____</a:t>
            </a:r>
          </a:p>
          <a:p>
            <a:pPr marL="0" indent="0">
              <a:lnSpc>
                <a:spcPct val="115000"/>
              </a:lnSpc>
              <a:spcAft>
                <a:spcPts val="1000"/>
              </a:spcAft>
              <a:buNone/>
            </a:pPr>
            <a:r>
              <a:rPr lang="en-US" sz="1900" dirty="0">
                <a:ea typeface="Calibri" panose="020F0502020204030204" pitchFamily="34" charset="0"/>
                <a:cs typeface="Times New Roman" panose="02020603050405020304" pitchFamily="18" charset="0"/>
              </a:rPr>
              <a:t>Now add up your “Yes” answers: _____  This is your ACE Score</a:t>
            </a:r>
          </a:p>
          <a:p>
            <a:pPr marL="0" indent="0">
              <a:spcAft>
                <a:spcPts val="1000"/>
              </a:spcAft>
              <a:buNone/>
            </a:pPr>
            <a:endParaRPr lang="en-US" sz="1800" dirty="0">
              <a:ea typeface="Calibri" panose="020F0502020204030204" pitchFamily="34" charset="0"/>
              <a:cs typeface="Times New Roman" panose="02020603050405020304" pitchFamily="18" charset="0"/>
            </a:endParaRPr>
          </a:p>
          <a:p>
            <a:pPr marL="0" indent="0">
              <a:spcAft>
                <a:spcPts val="1000"/>
              </a:spcAft>
              <a:buNone/>
            </a:pPr>
            <a:endParaRPr lang="en-US" sz="1800" dirty="0">
              <a:ea typeface="Calibri" panose="020F0502020204030204" pitchFamily="34" charset="0"/>
              <a:cs typeface="Times New Roman" panose="02020603050405020304" pitchFamily="18" charset="0"/>
            </a:endParaRPr>
          </a:p>
          <a:p>
            <a:pPr marL="0" indent="0">
              <a:buNone/>
            </a:pPr>
            <a:endParaRPr lang="en-US" sz="1800" dirty="0"/>
          </a:p>
        </p:txBody>
      </p:sp>
    </p:spTree>
    <p:extLst>
      <p:ext uri="{BB962C8B-B14F-4D97-AF65-F5344CB8AC3E}">
        <p14:creationId xmlns:p14="http://schemas.microsoft.com/office/powerpoint/2010/main" val="1436937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0DB9CD-94D4-4550-8DB0-96F9EFE63A86}"/>
              </a:ext>
            </a:extLst>
          </p:cNvPr>
          <p:cNvSpPr>
            <a:spLocks noGrp="1"/>
          </p:cNvSpPr>
          <p:nvPr>
            <p:ph type="title"/>
          </p:nvPr>
        </p:nvSpPr>
        <p:spPr>
          <a:xfrm>
            <a:off x="628650" y="963877"/>
            <a:ext cx="2620771" cy="4930246"/>
          </a:xfrm>
        </p:spPr>
        <p:txBody>
          <a:bodyPr>
            <a:normAutofit/>
          </a:bodyPr>
          <a:lstStyle/>
          <a:p>
            <a:pPr algn="r"/>
            <a:r>
              <a:rPr lang="en-US" b="1">
                <a:solidFill>
                  <a:schemeClr val="accent1"/>
                </a:solidFill>
              </a:rPr>
              <a:t>How Childhood Trauma Affects Health Across a Lifetime</a:t>
            </a:r>
            <a:endParaRPr lang="en-US">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A0E5ECB-3C44-4DC6-82ED-F588DAF62133}"/>
              </a:ext>
            </a:extLst>
          </p:cNvPr>
          <p:cNvSpPr>
            <a:spLocks noGrp="1"/>
          </p:cNvSpPr>
          <p:nvPr>
            <p:ph idx="1"/>
          </p:nvPr>
        </p:nvSpPr>
        <p:spPr>
          <a:xfrm>
            <a:off x="3732023" y="963877"/>
            <a:ext cx="4783327" cy="4930246"/>
          </a:xfrm>
        </p:spPr>
        <p:txBody>
          <a:bodyPr anchor="ctr">
            <a:normAutofit/>
          </a:bodyPr>
          <a:lstStyle/>
          <a:p>
            <a:r>
              <a:rPr lang="en-US" dirty="0"/>
              <a:t> </a:t>
            </a:r>
            <a:r>
              <a:rPr lang="en-US"/>
              <a:t>Talk delivered by Dr. Nadine Burke Harris a pediatrician who is the current Surgeon General of California.  She is known for linking adverse childhood experiences and toxic stress with harmful effects to health later on in life. </a:t>
            </a:r>
          </a:p>
          <a:p>
            <a:r>
              <a:rPr lang="en-US"/>
              <a:t> You can view this at: </a:t>
            </a:r>
            <a:r>
              <a:rPr lang="en-US" dirty="0">
                <a:hlinkClick r:id="rId3"/>
              </a:rPr>
              <a:t>https://youtu.be/95ovIJ3dsNk</a:t>
            </a:r>
            <a:endParaRPr lang="en-US" dirty="0"/>
          </a:p>
        </p:txBody>
      </p:sp>
    </p:spTree>
    <p:extLst>
      <p:ext uri="{BB962C8B-B14F-4D97-AF65-F5344CB8AC3E}">
        <p14:creationId xmlns:p14="http://schemas.microsoft.com/office/powerpoint/2010/main" val="40151341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49FD61-7191-4ED9-A719-5AA6F3C8FEFB}"/>
              </a:ext>
            </a:extLst>
          </p:cNvPr>
          <p:cNvPicPr>
            <a:picLocks noChangeAspect="1"/>
          </p:cNvPicPr>
          <p:nvPr/>
        </p:nvPicPr>
        <p:blipFill rotWithShape="1">
          <a:blip r:embed="rId3"/>
          <a:srcRect t="2597"/>
          <a:stretch/>
        </p:blipFill>
        <p:spPr>
          <a:xfrm>
            <a:off x="20" y="10"/>
            <a:ext cx="9143980" cy="6857990"/>
          </a:xfrm>
          <a:prstGeom prst="rect">
            <a:avLst/>
          </a:prstGeom>
        </p:spPr>
      </p:pic>
    </p:spTree>
    <p:extLst>
      <p:ext uri="{BB962C8B-B14F-4D97-AF65-F5344CB8AC3E}">
        <p14:creationId xmlns:p14="http://schemas.microsoft.com/office/powerpoint/2010/main" val="27833679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6F400F-DF28-43BC-8D8E-4929793B39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D5A849-5399-4713-9BC7-E884BD1C2783}"/>
              </a:ext>
            </a:extLst>
          </p:cNvPr>
          <p:cNvSpPr>
            <a:spLocks noGrp="1"/>
          </p:cNvSpPr>
          <p:nvPr>
            <p:ph type="title"/>
          </p:nvPr>
        </p:nvSpPr>
        <p:spPr>
          <a:xfrm>
            <a:off x="628650" y="668377"/>
            <a:ext cx="7886700" cy="1325563"/>
          </a:xfrm>
        </p:spPr>
        <p:txBody>
          <a:bodyPr>
            <a:normAutofit/>
          </a:bodyPr>
          <a:lstStyle/>
          <a:p>
            <a:r>
              <a:rPr lang="en-US" dirty="0"/>
              <a:t>Increases in ACE’s - Higher Risk of……..</a:t>
            </a:r>
          </a:p>
        </p:txBody>
      </p:sp>
      <p:sp>
        <p:nvSpPr>
          <p:cNvPr id="3" name="Content Placeholder 2">
            <a:extLst>
              <a:ext uri="{FF2B5EF4-FFF2-40B4-BE49-F238E27FC236}">
                <a16:creationId xmlns:a16="http://schemas.microsoft.com/office/drawing/2014/main" id="{804499BB-C505-4F88-88D7-C9910235BC6A}"/>
              </a:ext>
            </a:extLst>
          </p:cNvPr>
          <p:cNvSpPr>
            <a:spLocks noGrp="1"/>
          </p:cNvSpPr>
          <p:nvPr>
            <p:ph sz="half" idx="1"/>
          </p:nvPr>
        </p:nvSpPr>
        <p:spPr>
          <a:xfrm>
            <a:off x="628650" y="2177456"/>
            <a:ext cx="3823335" cy="3795748"/>
          </a:xfrm>
        </p:spPr>
        <p:txBody>
          <a:bodyPr>
            <a:normAutofit/>
          </a:bodyPr>
          <a:lstStyle/>
          <a:p>
            <a:r>
              <a:rPr lang="en-US" sz="1600"/>
              <a:t>Alcoholism and alcohol abuse</a:t>
            </a:r>
          </a:p>
          <a:p>
            <a:r>
              <a:rPr lang="en-US" sz="1600"/>
              <a:t>Chronic obstructive pulmonary disease</a:t>
            </a:r>
          </a:p>
          <a:p>
            <a:r>
              <a:rPr lang="en-US" sz="1600"/>
              <a:t>Depression</a:t>
            </a:r>
          </a:p>
          <a:p>
            <a:r>
              <a:rPr lang="en-US" sz="1600"/>
              <a:t>Fetal death</a:t>
            </a:r>
          </a:p>
          <a:p>
            <a:r>
              <a:rPr lang="en-US" sz="1600"/>
              <a:t>Health-related quality of life</a:t>
            </a:r>
          </a:p>
          <a:p>
            <a:r>
              <a:rPr lang="en-US" sz="1600"/>
              <a:t>Illicit drug use</a:t>
            </a:r>
          </a:p>
          <a:p>
            <a:r>
              <a:rPr lang="en-US" sz="1600"/>
              <a:t>Ischemic heart disease</a:t>
            </a:r>
          </a:p>
          <a:p>
            <a:r>
              <a:rPr lang="en-US" sz="1600"/>
              <a:t>Liver disease</a:t>
            </a:r>
          </a:p>
          <a:p>
            <a:r>
              <a:rPr lang="en-US" sz="1600"/>
              <a:t>Poor work performance</a:t>
            </a:r>
          </a:p>
          <a:p>
            <a:r>
              <a:rPr lang="en-US" sz="1600"/>
              <a:t>Financial stress</a:t>
            </a:r>
          </a:p>
          <a:p>
            <a:r>
              <a:rPr lang="en-US" sz="1600"/>
              <a:t>Risk for intimate partner violence</a:t>
            </a:r>
          </a:p>
        </p:txBody>
      </p:sp>
      <p:sp>
        <p:nvSpPr>
          <p:cNvPr id="4" name="Content Placeholder 3">
            <a:extLst>
              <a:ext uri="{FF2B5EF4-FFF2-40B4-BE49-F238E27FC236}">
                <a16:creationId xmlns:a16="http://schemas.microsoft.com/office/drawing/2014/main" id="{257D9D93-2D15-40DA-8EB9-2B12DF168BBB}"/>
              </a:ext>
            </a:extLst>
          </p:cNvPr>
          <p:cNvSpPr>
            <a:spLocks noGrp="1"/>
          </p:cNvSpPr>
          <p:nvPr>
            <p:ph sz="half" idx="2"/>
          </p:nvPr>
        </p:nvSpPr>
        <p:spPr>
          <a:xfrm>
            <a:off x="4692015" y="2177456"/>
            <a:ext cx="3823335" cy="3795748"/>
          </a:xfrm>
        </p:spPr>
        <p:txBody>
          <a:bodyPr>
            <a:normAutofit/>
          </a:bodyPr>
          <a:lstStyle/>
          <a:p>
            <a:r>
              <a:rPr lang="en-US" sz="1900"/>
              <a:t>Multiple sexual partners</a:t>
            </a:r>
          </a:p>
          <a:p>
            <a:r>
              <a:rPr lang="en-US" sz="1900"/>
              <a:t>Sexually transmitted diseases</a:t>
            </a:r>
          </a:p>
          <a:p>
            <a:r>
              <a:rPr lang="en-US" sz="1900"/>
              <a:t>Smoking</a:t>
            </a:r>
          </a:p>
          <a:p>
            <a:r>
              <a:rPr lang="en-US" sz="1900"/>
              <a:t>Suicide attempts</a:t>
            </a:r>
          </a:p>
          <a:p>
            <a:r>
              <a:rPr lang="en-US" sz="1900"/>
              <a:t>Unintended pregnancies</a:t>
            </a:r>
          </a:p>
          <a:p>
            <a:r>
              <a:rPr lang="en-US" sz="1900"/>
              <a:t>Early initiation of smoking</a:t>
            </a:r>
          </a:p>
          <a:p>
            <a:r>
              <a:rPr lang="en-US" sz="1900"/>
              <a:t>Early initiation of sexual activity</a:t>
            </a:r>
          </a:p>
          <a:p>
            <a:r>
              <a:rPr lang="en-US" sz="1900"/>
              <a:t>Adolescent pregnancy</a:t>
            </a:r>
          </a:p>
          <a:p>
            <a:r>
              <a:rPr lang="en-US" sz="1900"/>
              <a:t>Risk for sexual violence</a:t>
            </a:r>
          </a:p>
          <a:p>
            <a:r>
              <a:rPr lang="en-US" sz="1900"/>
              <a:t>Poor academic achievement</a:t>
            </a:r>
          </a:p>
          <a:p>
            <a:pPr marL="0" indent="0">
              <a:buNone/>
            </a:pPr>
            <a:endParaRPr lang="en-US" sz="1900"/>
          </a:p>
        </p:txBody>
      </p:sp>
    </p:spTree>
    <p:extLst>
      <p:ext uri="{BB962C8B-B14F-4D97-AF65-F5344CB8AC3E}">
        <p14:creationId xmlns:p14="http://schemas.microsoft.com/office/powerpoint/2010/main" val="3985287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DF84FC-C907-4A94-9BBC-C509327E9281}"/>
              </a:ext>
            </a:extLst>
          </p:cNvPr>
          <p:cNvSpPr>
            <a:spLocks noGrp="1"/>
          </p:cNvSpPr>
          <p:nvPr>
            <p:ph type="title"/>
          </p:nvPr>
        </p:nvSpPr>
        <p:spPr>
          <a:xfrm>
            <a:off x="628650" y="963877"/>
            <a:ext cx="2620771" cy="4930246"/>
          </a:xfrm>
        </p:spPr>
        <p:txBody>
          <a:bodyPr>
            <a:normAutofit/>
          </a:bodyPr>
          <a:lstStyle/>
          <a:p>
            <a:pPr algn="r"/>
            <a:r>
              <a:rPr lang="en-US">
                <a:solidFill>
                  <a:schemeClr val="accent1"/>
                </a:solidFill>
              </a:rPr>
              <a:t>Objectives</a:t>
            </a:r>
          </a:p>
        </p:txBody>
      </p:sp>
      <p:cxnSp>
        <p:nvCxnSpPr>
          <p:cNvPr id="31" name="Straight Connector 28">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2" name="Content Placeholder 2">
            <a:extLst>
              <a:ext uri="{FF2B5EF4-FFF2-40B4-BE49-F238E27FC236}">
                <a16:creationId xmlns:a16="http://schemas.microsoft.com/office/drawing/2014/main" id="{CCB2044D-1D48-4407-BC2A-E5CE08E4A101}"/>
              </a:ext>
            </a:extLst>
          </p:cNvPr>
          <p:cNvSpPr>
            <a:spLocks noGrp="1"/>
          </p:cNvSpPr>
          <p:nvPr>
            <p:ph idx="1"/>
          </p:nvPr>
        </p:nvSpPr>
        <p:spPr>
          <a:xfrm>
            <a:off x="3732023" y="963877"/>
            <a:ext cx="4783327" cy="4930246"/>
          </a:xfrm>
        </p:spPr>
        <p:txBody>
          <a:bodyPr anchor="ctr">
            <a:normAutofit/>
          </a:bodyPr>
          <a:lstStyle/>
          <a:p>
            <a:r>
              <a:rPr lang="en-US"/>
              <a:t> Increase understanding and awareness of trauma</a:t>
            </a:r>
          </a:p>
          <a:p>
            <a:r>
              <a:rPr lang="en-US"/>
              <a:t> Become familiar with the ACE Study</a:t>
            </a:r>
          </a:p>
          <a:p>
            <a:r>
              <a:rPr lang="en-US"/>
              <a:t> Understand the connection between trauma and long term mental and physical health</a:t>
            </a:r>
          </a:p>
          <a:p>
            <a:r>
              <a:rPr lang="en-US"/>
              <a:t> Provide trauma-informed care and services</a:t>
            </a:r>
          </a:p>
          <a:p>
            <a:r>
              <a:rPr lang="en-US"/>
              <a:t> Understand the role of resiliency in recovery</a:t>
            </a:r>
          </a:p>
        </p:txBody>
      </p:sp>
    </p:spTree>
    <p:extLst>
      <p:ext uri="{BB962C8B-B14F-4D97-AF65-F5344CB8AC3E}">
        <p14:creationId xmlns:p14="http://schemas.microsoft.com/office/powerpoint/2010/main" val="18902979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55C41-4AC5-49EC-8C3F-543C84168B16}"/>
              </a:ext>
            </a:extLst>
          </p:cNvPr>
          <p:cNvSpPr>
            <a:spLocks noGrp="1"/>
          </p:cNvSpPr>
          <p:nvPr>
            <p:ph type="title"/>
          </p:nvPr>
        </p:nvSpPr>
        <p:spPr/>
        <p:txBody>
          <a:bodyPr/>
          <a:lstStyle/>
          <a:p>
            <a:r>
              <a:rPr lang="en-US" dirty="0"/>
              <a:t>Lifespan Impact</a:t>
            </a:r>
          </a:p>
        </p:txBody>
      </p:sp>
      <p:pic>
        <p:nvPicPr>
          <p:cNvPr id="4" name="Picture 3">
            <a:extLst>
              <a:ext uri="{FF2B5EF4-FFF2-40B4-BE49-F238E27FC236}">
                <a16:creationId xmlns:a16="http://schemas.microsoft.com/office/drawing/2014/main" id="{2EBFCADC-7C36-42F4-A58A-3899C5F0F017}"/>
              </a:ext>
            </a:extLst>
          </p:cNvPr>
          <p:cNvPicPr>
            <a:picLocks noChangeAspect="1"/>
          </p:cNvPicPr>
          <p:nvPr/>
        </p:nvPicPr>
        <p:blipFill>
          <a:blip r:embed="rId3"/>
          <a:stretch>
            <a:fillRect/>
          </a:stretch>
        </p:blipFill>
        <p:spPr>
          <a:xfrm>
            <a:off x="304800" y="1781052"/>
            <a:ext cx="8610600" cy="3295896"/>
          </a:xfrm>
          <a:prstGeom prst="rect">
            <a:avLst/>
          </a:prstGeom>
        </p:spPr>
      </p:pic>
    </p:spTree>
    <p:extLst>
      <p:ext uri="{BB962C8B-B14F-4D97-AF65-F5344CB8AC3E}">
        <p14:creationId xmlns:p14="http://schemas.microsoft.com/office/powerpoint/2010/main" val="1389388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EE9EDD-BA7E-469B-9C30-23D2C99B15C4}"/>
              </a:ext>
            </a:extLst>
          </p:cNvPr>
          <p:cNvSpPr>
            <a:spLocks noGrp="1"/>
          </p:cNvSpPr>
          <p:nvPr>
            <p:ph type="title"/>
          </p:nvPr>
        </p:nvSpPr>
        <p:spPr>
          <a:xfrm>
            <a:off x="628650" y="963877"/>
            <a:ext cx="2620771" cy="4930246"/>
          </a:xfrm>
        </p:spPr>
        <p:txBody>
          <a:bodyPr>
            <a:normAutofit/>
          </a:bodyPr>
          <a:lstStyle/>
          <a:p>
            <a:pPr algn="r"/>
            <a:r>
              <a:rPr lang="en-US">
                <a:solidFill>
                  <a:schemeClr val="accent1"/>
                </a:solidFill>
              </a:rPr>
              <a:t>Remember Resilience</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7F73C68-EBE4-4B21-B5AC-CE275E1A7630}"/>
              </a:ext>
            </a:extLst>
          </p:cNvPr>
          <p:cNvSpPr>
            <a:spLocks noGrp="1"/>
          </p:cNvSpPr>
          <p:nvPr>
            <p:ph idx="1"/>
          </p:nvPr>
        </p:nvSpPr>
        <p:spPr>
          <a:xfrm>
            <a:off x="3732023" y="963877"/>
            <a:ext cx="4783327" cy="4930246"/>
          </a:xfrm>
        </p:spPr>
        <p:txBody>
          <a:bodyPr anchor="ctr">
            <a:normAutofit/>
          </a:bodyPr>
          <a:lstStyle/>
          <a:p>
            <a:r>
              <a:rPr lang="en-US" sz="1800"/>
              <a:t> Kenneth Ginsburg, M.D., MS Ed, FAAP, a pediatrician specializing in adolescent medicine at The Children’s Hospital of Philadelphia (CHOP), has joined forces with the American Academy of Pediatrics (AAP) to author </a:t>
            </a:r>
            <a:r>
              <a:rPr lang="en-US" sz="1800" i="1"/>
              <a:t>A Parent’s Guide to Building Resilience in Children and Teens: Giving Your Child Roots and Wings</a:t>
            </a:r>
            <a:r>
              <a:rPr lang="en-US" sz="1800"/>
              <a:t>. The new book provides a dynamic resource to help parents and caregivers build resilience in children, teens, and young adults.</a:t>
            </a:r>
          </a:p>
          <a:p>
            <a:r>
              <a:rPr lang="en-US" sz="1800"/>
              <a:t> Dr. Ginsburg has identified seven “C”s of resilience, recognizing that “resilience isn’t a simple, one-part entity.” Parents can use these guidelines to help their children recognize their abilities and inner resources.</a:t>
            </a:r>
            <a:r>
              <a:rPr lang="en-US" sz="1800" b="1"/>
              <a:t> </a:t>
            </a:r>
          </a:p>
          <a:p>
            <a:r>
              <a:rPr lang="en-US" sz="1800"/>
              <a:t>  These are skills recommended for parents, but  as professionals we can strive to implement them as well</a:t>
            </a:r>
          </a:p>
        </p:txBody>
      </p:sp>
      <p:sp>
        <p:nvSpPr>
          <p:cNvPr id="6" name="Rectangle 5">
            <a:extLst>
              <a:ext uri="{FF2B5EF4-FFF2-40B4-BE49-F238E27FC236}">
                <a16:creationId xmlns:a16="http://schemas.microsoft.com/office/drawing/2014/main" id="{7A414722-7D03-49BE-B0C5-191AC41F6B46}"/>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3994218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D1CFB39-093C-4956-920B-1F73DE2D0261}"/>
              </a:ext>
            </a:extLst>
          </p:cNvPr>
          <p:cNvSpPr>
            <a:spLocks noGrp="1"/>
          </p:cNvSpPr>
          <p:nvPr>
            <p:ph type="title"/>
          </p:nvPr>
        </p:nvSpPr>
        <p:spPr>
          <a:xfrm>
            <a:off x="678657" y="2415322"/>
            <a:ext cx="2588798" cy="2399869"/>
          </a:xfrm>
        </p:spPr>
        <p:txBody>
          <a:bodyPr>
            <a:normAutofit/>
          </a:bodyPr>
          <a:lstStyle/>
          <a:p>
            <a:pPr algn="ctr"/>
            <a:r>
              <a:rPr lang="en-US" sz="3500">
                <a:solidFill>
                  <a:srgbClr val="FFFFFF"/>
                </a:solidFill>
              </a:rPr>
              <a:t>Seven C’s of Resilience</a:t>
            </a:r>
          </a:p>
        </p:txBody>
      </p:sp>
      <p:sp>
        <p:nvSpPr>
          <p:cNvPr id="3" name="Content Placeholder 2">
            <a:extLst>
              <a:ext uri="{FF2B5EF4-FFF2-40B4-BE49-F238E27FC236}">
                <a16:creationId xmlns:a16="http://schemas.microsoft.com/office/drawing/2014/main" id="{8CAFF628-3395-4ED1-8349-5F869DC53258}"/>
              </a:ext>
            </a:extLst>
          </p:cNvPr>
          <p:cNvSpPr>
            <a:spLocks noGrp="1"/>
          </p:cNvSpPr>
          <p:nvPr>
            <p:ph idx="1"/>
          </p:nvPr>
        </p:nvSpPr>
        <p:spPr>
          <a:xfrm>
            <a:off x="3840480" y="266700"/>
            <a:ext cx="4711446" cy="5786628"/>
          </a:xfrm>
        </p:spPr>
        <p:txBody>
          <a:bodyPr anchor="ctr">
            <a:noAutofit/>
          </a:bodyPr>
          <a:lstStyle/>
          <a:p>
            <a:r>
              <a:rPr lang="en-US" sz="2000" b="1" dirty="0"/>
              <a:t>Competence</a:t>
            </a:r>
          </a:p>
          <a:p>
            <a:pPr lvl="1"/>
            <a:r>
              <a:rPr lang="en-US" sz="2000" dirty="0"/>
              <a:t>Competence describes the feeling of knowing that you can handle a situation effectively. We can help the development of competence by:</a:t>
            </a:r>
          </a:p>
          <a:p>
            <a:pPr lvl="2"/>
            <a:r>
              <a:rPr lang="en-US" sz="2000" dirty="0"/>
              <a:t>Helping children focus on individual strengths</a:t>
            </a:r>
          </a:p>
          <a:p>
            <a:pPr lvl="2"/>
            <a:r>
              <a:rPr lang="en-US" sz="2000" dirty="0"/>
              <a:t>Focusing any identified mistakes on specific incidents</a:t>
            </a:r>
          </a:p>
          <a:p>
            <a:pPr lvl="2"/>
            <a:r>
              <a:rPr lang="en-US" sz="2000" dirty="0"/>
              <a:t>Empowering children to make decisions</a:t>
            </a:r>
          </a:p>
          <a:p>
            <a:pPr lvl="2"/>
            <a:r>
              <a:rPr lang="en-US" sz="2000" dirty="0"/>
              <a:t>Being careful that your desire to protect your child doesn’t mistakenly send a message that you don’t think he or she is competent to handle things</a:t>
            </a:r>
          </a:p>
          <a:p>
            <a:pPr lvl="2"/>
            <a:r>
              <a:rPr lang="en-US" sz="2000" dirty="0"/>
              <a:t>Recognizing the competencies of siblings individually and avoiding comparisons</a:t>
            </a:r>
          </a:p>
        </p:txBody>
      </p:sp>
      <p:sp>
        <p:nvSpPr>
          <p:cNvPr id="37" name="Rectangle 36">
            <a:extLst>
              <a:ext uri="{FF2B5EF4-FFF2-40B4-BE49-F238E27FC236}">
                <a16:creationId xmlns:a16="http://schemas.microsoft.com/office/drawing/2014/main" id="{3DEB55EE-5876-4F2E-A47C-4829884FE041}"/>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31543239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D1CFB39-093C-4956-920B-1F73DE2D0261}"/>
              </a:ext>
            </a:extLst>
          </p:cNvPr>
          <p:cNvSpPr>
            <a:spLocks noGrp="1"/>
          </p:cNvSpPr>
          <p:nvPr>
            <p:ph type="title"/>
          </p:nvPr>
        </p:nvSpPr>
        <p:spPr>
          <a:xfrm>
            <a:off x="678657" y="2415322"/>
            <a:ext cx="2588798" cy="2399869"/>
          </a:xfrm>
        </p:spPr>
        <p:txBody>
          <a:bodyPr>
            <a:normAutofit/>
          </a:bodyPr>
          <a:lstStyle/>
          <a:p>
            <a:pPr algn="ctr"/>
            <a:r>
              <a:rPr lang="en-US" sz="3500">
                <a:solidFill>
                  <a:srgbClr val="FFFFFF"/>
                </a:solidFill>
              </a:rPr>
              <a:t>Seven C’s of Resilience</a:t>
            </a:r>
          </a:p>
        </p:txBody>
      </p:sp>
      <p:sp>
        <p:nvSpPr>
          <p:cNvPr id="3" name="Content Placeholder 2">
            <a:extLst>
              <a:ext uri="{FF2B5EF4-FFF2-40B4-BE49-F238E27FC236}">
                <a16:creationId xmlns:a16="http://schemas.microsoft.com/office/drawing/2014/main" id="{8CAFF628-3395-4ED1-8349-5F869DC53258}"/>
              </a:ext>
            </a:extLst>
          </p:cNvPr>
          <p:cNvSpPr>
            <a:spLocks noGrp="1"/>
          </p:cNvSpPr>
          <p:nvPr>
            <p:ph idx="1"/>
          </p:nvPr>
        </p:nvSpPr>
        <p:spPr>
          <a:xfrm>
            <a:off x="3840480" y="804672"/>
            <a:ext cx="4711446" cy="5248656"/>
          </a:xfrm>
        </p:spPr>
        <p:txBody>
          <a:bodyPr anchor="ctr">
            <a:noAutofit/>
          </a:bodyPr>
          <a:lstStyle/>
          <a:p>
            <a:r>
              <a:rPr lang="en-US" sz="2000" b="1" dirty="0"/>
              <a:t>Confidence</a:t>
            </a:r>
          </a:p>
          <a:p>
            <a:pPr lvl="1"/>
            <a:r>
              <a:rPr lang="en-US" sz="2000" dirty="0"/>
              <a:t>A child’s belief in his own abilities is derived from competence. Build confidence by:</a:t>
            </a:r>
          </a:p>
          <a:p>
            <a:pPr lvl="2"/>
            <a:r>
              <a:rPr lang="en-US" sz="2000" dirty="0"/>
              <a:t>Focusing on the best in each child so that he or she can see that, as well </a:t>
            </a:r>
          </a:p>
          <a:p>
            <a:pPr lvl="2"/>
            <a:r>
              <a:rPr lang="en-US" sz="2000" dirty="0"/>
              <a:t>Clearly expressing the best qualities, such as fairness, integrity, persistence, and kindness</a:t>
            </a:r>
          </a:p>
          <a:p>
            <a:pPr lvl="2"/>
            <a:r>
              <a:rPr lang="en-US" sz="2000" dirty="0"/>
              <a:t>Recognizing when he or she has done well</a:t>
            </a:r>
          </a:p>
          <a:p>
            <a:pPr lvl="2"/>
            <a:r>
              <a:rPr lang="en-US" sz="2000" dirty="0"/>
              <a:t>Praising honestly about specific achievements; not diffusing praise that may lack authenticity</a:t>
            </a:r>
          </a:p>
          <a:p>
            <a:pPr lvl="2"/>
            <a:r>
              <a:rPr lang="en-US" sz="2000" dirty="0"/>
              <a:t>Not pushing the child to take on more than he or she can realistically handle</a:t>
            </a:r>
          </a:p>
        </p:txBody>
      </p:sp>
      <p:sp>
        <p:nvSpPr>
          <p:cNvPr id="37" name="Rectangle 36">
            <a:extLst>
              <a:ext uri="{FF2B5EF4-FFF2-40B4-BE49-F238E27FC236}">
                <a16:creationId xmlns:a16="http://schemas.microsoft.com/office/drawing/2014/main" id="{736331F8-695E-4088-8E3D-2A8223310DF8}"/>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6659471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D1CFB39-093C-4956-920B-1F73DE2D0261}"/>
              </a:ext>
            </a:extLst>
          </p:cNvPr>
          <p:cNvSpPr>
            <a:spLocks noGrp="1"/>
          </p:cNvSpPr>
          <p:nvPr>
            <p:ph type="title"/>
          </p:nvPr>
        </p:nvSpPr>
        <p:spPr>
          <a:xfrm>
            <a:off x="678657" y="2415322"/>
            <a:ext cx="2588798" cy="2399869"/>
          </a:xfrm>
        </p:spPr>
        <p:txBody>
          <a:bodyPr>
            <a:normAutofit/>
          </a:bodyPr>
          <a:lstStyle/>
          <a:p>
            <a:pPr algn="ctr"/>
            <a:r>
              <a:rPr lang="en-US" sz="3500">
                <a:solidFill>
                  <a:srgbClr val="FFFFFF"/>
                </a:solidFill>
              </a:rPr>
              <a:t>Seven C’s of Resilience</a:t>
            </a:r>
          </a:p>
        </p:txBody>
      </p:sp>
      <p:sp>
        <p:nvSpPr>
          <p:cNvPr id="3" name="Content Placeholder 2">
            <a:extLst>
              <a:ext uri="{FF2B5EF4-FFF2-40B4-BE49-F238E27FC236}">
                <a16:creationId xmlns:a16="http://schemas.microsoft.com/office/drawing/2014/main" id="{8CAFF628-3395-4ED1-8349-5F869DC53258}"/>
              </a:ext>
            </a:extLst>
          </p:cNvPr>
          <p:cNvSpPr>
            <a:spLocks noGrp="1"/>
          </p:cNvSpPr>
          <p:nvPr>
            <p:ph idx="1"/>
          </p:nvPr>
        </p:nvSpPr>
        <p:spPr>
          <a:xfrm>
            <a:off x="3840480" y="674687"/>
            <a:ext cx="4711446" cy="5595600"/>
          </a:xfrm>
        </p:spPr>
        <p:txBody>
          <a:bodyPr anchor="ctr">
            <a:noAutofit/>
          </a:bodyPr>
          <a:lstStyle/>
          <a:p>
            <a:r>
              <a:rPr lang="en-US" sz="2000" b="1" dirty="0"/>
              <a:t>Connection</a:t>
            </a:r>
          </a:p>
          <a:p>
            <a:pPr lvl="1"/>
            <a:r>
              <a:rPr lang="en-US" sz="2000" dirty="0"/>
              <a:t>Developing close ties to family and community creates a solid sense of security that helps lead to strong values and prevents alternative destructive paths to love and attention. You can help your child connect with others by:</a:t>
            </a:r>
          </a:p>
          <a:p>
            <a:pPr lvl="2"/>
            <a:r>
              <a:rPr lang="en-US" sz="2000" dirty="0"/>
              <a:t>Building a sense of physical safety and emotional security within your home </a:t>
            </a:r>
          </a:p>
          <a:p>
            <a:pPr lvl="2"/>
            <a:r>
              <a:rPr lang="en-US" sz="2000" dirty="0"/>
              <a:t>Allowing the expression of all emotions, so that kids will feel comfortable reaching out during difficult times </a:t>
            </a:r>
          </a:p>
          <a:p>
            <a:pPr lvl="2"/>
            <a:r>
              <a:rPr lang="en-US" sz="2000" dirty="0"/>
              <a:t>Addressing conflict openly in the family to resolve problems</a:t>
            </a:r>
          </a:p>
          <a:p>
            <a:pPr lvl="2"/>
            <a:r>
              <a:rPr lang="en-US" sz="2000" dirty="0"/>
              <a:t>Creating a common area where the family can share time (not necessarily TV time)</a:t>
            </a:r>
          </a:p>
          <a:p>
            <a:pPr lvl="2"/>
            <a:r>
              <a:rPr lang="en-US" sz="2000" dirty="0"/>
              <a:t>Fostering healthy relationships that will reinforce positive messages</a:t>
            </a:r>
          </a:p>
        </p:txBody>
      </p:sp>
      <p:sp>
        <p:nvSpPr>
          <p:cNvPr id="37" name="Rectangle 36">
            <a:extLst>
              <a:ext uri="{FF2B5EF4-FFF2-40B4-BE49-F238E27FC236}">
                <a16:creationId xmlns:a16="http://schemas.microsoft.com/office/drawing/2014/main" id="{20B3B904-22C2-45B6-8A10-9673A185B4C0}"/>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2930793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D1CFB39-093C-4956-920B-1F73DE2D0261}"/>
              </a:ext>
            </a:extLst>
          </p:cNvPr>
          <p:cNvSpPr>
            <a:spLocks noGrp="1"/>
          </p:cNvSpPr>
          <p:nvPr>
            <p:ph type="title"/>
          </p:nvPr>
        </p:nvSpPr>
        <p:spPr>
          <a:xfrm>
            <a:off x="678657" y="2415322"/>
            <a:ext cx="2588798" cy="2399869"/>
          </a:xfrm>
        </p:spPr>
        <p:txBody>
          <a:bodyPr>
            <a:normAutofit/>
          </a:bodyPr>
          <a:lstStyle/>
          <a:p>
            <a:pPr algn="ctr"/>
            <a:r>
              <a:rPr lang="en-US" sz="3500">
                <a:solidFill>
                  <a:srgbClr val="FFFFFF"/>
                </a:solidFill>
              </a:rPr>
              <a:t>Seven C’s of Resilience</a:t>
            </a:r>
          </a:p>
        </p:txBody>
      </p:sp>
      <p:sp>
        <p:nvSpPr>
          <p:cNvPr id="3" name="Content Placeholder 2">
            <a:extLst>
              <a:ext uri="{FF2B5EF4-FFF2-40B4-BE49-F238E27FC236}">
                <a16:creationId xmlns:a16="http://schemas.microsoft.com/office/drawing/2014/main" id="{8CAFF628-3395-4ED1-8349-5F869DC53258}"/>
              </a:ext>
            </a:extLst>
          </p:cNvPr>
          <p:cNvSpPr>
            <a:spLocks noGrp="1"/>
          </p:cNvSpPr>
          <p:nvPr>
            <p:ph idx="1"/>
          </p:nvPr>
        </p:nvSpPr>
        <p:spPr>
          <a:xfrm>
            <a:off x="3840480" y="804672"/>
            <a:ext cx="4711446" cy="5248656"/>
          </a:xfrm>
        </p:spPr>
        <p:txBody>
          <a:bodyPr anchor="ctr">
            <a:noAutofit/>
          </a:bodyPr>
          <a:lstStyle/>
          <a:p>
            <a:r>
              <a:rPr lang="en-US" sz="2000" b="1" dirty="0"/>
              <a:t>Character</a:t>
            </a:r>
          </a:p>
          <a:p>
            <a:pPr lvl="1"/>
            <a:r>
              <a:rPr lang="en-US" sz="2000" dirty="0"/>
              <a:t>Children need to develop a solid set of morals and values to determine right from wrong and to demonstrate a caring attitude toward others. To strengthen your child’s character, start by:</a:t>
            </a:r>
          </a:p>
          <a:p>
            <a:pPr lvl="2"/>
            <a:r>
              <a:rPr lang="en-US" sz="2000" dirty="0"/>
              <a:t>Demonstrating how behaviors affect others</a:t>
            </a:r>
          </a:p>
          <a:p>
            <a:pPr lvl="2"/>
            <a:r>
              <a:rPr lang="en-US" sz="2000" dirty="0"/>
              <a:t>Helping your child recognize himself or herself as a caring person</a:t>
            </a:r>
          </a:p>
          <a:p>
            <a:pPr lvl="2"/>
            <a:r>
              <a:rPr lang="en-US" sz="2000" dirty="0"/>
              <a:t>Demonstrating the importance of community</a:t>
            </a:r>
          </a:p>
          <a:p>
            <a:pPr lvl="2"/>
            <a:r>
              <a:rPr lang="en-US" sz="2000" dirty="0"/>
              <a:t>Encouraging the development of spirituality</a:t>
            </a:r>
          </a:p>
          <a:p>
            <a:pPr lvl="2"/>
            <a:r>
              <a:rPr lang="en-US" sz="2000" dirty="0"/>
              <a:t>Avoiding racist or hateful statements or stereotypes</a:t>
            </a:r>
          </a:p>
        </p:txBody>
      </p:sp>
      <p:sp>
        <p:nvSpPr>
          <p:cNvPr id="32" name="Rectangle 31">
            <a:extLst>
              <a:ext uri="{FF2B5EF4-FFF2-40B4-BE49-F238E27FC236}">
                <a16:creationId xmlns:a16="http://schemas.microsoft.com/office/drawing/2014/main" id="{0C29DB7B-D3B7-4D54-9CFA-928CF234DD73}"/>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40067357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D1CFB39-093C-4956-920B-1F73DE2D0261}"/>
              </a:ext>
            </a:extLst>
          </p:cNvPr>
          <p:cNvSpPr>
            <a:spLocks noGrp="1"/>
          </p:cNvSpPr>
          <p:nvPr>
            <p:ph type="title"/>
          </p:nvPr>
        </p:nvSpPr>
        <p:spPr>
          <a:xfrm>
            <a:off x="678657" y="2415322"/>
            <a:ext cx="2588798" cy="2399869"/>
          </a:xfrm>
        </p:spPr>
        <p:txBody>
          <a:bodyPr>
            <a:normAutofit/>
          </a:bodyPr>
          <a:lstStyle/>
          <a:p>
            <a:pPr algn="ctr"/>
            <a:r>
              <a:rPr lang="en-US" sz="3500">
                <a:solidFill>
                  <a:srgbClr val="FFFFFF"/>
                </a:solidFill>
              </a:rPr>
              <a:t>Seven C’s of Resilience</a:t>
            </a:r>
          </a:p>
        </p:txBody>
      </p:sp>
      <p:sp>
        <p:nvSpPr>
          <p:cNvPr id="3" name="Content Placeholder 2">
            <a:extLst>
              <a:ext uri="{FF2B5EF4-FFF2-40B4-BE49-F238E27FC236}">
                <a16:creationId xmlns:a16="http://schemas.microsoft.com/office/drawing/2014/main" id="{8CAFF628-3395-4ED1-8349-5F869DC53258}"/>
              </a:ext>
            </a:extLst>
          </p:cNvPr>
          <p:cNvSpPr>
            <a:spLocks noGrp="1"/>
          </p:cNvSpPr>
          <p:nvPr>
            <p:ph idx="1"/>
          </p:nvPr>
        </p:nvSpPr>
        <p:spPr>
          <a:xfrm>
            <a:off x="3840480" y="804672"/>
            <a:ext cx="4711446" cy="5248656"/>
          </a:xfrm>
        </p:spPr>
        <p:txBody>
          <a:bodyPr anchor="ctr">
            <a:normAutofit/>
          </a:bodyPr>
          <a:lstStyle/>
          <a:p>
            <a:r>
              <a:rPr lang="en-US" sz="2000" b="1" dirty="0"/>
              <a:t>Contribution</a:t>
            </a:r>
          </a:p>
          <a:p>
            <a:pPr lvl="1"/>
            <a:r>
              <a:rPr lang="en-US" sz="2000" dirty="0"/>
              <a:t>Children need to realize that the world is a better place because they are in it. Understanding the importance of personal contribution can serve as a source of purpose and motivation. Teach your children how to contribute by:</a:t>
            </a:r>
          </a:p>
          <a:p>
            <a:pPr lvl="2"/>
            <a:r>
              <a:rPr lang="en-US" sz="2000" dirty="0"/>
              <a:t>Communicating to children that many people in the world do not have what they need </a:t>
            </a:r>
          </a:p>
          <a:p>
            <a:pPr lvl="2"/>
            <a:r>
              <a:rPr lang="en-US" sz="2000" dirty="0"/>
              <a:t>Stressing the importance of serving others by modeling generosity</a:t>
            </a:r>
          </a:p>
          <a:p>
            <a:pPr lvl="2"/>
            <a:r>
              <a:rPr lang="en-US" sz="2000" dirty="0"/>
              <a:t>Creating opportunities for each child to contribute in some specific way</a:t>
            </a:r>
          </a:p>
        </p:txBody>
      </p:sp>
      <p:sp>
        <p:nvSpPr>
          <p:cNvPr id="32" name="Rectangle 31">
            <a:extLst>
              <a:ext uri="{FF2B5EF4-FFF2-40B4-BE49-F238E27FC236}">
                <a16:creationId xmlns:a16="http://schemas.microsoft.com/office/drawing/2014/main" id="{9B789533-B169-4CE1-8B72-9BA4E8438A01}"/>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452304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D1CFB39-093C-4956-920B-1F73DE2D0261}"/>
              </a:ext>
            </a:extLst>
          </p:cNvPr>
          <p:cNvSpPr>
            <a:spLocks noGrp="1"/>
          </p:cNvSpPr>
          <p:nvPr>
            <p:ph type="title"/>
          </p:nvPr>
        </p:nvSpPr>
        <p:spPr>
          <a:xfrm>
            <a:off x="678657" y="2415322"/>
            <a:ext cx="2588798" cy="2399869"/>
          </a:xfrm>
        </p:spPr>
        <p:txBody>
          <a:bodyPr>
            <a:normAutofit/>
          </a:bodyPr>
          <a:lstStyle/>
          <a:p>
            <a:pPr algn="ctr"/>
            <a:r>
              <a:rPr lang="en-US" sz="3500">
                <a:solidFill>
                  <a:srgbClr val="FFFFFF"/>
                </a:solidFill>
              </a:rPr>
              <a:t>Seven C’s of Resilience</a:t>
            </a:r>
          </a:p>
        </p:txBody>
      </p:sp>
      <p:sp>
        <p:nvSpPr>
          <p:cNvPr id="3" name="Content Placeholder 2">
            <a:extLst>
              <a:ext uri="{FF2B5EF4-FFF2-40B4-BE49-F238E27FC236}">
                <a16:creationId xmlns:a16="http://schemas.microsoft.com/office/drawing/2014/main" id="{8CAFF628-3395-4ED1-8349-5F869DC53258}"/>
              </a:ext>
            </a:extLst>
          </p:cNvPr>
          <p:cNvSpPr>
            <a:spLocks noGrp="1"/>
          </p:cNvSpPr>
          <p:nvPr>
            <p:ph idx="1"/>
          </p:nvPr>
        </p:nvSpPr>
        <p:spPr>
          <a:xfrm>
            <a:off x="3840480" y="266700"/>
            <a:ext cx="4711446" cy="6210300"/>
          </a:xfrm>
        </p:spPr>
        <p:txBody>
          <a:bodyPr anchor="ctr">
            <a:normAutofit fontScale="92500"/>
          </a:bodyPr>
          <a:lstStyle/>
          <a:p>
            <a:r>
              <a:rPr lang="en-US" sz="2200" b="1" dirty="0"/>
              <a:t>Coping</a:t>
            </a:r>
          </a:p>
          <a:p>
            <a:pPr lvl="1"/>
            <a:r>
              <a:rPr lang="en-US" sz="2200" dirty="0"/>
              <a:t>Learning to cope effectively with stress will help your child be better prepared to overcome life’s challenges. Positive coping lessons include:</a:t>
            </a:r>
          </a:p>
          <a:p>
            <a:pPr lvl="2"/>
            <a:r>
              <a:rPr lang="en-US" sz="2200" dirty="0"/>
              <a:t>Modeling positive coping strategies on a consistent basis</a:t>
            </a:r>
          </a:p>
          <a:p>
            <a:pPr lvl="2"/>
            <a:r>
              <a:rPr lang="en-US" sz="2200" dirty="0"/>
              <a:t>Guiding your child to develop positive and effective coping strategies</a:t>
            </a:r>
          </a:p>
          <a:p>
            <a:pPr lvl="2"/>
            <a:r>
              <a:rPr lang="en-US" sz="2200" dirty="0"/>
              <a:t>Realizing that telling him or her to stop the negative behavior will not be effective </a:t>
            </a:r>
          </a:p>
          <a:p>
            <a:pPr lvl="2"/>
            <a:r>
              <a:rPr lang="en-US" sz="2200" dirty="0"/>
              <a:t>Understanding that many risky behaviors are attempts to alleviate the stress and pain in kids’ daily lives </a:t>
            </a:r>
          </a:p>
          <a:p>
            <a:pPr lvl="2"/>
            <a:r>
              <a:rPr lang="en-US" sz="2200" dirty="0"/>
              <a:t>Not condemning your child for negative behaviors and, potentially, increasing his or her sense of shame</a:t>
            </a:r>
          </a:p>
          <a:p>
            <a:pPr marL="0" indent="0">
              <a:buNone/>
            </a:pPr>
            <a:endParaRPr lang="en-US" sz="1700" dirty="0"/>
          </a:p>
        </p:txBody>
      </p:sp>
      <p:sp>
        <p:nvSpPr>
          <p:cNvPr id="32" name="Rectangle 31">
            <a:extLst>
              <a:ext uri="{FF2B5EF4-FFF2-40B4-BE49-F238E27FC236}">
                <a16:creationId xmlns:a16="http://schemas.microsoft.com/office/drawing/2014/main" id="{81096917-0AD9-4E37-8C1A-3A78B1EA4D29}"/>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11528269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D1CFB39-093C-4956-920B-1F73DE2D0261}"/>
              </a:ext>
            </a:extLst>
          </p:cNvPr>
          <p:cNvSpPr>
            <a:spLocks noGrp="1"/>
          </p:cNvSpPr>
          <p:nvPr>
            <p:ph type="title"/>
          </p:nvPr>
        </p:nvSpPr>
        <p:spPr>
          <a:xfrm>
            <a:off x="678657" y="2415322"/>
            <a:ext cx="2588798" cy="2399869"/>
          </a:xfrm>
        </p:spPr>
        <p:txBody>
          <a:bodyPr>
            <a:normAutofit/>
          </a:bodyPr>
          <a:lstStyle/>
          <a:p>
            <a:pPr algn="ctr"/>
            <a:r>
              <a:rPr lang="en-US" sz="3500">
                <a:solidFill>
                  <a:srgbClr val="FFFFFF"/>
                </a:solidFill>
              </a:rPr>
              <a:t>Seven C’s of Resilience</a:t>
            </a:r>
          </a:p>
        </p:txBody>
      </p:sp>
      <p:sp>
        <p:nvSpPr>
          <p:cNvPr id="3" name="Content Placeholder 2">
            <a:extLst>
              <a:ext uri="{FF2B5EF4-FFF2-40B4-BE49-F238E27FC236}">
                <a16:creationId xmlns:a16="http://schemas.microsoft.com/office/drawing/2014/main" id="{8CAFF628-3395-4ED1-8349-5F869DC53258}"/>
              </a:ext>
            </a:extLst>
          </p:cNvPr>
          <p:cNvSpPr>
            <a:spLocks noGrp="1"/>
          </p:cNvSpPr>
          <p:nvPr>
            <p:ph idx="1"/>
          </p:nvPr>
        </p:nvSpPr>
        <p:spPr>
          <a:xfrm>
            <a:off x="3869207" y="388048"/>
            <a:ext cx="4711446" cy="6067615"/>
          </a:xfrm>
        </p:spPr>
        <p:txBody>
          <a:bodyPr anchor="ctr">
            <a:noAutofit/>
          </a:bodyPr>
          <a:lstStyle/>
          <a:p>
            <a:r>
              <a:rPr lang="en-US" sz="2000" b="1" dirty="0"/>
              <a:t>Control</a:t>
            </a:r>
          </a:p>
          <a:p>
            <a:pPr lvl="1"/>
            <a:r>
              <a:rPr lang="en-US" sz="2000" dirty="0"/>
              <a:t>Children who realize that they can control the outcomes of their decisions are more likely to realize that they have the ability to bounce back. Your child’s understanding that he or she can make a difference further promotes competence and confidence. You can try to empower your child by:</a:t>
            </a:r>
          </a:p>
          <a:p>
            <a:pPr lvl="2"/>
            <a:r>
              <a:rPr lang="en-US" sz="2000" dirty="0"/>
              <a:t>Helping your child to understand that life’s events are not purely random and that most things that happen are the result of another individual’s choices and actions </a:t>
            </a:r>
          </a:p>
          <a:p>
            <a:pPr lvl="2"/>
            <a:r>
              <a:rPr lang="en-US" sz="2000" dirty="0"/>
              <a:t>Learning that discipline is about teaching, not punishing or controlling; using discipline to help your child to understand that his actions produce certain consequences</a:t>
            </a:r>
          </a:p>
        </p:txBody>
      </p:sp>
      <p:sp>
        <p:nvSpPr>
          <p:cNvPr id="32" name="Rectangle 31">
            <a:extLst>
              <a:ext uri="{FF2B5EF4-FFF2-40B4-BE49-F238E27FC236}">
                <a16:creationId xmlns:a16="http://schemas.microsoft.com/office/drawing/2014/main" id="{65EA0C65-37BE-4CC0-A870-2DB1738E579E}"/>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24269776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B3471250-6F58-42A9-B120-A09A94D0BD77}"/>
              </a:ext>
            </a:extLst>
          </p:cNvPr>
          <p:cNvSpPr>
            <a:spLocks noGrp="1"/>
          </p:cNvSpPr>
          <p:nvPr>
            <p:ph type="title"/>
          </p:nvPr>
        </p:nvSpPr>
        <p:spPr>
          <a:xfrm>
            <a:off x="678657" y="2415322"/>
            <a:ext cx="2588798" cy="2399869"/>
          </a:xfrm>
        </p:spPr>
        <p:txBody>
          <a:bodyPr>
            <a:normAutofit/>
          </a:bodyPr>
          <a:lstStyle/>
          <a:p>
            <a:pPr algn="ctr"/>
            <a:r>
              <a:rPr lang="en-US" sz="3200">
                <a:solidFill>
                  <a:srgbClr val="FFFFFF"/>
                </a:solidFill>
              </a:rPr>
              <a:t>And One More Thing About Resilience……..</a:t>
            </a:r>
          </a:p>
        </p:txBody>
      </p:sp>
      <p:sp>
        <p:nvSpPr>
          <p:cNvPr id="3" name="Content Placeholder 2">
            <a:extLst>
              <a:ext uri="{FF2B5EF4-FFF2-40B4-BE49-F238E27FC236}">
                <a16:creationId xmlns:a16="http://schemas.microsoft.com/office/drawing/2014/main" id="{05D5B727-223B-4E3F-9F38-98B6DA84EFFB}"/>
              </a:ext>
            </a:extLst>
          </p:cNvPr>
          <p:cNvSpPr>
            <a:spLocks noGrp="1"/>
          </p:cNvSpPr>
          <p:nvPr>
            <p:ph idx="1"/>
          </p:nvPr>
        </p:nvSpPr>
        <p:spPr>
          <a:xfrm>
            <a:off x="3840480" y="804672"/>
            <a:ext cx="4711446" cy="5248656"/>
          </a:xfrm>
        </p:spPr>
        <p:txBody>
          <a:bodyPr anchor="ctr">
            <a:normAutofit/>
          </a:bodyPr>
          <a:lstStyle/>
          <a:p>
            <a:r>
              <a:rPr lang="en-US" sz="2000" dirty="0"/>
              <a:t>Dr. Ginsburg summarizes what we know for sure about the development of resilience in kids by the following:</a:t>
            </a:r>
          </a:p>
          <a:p>
            <a:pPr lvl="1"/>
            <a:r>
              <a:rPr lang="en-US" sz="2000" dirty="0"/>
              <a:t>Children need to know that there is an adult in their life who believes in them and loves them unconditionally.</a:t>
            </a:r>
          </a:p>
          <a:p>
            <a:pPr lvl="1"/>
            <a:r>
              <a:rPr lang="en-US" sz="2000" dirty="0"/>
              <a:t>Kids will live “up” or “down” to our expectations. </a:t>
            </a:r>
          </a:p>
        </p:txBody>
      </p:sp>
      <p:sp>
        <p:nvSpPr>
          <p:cNvPr id="32" name="Rectangle 31">
            <a:extLst>
              <a:ext uri="{FF2B5EF4-FFF2-40B4-BE49-F238E27FC236}">
                <a16:creationId xmlns:a16="http://schemas.microsoft.com/office/drawing/2014/main" id="{9200B36D-A259-434B-9A6A-312E534A43EB}"/>
              </a:ext>
            </a:extLst>
          </p:cNvPr>
          <p:cNvSpPr/>
          <p:nvPr/>
        </p:nvSpPr>
        <p:spPr>
          <a:xfrm>
            <a:off x="777469" y="5954431"/>
            <a:ext cx="2713253" cy="261610"/>
          </a:xfrm>
          <a:prstGeom prst="rect">
            <a:avLst/>
          </a:prstGeom>
        </p:spPr>
        <p:txBody>
          <a:bodyPr wrap="square">
            <a:spAutoFit/>
          </a:bodyPr>
          <a:lstStyle/>
          <a:p>
            <a:r>
              <a:rPr lang="en-US" sz="1100" dirty="0"/>
              <a:t>Healthy Children.org </a:t>
            </a:r>
          </a:p>
        </p:txBody>
      </p:sp>
    </p:spTree>
    <p:extLst>
      <p:ext uri="{BB962C8B-B14F-4D97-AF65-F5344CB8AC3E}">
        <p14:creationId xmlns:p14="http://schemas.microsoft.com/office/powerpoint/2010/main" val="1999225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3302781"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F1569CEF-4FE8-42D2-AA82-1EA6BA69E5B4}"/>
              </a:ext>
            </a:extLst>
          </p:cNvPr>
          <p:cNvSpPr>
            <a:spLocks noGrp="1"/>
          </p:cNvSpPr>
          <p:nvPr>
            <p:ph type="title"/>
          </p:nvPr>
        </p:nvSpPr>
        <p:spPr>
          <a:xfrm>
            <a:off x="401265" y="685800"/>
            <a:ext cx="2085203" cy="5105400"/>
          </a:xfrm>
        </p:spPr>
        <p:txBody>
          <a:bodyPr>
            <a:normAutofit/>
          </a:bodyPr>
          <a:lstStyle/>
          <a:p>
            <a:r>
              <a:rPr lang="en-US" sz="2700">
                <a:solidFill>
                  <a:srgbClr val="FFFFFF"/>
                </a:solidFill>
              </a:rPr>
              <a:t>Why ACE’s Training……..</a:t>
            </a:r>
          </a:p>
        </p:txBody>
      </p:sp>
      <p:graphicFrame>
        <p:nvGraphicFramePr>
          <p:cNvPr id="5" name="Content Placeholder 2">
            <a:extLst>
              <a:ext uri="{FF2B5EF4-FFF2-40B4-BE49-F238E27FC236}">
                <a16:creationId xmlns:a16="http://schemas.microsoft.com/office/drawing/2014/main" id="{2DD6F518-1289-49BF-9E30-FDE825387F57}"/>
              </a:ext>
            </a:extLst>
          </p:cNvPr>
          <p:cNvGraphicFramePr>
            <a:graphicFrameLocks noGrp="1"/>
          </p:cNvGraphicFramePr>
          <p:nvPr>
            <p:ph idx="1"/>
            <p:extLst>
              <p:ext uri="{D42A27DB-BD31-4B8C-83A1-F6EECF244321}">
                <p14:modId xmlns:p14="http://schemas.microsoft.com/office/powerpoint/2010/main" val="2610339089"/>
              </p:ext>
            </p:extLst>
          </p:nvPr>
        </p:nvGraphicFramePr>
        <p:xfrm>
          <a:off x="3757612" y="685800"/>
          <a:ext cx="4869656"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75050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C7F4C29E-8AB9-46CB-B2C6-EAA6FEBC83AF}"/>
              </a:ext>
            </a:extLst>
          </p:cNvPr>
          <p:cNvSpPr>
            <a:spLocks noGrp="1"/>
          </p:cNvSpPr>
          <p:nvPr>
            <p:ph type="title"/>
          </p:nvPr>
        </p:nvSpPr>
        <p:spPr>
          <a:xfrm>
            <a:off x="2284026" y="2043663"/>
            <a:ext cx="4578895" cy="2031055"/>
          </a:xfrm>
        </p:spPr>
        <p:txBody>
          <a:bodyPr vert="horz" lIns="91440" tIns="45720" rIns="91440" bIns="45720" rtlCol="0" anchor="b">
            <a:normAutofit/>
          </a:bodyPr>
          <a:lstStyle/>
          <a:p>
            <a:pPr algn="ctr" defTabSz="914400"/>
            <a:r>
              <a:rPr lang="en-US" sz="6000" kern="1200" dirty="0">
                <a:solidFill>
                  <a:srgbClr val="FFFFFF"/>
                </a:solidFill>
                <a:latin typeface="+mj-lt"/>
                <a:ea typeface="+mj-ea"/>
                <a:cs typeface="+mj-cs"/>
              </a:rPr>
              <a:t>Resources</a:t>
            </a:r>
          </a:p>
        </p:txBody>
      </p:sp>
    </p:spTree>
    <p:extLst>
      <p:ext uri="{BB962C8B-B14F-4D97-AF65-F5344CB8AC3E}">
        <p14:creationId xmlns:p14="http://schemas.microsoft.com/office/powerpoint/2010/main" val="716685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371CABA-E520-4BAF-8EAB-17877DE49B5F}"/>
              </a:ext>
            </a:extLst>
          </p:cNvPr>
          <p:cNvSpPr>
            <a:spLocks noGrp="1"/>
          </p:cNvSpPr>
          <p:nvPr>
            <p:ph idx="1"/>
          </p:nvPr>
        </p:nvSpPr>
        <p:spPr>
          <a:xfrm>
            <a:off x="628650" y="914400"/>
            <a:ext cx="7886700" cy="5014762"/>
          </a:xfrm>
        </p:spPr>
        <p:txBody>
          <a:bodyPr>
            <a:normAutofit lnSpcReduction="10000"/>
          </a:bodyPr>
          <a:lstStyle/>
          <a:p>
            <a:r>
              <a:rPr lang="en-US" sz="1800" dirty="0"/>
              <a:t> </a:t>
            </a:r>
            <a:r>
              <a:rPr lang="en-US" sz="2200" dirty="0"/>
              <a:t>Training</a:t>
            </a:r>
          </a:p>
          <a:p>
            <a:pPr lvl="1"/>
            <a:r>
              <a:rPr lang="en-US" sz="2200" dirty="0"/>
              <a:t> </a:t>
            </a:r>
            <a:r>
              <a:rPr lang="en-US" sz="2200" dirty="0">
                <a:hlinkClick r:id="rId2"/>
              </a:rPr>
              <a:t>https://www.nctsn.org/resources/training</a:t>
            </a:r>
            <a:endParaRPr lang="en-US" sz="2200" dirty="0"/>
          </a:p>
          <a:p>
            <a:r>
              <a:rPr lang="en-US" sz="2200" dirty="0"/>
              <a:t> Information</a:t>
            </a:r>
          </a:p>
          <a:p>
            <a:pPr lvl="1"/>
            <a:r>
              <a:rPr lang="en-US" sz="2200" dirty="0"/>
              <a:t> SAMHSA Center for the Application of Prevention Technologies</a:t>
            </a:r>
          </a:p>
          <a:p>
            <a:pPr lvl="2"/>
            <a:r>
              <a:rPr lang="en-US" sz="2200" dirty="0"/>
              <a:t> </a:t>
            </a:r>
            <a:r>
              <a:rPr lang="en-US" sz="2200" dirty="0">
                <a:hlinkClick r:id="rId3"/>
              </a:rPr>
              <a:t>https://www.samhsa.gov/capt/practicing-effective-prevention/prevention-behavioral-health/adverse-childhood-experiences</a:t>
            </a:r>
            <a:r>
              <a:rPr lang="en-US" sz="2200" dirty="0"/>
              <a:t> </a:t>
            </a:r>
          </a:p>
          <a:p>
            <a:pPr lvl="1"/>
            <a:r>
              <a:rPr lang="en-US" sz="2200" dirty="0"/>
              <a:t> CDC-Kaiser ACE Study</a:t>
            </a:r>
          </a:p>
          <a:p>
            <a:pPr lvl="2"/>
            <a:r>
              <a:rPr lang="en-US" sz="2200" dirty="0"/>
              <a:t> </a:t>
            </a:r>
            <a:r>
              <a:rPr lang="en-US" sz="2200" dirty="0">
                <a:hlinkClick r:id="rId4"/>
              </a:rPr>
              <a:t>https://www.cdc.gov/violenceprevention/acestudy/</a:t>
            </a:r>
            <a:r>
              <a:rPr lang="en-US" sz="2200" dirty="0"/>
              <a:t> </a:t>
            </a:r>
          </a:p>
          <a:p>
            <a:pPr lvl="2"/>
            <a:r>
              <a:rPr lang="en-US" sz="2200" dirty="0"/>
              <a:t> </a:t>
            </a:r>
            <a:r>
              <a:rPr lang="en-US" sz="2200" dirty="0">
                <a:hlinkClick r:id="rId5"/>
              </a:rPr>
              <a:t>https://www.cdc.gov/violenceprevention/acestudy/about.html</a:t>
            </a:r>
            <a:r>
              <a:rPr lang="en-US" sz="2200" dirty="0"/>
              <a:t> </a:t>
            </a:r>
          </a:p>
          <a:p>
            <a:pPr lvl="1"/>
            <a:r>
              <a:rPr lang="en-US" sz="2200" dirty="0"/>
              <a:t> </a:t>
            </a:r>
            <a:r>
              <a:rPr lang="en-US" sz="2200" dirty="0" err="1"/>
              <a:t>VetoViolence</a:t>
            </a:r>
            <a:endParaRPr lang="en-US" sz="2200" dirty="0"/>
          </a:p>
          <a:p>
            <a:pPr lvl="2"/>
            <a:r>
              <a:rPr lang="en-US" sz="2200" dirty="0">
                <a:hlinkClick r:id="rId6"/>
              </a:rPr>
              <a:t>https://vetoviolence.cdc.gov/apps/phl/resource_center_infographic.html</a:t>
            </a:r>
            <a:r>
              <a:rPr lang="en-US" sz="2200" dirty="0"/>
              <a:t> </a:t>
            </a:r>
          </a:p>
          <a:p>
            <a:pPr marL="0" indent="0">
              <a:buNone/>
            </a:pPr>
            <a:endParaRPr lang="en-US" sz="1800" dirty="0"/>
          </a:p>
        </p:txBody>
      </p:sp>
    </p:spTree>
    <p:extLst>
      <p:ext uri="{BB962C8B-B14F-4D97-AF65-F5344CB8AC3E}">
        <p14:creationId xmlns:p14="http://schemas.microsoft.com/office/powerpoint/2010/main" val="25713124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4758C6D-725D-4657-B516-004B8C8C0729}"/>
              </a:ext>
            </a:extLst>
          </p:cNvPr>
          <p:cNvSpPr>
            <a:spLocks noGrp="1"/>
          </p:cNvSpPr>
          <p:nvPr>
            <p:ph idx="1"/>
          </p:nvPr>
        </p:nvSpPr>
        <p:spPr>
          <a:xfrm>
            <a:off x="628650" y="762000"/>
            <a:ext cx="7886700" cy="5167162"/>
          </a:xfrm>
        </p:spPr>
        <p:txBody>
          <a:bodyPr>
            <a:normAutofit/>
          </a:bodyPr>
          <a:lstStyle/>
          <a:p>
            <a:r>
              <a:rPr lang="en-US" sz="2200" dirty="0"/>
              <a:t>Information</a:t>
            </a:r>
          </a:p>
          <a:p>
            <a:pPr lvl="1"/>
            <a:r>
              <a:rPr lang="en-US" sz="2200" dirty="0"/>
              <a:t> Child Welfare Information Gateway</a:t>
            </a:r>
          </a:p>
          <a:p>
            <a:pPr lvl="2"/>
            <a:r>
              <a:rPr lang="en-US" sz="2200" dirty="0">
                <a:hlinkClick r:id="rId2"/>
              </a:rPr>
              <a:t>https://www.childwelfare.gov/topics/preventing/</a:t>
            </a:r>
            <a:endParaRPr lang="en-US" sz="2200" dirty="0"/>
          </a:p>
          <a:p>
            <a:pPr lvl="1"/>
            <a:r>
              <a:rPr lang="en-US" sz="2200" dirty="0"/>
              <a:t>Healthy Children.org (American Academy of Pediatrics)</a:t>
            </a:r>
          </a:p>
          <a:p>
            <a:pPr lvl="2"/>
            <a:r>
              <a:rPr lang="en-US" sz="2200" dirty="0">
                <a:hlinkClick r:id="rId3"/>
              </a:rPr>
              <a:t>https://www.healthychildren.org/English/healthy-living/emotional-wellness/Building-Resilience/Pages/Building-Resilience-in-Children.aspx</a:t>
            </a:r>
            <a:r>
              <a:rPr lang="en-US" sz="2200" dirty="0"/>
              <a:t>  </a:t>
            </a:r>
          </a:p>
          <a:p>
            <a:pPr lvl="1"/>
            <a:r>
              <a:rPr lang="en-US" sz="2200" dirty="0"/>
              <a:t> </a:t>
            </a:r>
            <a:r>
              <a:rPr lang="en-US" sz="2200" dirty="0" err="1"/>
              <a:t>TedxTalks</a:t>
            </a:r>
            <a:endParaRPr lang="en-US" sz="2200" dirty="0"/>
          </a:p>
          <a:p>
            <a:pPr lvl="2"/>
            <a:r>
              <a:rPr lang="en-US" sz="2200" dirty="0"/>
              <a:t> Dr. Nadine Burke-Harris</a:t>
            </a:r>
          </a:p>
          <a:p>
            <a:pPr lvl="1"/>
            <a:r>
              <a:rPr lang="en-US" sz="2200" dirty="0"/>
              <a:t>Health Happens Here</a:t>
            </a:r>
          </a:p>
          <a:p>
            <a:pPr lvl="2"/>
            <a:r>
              <a:rPr lang="en-US" sz="2200" dirty="0">
                <a:hlinkClick r:id="rId4"/>
              </a:rPr>
              <a:t>https://www.youtube.com/user/HealthHappensHere</a:t>
            </a:r>
            <a:r>
              <a:rPr lang="en-US" sz="2200" dirty="0"/>
              <a:t>  </a:t>
            </a:r>
          </a:p>
        </p:txBody>
      </p:sp>
    </p:spTree>
    <p:extLst>
      <p:ext uri="{BB962C8B-B14F-4D97-AF65-F5344CB8AC3E}">
        <p14:creationId xmlns:p14="http://schemas.microsoft.com/office/powerpoint/2010/main" val="1508052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2486ABD-1089-4688-B4BC-3005B510E2D5}"/>
              </a:ext>
            </a:extLst>
          </p:cNvPr>
          <p:cNvPicPr>
            <a:picLocks noChangeAspect="1"/>
          </p:cNvPicPr>
          <p:nvPr/>
        </p:nvPicPr>
        <p:blipFill rotWithShape="1">
          <a:blip r:embed="rId3"/>
          <a:srcRect l="2000" r="-2" b="-2"/>
          <a:stretch/>
        </p:blipFill>
        <p:spPr>
          <a:xfrm>
            <a:off x="20" y="10"/>
            <a:ext cx="9143980" cy="6857990"/>
          </a:xfrm>
          <a:prstGeom prst="rect">
            <a:avLst/>
          </a:prstGeom>
        </p:spPr>
      </p:pic>
    </p:spTree>
    <p:extLst>
      <p:ext uri="{BB962C8B-B14F-4D97-AF65-F5344CB8AC3E}">
        <p14:creationId xmlns:p14="http://schemas.microsoft.com/office/powerpoint/2010/main" val="2708944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3302781"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p:cNvSpPr>
            <a:spLocks noGrp="1"/>
          </p:cNvSpPr>
          <p:nvPr>
            <p:ph type="title"/>
          </p:nvPr>
        </p:nvSpPr>
        <p:spPr>
          <a:xfrm>
            <a:off x="401265" y="685800"/>
            <a:ext cx="2085203" cy="5105400"/>
          </a:xfrm>
        </p:spPr>
        <p:txBody>
          <a:bodyPr>
            <a:normAutofit/>
          </a:bodyPr>
          <a:lstStyle/>
          <a:p>
            <a:r>
              <a:rPr lang="en-US" sz="3500">
                <a:solidFill>
                  <a:srgbClr val="FFFFFF"/>
                </a:solidFill>
              </a:rPr>
              <a:t>Trauma is……..</a:t>
            </a:r>
          </a:p>
        </p:txBody>
      </p:sp>
      <p:graphicFrame>
        <p:nvGraphicFramePr>
          <p:cNvPr id="5" name="Content Placeholder 2">
            <a:extLst>
              <a:ext uri="{FF2B5EF4-FFF2-40B4-BE49-F238E27FC236}">
                <a16:creationId xmlns:a16="http://schemas.microsoft.com/office/drawing/2014/main" id="{C4FFFF86-0E85-4EA6-BF4F-ABD0A0E34D57}"/>
              </a:ext>
            </a:extLst>
          </p:cNvPr>
          <p:cNvGraphicFramePr>
            <a:graphicFrameLocks noGrp="1"/>
          </p:cNvGraphicFramePr>
          <p:nvPr>
            <p:ph idx="1"/>
            <p:extLst>
              <p:ext uri="{D42A27DB-BD31-4B8C-83A1-F6EECF244321}">
                <p14:modId xmlns:p14="http://schemas.microsoft.com/office/powerpoint/2010/main" val="2803069851"/>
              </p:ext>
            </p:extLst>
          </p:nvPr>
        </p:nvGraphicFramePr>
        <p:xfrm>
          <a:off x="3757612" y="685800"/>
          <a:ext cx="4869656"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84677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4C2DC-D37C-407C-B994-A8302328285B}"/>
              </a:ext>
            </a:extLst>
          </p:cNvPr>
          <p:cNvSpPr>
            <a:spLocks noGrp="1"/>
          </p:cNvSpPr>
          <p:nvPr>
            <p:ph type="title"/>
          </p:nvPr>
        </p:nvSpPr>
        <p:spPr>
          <a:xfrm>
            <a:off x="628650" y="365127"/>
            <a:ext cx="7886700" cy="549274"/>
          </a:xfrm>
        </p:spPr>
        <p:txBody>
          <a:bodyPr/>
          <a:lstStyle/>
          <a:p>
            <a:r>
              <a:rPr lang="en-US" dirty="0"/>
              <a:t>ACE Trauma</a:t>
            </a:r>
          </a:p>
        </p:txBody>
      </p:sp>
      <p:pic>
        <p:nvPicPr>
          <p:cNvPr id="4" name="Online Media 3" title="ACE Trauma">
            <a:hlinkClick r:id="" action="ppaction://media"/>
            <a:extLst>
              <a:ext uri="{FF2B5EF4-FFF2-40B4-BE49-F238E27FC236}">
                <a16:creationId xmlns:a16="http://schemas.microsoft.com/office/drawing/2014/main" id="{8CB9F84B-C52A-4702-9AAE-48C7DB35F710}"/>
              </a:ext>
            </a:extLst>
          </p:cNvPr>
          <p:cNvPicPr>
            <a:picLocks noGrp="1" noRot="1" noChangeAspect="1"/>
          </p:cNvPicPr>
          <p:nvPr>
            <p:ph idx="1"/>
            <a:videoFile r:link="rId1"/>
          </p:nvPr>
        </p:nvPicPr>
        <p:blipFill>
          <a:blip r:embed="rId4"/>
          <a:stretch>
            <a:fillRect/>
          </a:stretch>
        </p:blipFill>
        <p:spPr>
          <a:xfrm>
            <a:off x="304800" y="914401"/>
            <a:ext cx="8458200" cy="5578472"/>
          </a:xfrm>
          <a:prstGeom prst="rect">
            <a:avLst/>
          </a:prstGeom>
        </p:spPr>
      </p:pic>
    </p:spTree>
    <p:extLst>
      <p:ext uri="{BB962C8B-B14F-4D97-AF65-F5344CB8AC3E}">
        <p14:creationId xmlns:p14="http://schemas.microsoft.com/office/powerpoint/2010/main" val="911034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E06C58-5EC9-486A-BF04-2F80929F0013}"/>
              </a:ext>
            </a:extLst>
          </p:cNvPr>
          <p:cNvSpPr>
            <a:spLocks noGrp="1"/>
          </p:cNvSpPr>
          <p:nvPr>
            <p:ph type="title"/>
          </p:nvPr>
        </p:nvSpPr>
        <p:spPr>
          <a:xfrm>
            <a:off x="628650" y="963877"/>
            <a:ext cx="2620771" cy="4930246"/>
          </a:xfrm>
        </p:spPr>
        <p:txBody>
          <a:bodyPr>
            <a:normAutofit/>
          </a:bodyPr>
          <a:lstStyle/>
          <a:p>
            <a:pPr algn="r"/>
            <a:r>
              <a:rPr lang="en-US">
                <a:solidFill>
                  <a:schemeClr val="accent1"/>
                </a:solidFill>
              </a:rPr>
              <a:t>Trauma can result from……..</a:t>
            </a:r>
          </a:p>
        </p:txBody>
      </p:sp>
      <p:cxnSp>
        <p:nvCxnSpPr>
          <p:cNvPr id="19" name="Straight Connector 18">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17F9765-7438-43A3-9D04-F87689750CBE}"/>
              </a:ext>
            </a:extLst>
          </p:cNvPr>
          <p:cNvSpPr>
            <a:spLocks noGrp="1"/>
          </p:cNvSpPr>
          <p:nvPr>
            <p:ph idx="1"/>
          </p:nvPr>
        </p:nvSpPr>
        <p:spPr>
          <a:xfrm>
            <a:off x="3732023" y="963877"/>
            <a:ext cx="4783327" cy="4930246"/>
          </a:xfrm>
        </p:spPr>
        <p:txBody>
          <a:bodyPr anchor="ctr">
            <a:normAutofit/>
          </a:bodyPr>
          <a:lstStyle/>
          <a:p>
            <a:pPr marL="0" indent="0">
              <a:buNone/>
            </a:pPr>
            <a:r>
              <a:rPr lang="en-US" sz="1900"/>
              <a:t>Physical, sexual, or psychological abuse and neglect</a:t>
            </a:r>
          </a:p>
          <a:p>
            <a:pPr marL="0" indent="0">
              <a:buNone/>
            </a:pPr>
            <a:r>
              <a:rPr lang="en-US" sz="1900"/>
              <a:t>Natural disasters</a:t>
            </a:r>
          </a:p>
          <a:p>
            <a:pPr marL="219456" lvl="1" indent="0">
              <a:buNone/>
            </a:pPr>
            <a:r>
              <a:rPr lang="en-US" sz="1900"/>
              <a:t> Storms, floods, tornados, hurricanes, wildfires </a:t>
            </a:r>
          </a:p>
          <a:p>
            <a:pPr marL="0" lvl="1" indent="0">
              <a:buNone/>
            </a:pPr>
            <a:r>
              <a:rPr lang="en-US" sz="1900"/>
              <a:t>Sudden or violent loss of a loved one</a:t>
            </a:r>
          </a:p>
          <a:p>
            <a:pPr marL="0" indent="0">
              <a:buNone/>
            </a:pPr>
            <a:r>
              <a:rPr lang="en-US" sz="1900"/>
              <a:t>Substance use disorder (personal or familial)</a:t>
            </a:r>
          </a:p>
          <a:p>
            <a:pPr marL="0" indent="0">
              <a:buNone/>
            </a:pPr>
            <a:r>
              <a:rPr lang="en-US" sz="1900"/>
              <a:t>Serious Accidents</a:t>
            </a:r>
          </a:p>
          <a:p>
            <a:pPr marL="0" indent="0">
              <a:buNone/>
            </a:pPr>
            <a:r>
              <a:rPr lang="en-US" sz="1900"/>
              <a:t>     Fire, Motor Vehicle </a:t>
            </a:r>
          </a:p>
          <a:p>
            <a:pPr marL="0" indent="0">
              <a:buNone/>
            </a:pPr>
            <a:r>
              <a:rPr lang="en-US" sz="1900"/>
              <a:t>Life-threatening illness</a:t>
            </a:r>
          </a:p>
          <a:p>
            <a:pPr marL="0" indent="0">
              <a:buNone/>
            </a:pPr>
            <a:r>
              <a:rPr lang="en-US" sz="1900"/>
              <a:t>Intrusive medical interventions</a:t>
            </a:r>
          </a:p>
          <a:p>
            <a:pPr marL="0" indent="0">
              <a:buNone/>
            </a:pPr>
            <a:r>
              <a:rPr lang="en-US" sz="1900"/>
              <a:t>Military family-related stressors (e.g., deployment, parental loss or injury</a:t>
            </a:r>
          </a:p>
        </p:txBody>
      </p:sp>
    </p:spTree>
    <p:extLst>
      <p:ext uri="{BB962C8B-B14F-4D97-AF65-F5344CB8AC3E}">
        <p14:creationId xmlns:p14="http://schemas.microsoft.com/office/powerpoint/2010/main" val="2661469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A00A385-3462-42F9-B8BF-2EDA87747038}"/>
              </a:ext>
            </a:extLst>
          </p:cNvPr>
          <p:cNvSpPr>
            <a:spLocks noGrp="1"/>
          </p:cNvSpPr>
          <p:nvPr>
            <p:ph type="title"/>
          </p:nvPr>
        </p:nvSpPr>
        <p:spPr>
          <a:xfrm>
            <a:off x="647271" y="1012004"/>
            <a:ext cx="2562119" cy="4795408"/>
          </a:xfrm>
        </p:spPr>
        <p:txBody>
          <a:bodyPr>
            <a:normAutofit/>
          </a:bodyPr>
          <a:lstStyle/>
          <a:p>
            <a:r>
              <a:rPr lang="en-US">
                <a:solidFill>
                  <a:srgbClr val="FFFFFF"/>
                </a:solidFill>
              </a:rPr>
              <a:t>Risk and Protective Factors are……..</a:t>
            </a:r>
          </a:p>
        </p:txBody>
      </p:sp>
      <p:graphicFrame>
        <p:nvGraphicFramePr>
          <p:cNvPr id="5" name="Content Placeholder 2">
            <a:extLst>
              <a:ext uri="{FF2B5EF4-FFF2-40B4-BE49-F238E27FC236}">
                <a16:creationId xmlns:a16="http://schemas.microsoft.com/office/drawing/2014/main" id="{B887DDCF-C2B0-4CF7-B8C8-6E478C2C628B}"/>
              </a:ext>
            </a:extLst>
          </p:cNvPr>
          <p:cNvGraphicFramePr>
            <a:graphicFrameLocks noGrp="1"/>
          </p:cNvGraphicFramePr>
          <p:nvPr>
            <p:ph idx="1"/>
            <p:extLst>
              <p:ext uri="{D42A27DB-BD31-4B8C-83A1-F6EECF244321}">
                <p14:modId xmlns:p14="http://schemas.microsoft.com/office/powerpoint/2010/main" val="3624329863"/>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FB50C44C-E1DA-4727-AAC9-548B8FB7F51F}"/>
              </a:ext>
            </a:extLst>
          </p:cNvPr>
          <p:cNvSpPr/>
          <p:nvPr/>
        </p:nvSpPr>
        <p:spPr>
          <a:xfrm>
            <a:off x="6624892" y="6193579"/>
            <a:ext cx="1741868" cy="219291"/>
          </a:xfrm>
          <a:prstGeom prst="rect">
            <a:avLst/>
          </a:prstGeom>
        </p:spPr>
        <p:txBody>
          <a:bodyPr wrap="square">
            <a:spAutoFit/>
          </a:bodyPr>
          <a:lstStyle/>
          <a:p>
            <a:pPr>
              <a:spcAft>
                <a:spcPts val="600"/>
              </a:spcAft>
            </a:pPr>
            <a:r>
              <a:rPr lang="en-US" sz="825" dirty="0"/>
              <a:t>https://www.samhsa.gov</a:t>
            </a:r>
            <a:endParaRPr lang="en-US" sz="825"/>
          </a:p>
        </p:txBody>
      </p:sp>
    </p:spTree>
    <p:extLst>
      <p:ext uri="{BB962C8B-B14F-4D97-AF65-F5344CB8AC3E}">
        <p14:creationId xmlns:p14="http://schemas.microsoft.com/office/powerpoint/2010/main" val="3414414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3892</Words>
  <Application>Microsoft Office PowerPoint</Application>
  <PresentationFormat>On-screen Show (4:3)</PresentationFormat>
  <Paragraphs>265</Paragraphs>
  <Slides>42</Slides>
  <Notes>19</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Calibri Light</vt:lpstr>
      <vt:lpstr>Office Theme</vt:lpstr>
      <vt:lpstr>UNDERSTANDING THE LONG TERM EFFECTS OF TRAUMA</vt:lpstr>
      <vt:lpstr>Agenda</vt:lpstr>
      <vt:lpstr>Objectives</vt:lpstr>
      <vt:lpstr>Why ACE’s Training……..</vt:lpstr>
      <vt:lpstr>PowerPoint Presentation</vt:lpstr>
      <vt:lpstr>Trauma is……..</vt:lpstr>
      <vt:lpstr>ACE Trauma</vt:lpstr>
      <vt:lpstr>Trauma can result from……..</vt:lpstr>
      <vt:lpstr>Risk and Protective Factors are……..</vt:lpstr>
      <vt:lpstr>Where do we find them……..</vt:lpstr>
      <vt:lpstr>Where do we find them……..</vt:lpstr>
      <vt:lpstr>Where do we find them……..</vt:lpstr>
      <vt:lpstr>Where do we find them……..</vt:lpstr>
      <vt:lpstr>Factors Contributing to Trauma Effects</vt:lpstr>
      <vt:lpstr>Significant Factors………</vt:lpstr>
      <vt:lpstr>Significant Factors………</vt:lpstr>
      <vt:lpstr>Adverse Childhood Experiences Study (ACE’s)</vt:lpstr>
      <vt:lpstr>PowerPoint Presentation</vt:lpstr>
      <vt:lpstr>ACE’s…….What is it?</vt:lpstr>
      <vt:lpstr>ACE’s Definitions</vt:lpstr>
      <vt:lpstr>ACE’s Definitions</vt:lpstr>
      <vt:lpstr>ACE’s Definitions</vt:lpstr>
      <vt:lpstr>Adverse Childhood Experience (ACE) Questionnaire Finding your ACE Score Handout</vt:lpstr>
      <vt:lpstr>Prior to your child’s 18th birthday:</vt:lpstr>
      <vt:lpstr>PowerPoint Presentation</vt:lpstr>
      <vt:lpstr>PowerPoint Presentation</vt:lpstr>
      <vt:lpstr>How Childhood Trauma Affects Health Across a Lifetime</vt:lpstr>
      <vt:lpstr>PowerPoint Presentation</vt:lpstr>
      <vt:lpstr>Increases in ACE’s - Higher Risk of……..</vt:lpstr>
      <vt:lpstr>Lifespan Impact</vt:lpstr>
      <vt:lpstr>Remember Resilience</vt:lpstr>
      <vt:lpstr>Seven C’s of Resilience</vt:lpstr>
      <vt:lpstr>Seven C’s of Resilience</vt:lpstr>
      <vt:lpstr>Seven C’s of Resilience</vt:lpstr>
      <vt:lpstr>Seven C’s of Resilience</vt:lpstr>
      <vt:lpstr>Seven C’s of Resilience</vt:lpstr>
      <vt:lpstr>Seven C’s of Resilience</vt:lpstr>
      <vt:lpstr>Seven C’s of Resilience</vt:lpstr>
      <vt:lpstr>And One More Thing About Resilience……..</vt:lpstr>
      <vt:lpstr>Resources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LONG TERM EFFECTS OF TRAUMA</dc:title>
  <dc:creator>Robbin</dc:creator>
  <cp:lastModifiedBy>Robbin</cp:lastModifiedBy>
  <cp:revision>1</cp:revision>
  <dcterms:created xsi:type="dcterms:W3CDTF">2019-03-22T02:17:08Z</dcterms:created>
  <dcterms:modified xsi:type="dcterms:W3CDTF">2019-03-22T02:18:37Z</dcterms:modified>
</cp:coreProperties>
</file>