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3" r:id="rId1"/>
  </p:sldMasterIdLst>
  <p:notesMasterIdLst>
    <p:notesMasterId r:id="rId39"/>
  </p:notesMasterIdLst>
  <p:sldIdLst>
    <p:sldId id="256" r:id="rId2"/>
    <p:sldId id="257" r:id="rId3"/>
    <p:sldId id="258" r:id="rId4"/>
    <p:sldId id="300" r:id="rId5"/>
    <p:sldId id="292" r:id="rId6"/>
    <p:sldId id="261" r:id="rId7"/>
    <p:sldId id="318" r:id="rId8"/>
    <p:sldId id="307" r:id="rId9"/>
    <p:sldId id="306" r:id="rId10"/>
    <p:sldId id="320" r:id="rId11"/>
    <p:sldId id="319" r:id="rId12"/>
    <p:sldId id="310" r:id="rId13"/>
    <p:sldId id="322" r:id="rId14"/>
    <p:sldId id="314" r:id="rId15"/>
    <p:sldId id="313" r:id="rId16"/>
    <p:sldId id="268" r:id="rId17"/>
    <p:sldId id="302" r:id="rId18"/>
    <p:sldId id="305" r:id="rId19"/>
    <p:sldId id="271" r:id="rId20"/>
    <p:sldId id="272" r:id="rId21"/>
    <p:sldId id="324" r:id="rId22"/>
    <p:sldId id="325" r:id="rId23"/>
    <p:sldId id="326" r:id="rId24"/>
    <p:sldId id="327" r:id="rId25"/>
    <p:sldId id="316" r:id="rId26"/>
    <p:sldId id="329" r:id="rId27"/>
    <p:sldId id="330" r:id="rId28"/>
    <p:sldId id="331" r:id="rId29"/>
    <p:sldId id="332" r:id="rId30"/>
    <p:sldId id="333" r:id="rId31"/>
    <p:sldId id="334" r:id="rId32"/>
    <p:sldId id="335" r:id="rId33"/>
    <p:sldId id="338" r:id="rId34"/>
    <p:sldId id="339" r:id="rId35"/>
    <p:sldId id="340" r:id="rId36"/>
    <p:sldId id="341" r:id="rId37"/>
    <p:sldId id="342" r:id="rId38"/>
  </p:sldIdLst>
  <p:sldSz cx="9144000" cy="6858000" type="screen4x3"/>
  <p:notesSz cx="7019925" cy="93059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74"/>
  </p:normalViewPr>
  <p:slideViewPr>
    <p:cSldViewPr>
      <p:cViewPr>
        <p:scale>
          <a:sx n="157" d="100"/>
          <a:sy n="157" d="100"/>
        </p:scale>
        <p:origin x="864" y="-54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AFA7094-C834-41A2-9DD1-B917B36583FF}"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ED8AB55D-0C83-4102-A945-B1E6446BBB49}">
      <dgm:prSet/>
      <dgm:spPr/>
      <dgm:t>
        <a:bodyPr/>
        <a:lstStyle/>
        <a:p>
          <a:r>
            <a:rPr lang="en-US" dirty="0"/>
            <a:t>Lesbian, Gay, Bisexual, Transgendered, Questioning (LGBTQ+) youth are more likely to be homeless.  </a:t>
          </a:r>
        </a:p>
      </dgm:t>
    </dgm:pt>
    <dgm:pt modelId="{33177A55-E4C3-4CF0-9C5F-603262B1DCEA}" type="parTrans" cxnId="{1F20EC89-EBF8-4696-90A7-AB03C207A09E}">
      <dgm:prSet/>
      <dgm:spPr/>
      <dgm:t>
        <a:bodyPr/>
        <a:lstStyle/>
        <a:p>
          <a:endParaRPr lang="en-US"/>
        </a:p>
      </dgm:t>
    </dgm:pt>
    <dgm:pt modelId="{E28D87B2-785E-4A4C-91E5-8742BE4B631E}" type="sibTrans" cxnId="{1F20EC89-EBF8-4696-90A7-AB03C207A09E}">
      <dgm:prSet/>
      <dgm:spPr/>
      <dgm:t>
        <a:bodyPr/>
        <a:lstStyle/>
        <a:p>
          <a:endParaRPr lang="en-US"/>
        </a:p>
      </dgm:t>
    </dgm:pt>
    <dgm:pt modelId="{990E9A56-AEF1-45AF-BD70-5134AF323E6D}">
      <dgm:prSet/>
      <dgm:spPr/>
      <dgm:t>
        <a:bodyPr/>
        <a:lstStyle/>
        <a:p>
          <a:r>
            <a:rPr lang="en-US" dirty="0"/>
            <a:t>LGBTQ+ are more likely to attempt suicide than other youth.  </a:t>
          </a:r>
        </a:p>
      </dgm:t>
    </dgm:pt>
    <dgm:pt modelId="{946DEF30-3DEA-4767-9213-9D579C473C0A}" type="parTrans" cxnId="{D0B7987F-22D4-4246-89DB-FFCD5076C2BD}">
      <dgm:prSet/>
      <dgm:spPr/>
      <dgm:t>
        <a:bodyPr/>
        <a:lstStyle/>
        <a:p>
          <a:endParaRPr lang="en-US"/>
        </a:p>
      </dgm:t>
    </dgm:pt>
    <dgm:pt modelId="{D894FEE0-B20B-4A1C-9000-2DFD5EFF6E01}" type="sibTrans" cxnId="{D0B7987F-22D4-4246-89DB-FFCD5076C2BD}">
      <dgm:prSet/>
      <dgm:spPr/>
      <dgm:t>
        <a:bodyPr/>
        <a:lstStyle/>
        <a:p>
          <a:endParaRPr lang="en-US"/>
        </a:p>
      </dgm:t>
    </dgm:pt>
    <dgm:pt modelId="{F51B5F48-B977-4341-8DE3-6B5A04069138}">
      <dgm:prSet/>
      <dgm:spPr/>
      <dgm:t>
        <a:bodyPr/>
        <a:lstStyle/>
        <a:p>
          <a:r>
            <a:rPr lang="en-US"/>
            <a:t>Gender is established in early childhood.  </a:t>
          </a:r>
        </a:p>
      </dgm:t>
    </dgm:pt>
    <dgm:pt modelId="{FA869E8B-297F-4209-B158-B3AB72C49B6D}" type="parTrans" cxnId="{C90B559F-2DC7-495F-8BD6-1DFEABF3DC7B}">
      <dgm:prSet/>
      <dgm:spPr/>
      <dgm:t>
        <a:bodyPr/>
        <a:lstStyle/>
        <a:p>
          <a:endParaRPr lang="en-US"/>
        </a:p>
      </dgm:t>
    </dgm:pt>
    <dgm:pt modelId="{01BA52CC-74CE-4682-84EB-BCBD34AB8E63}" type="sibTrans" cxnId="{C90B559F-2DC7-495F-8BD6-1DFEABF3DC7B}">
      <dgm:prSet/>
      <dgm:spPr/>
      <dgm:t>
        <a:bodyPr/>
        <a:lstStyle/>
        <a:p>
          <a:endParaRPr lang="en-US"/>
        </a:p>
      </dgm:t>
    </dgm:pt>
    <dgm:pt modelId="{6FC7E6AE-CED9-4B54-82DF-F31AA7E96477}">
      <dgm:prSet/>
      <dgm:spPr/>
      <dgm:t>
        <a:bodyPr/>
        <a:lstStyle/>
        <a:p>
          <a:r>
            <a:rPr lang="en-US" dirty="0"/>
            <a:t>LGBTQ+, on average, have more foster care placements than other youth.  </a:t>
          </a:r>
        </a:p>
      </dgm:t>
    </dgm:pt>
    <dgm:pt modelId="{B37FBE6F-2194-46A9-94D8-2745A9F674C9}" type="parTrans" cxnId="{950D323B-AAF3-4C2A-9C6D-13F8F92CCE2A}">
      <dgm:prSet/>
      <dgm:spPr/>
      <dgm:t>
        <a:bodyPr/>
        <a:lstStyle/>
        <a:p>
          <a:endParaRPr lang="en-US"/>
        </a:p>
      </dgm:t>
    </dgm:pt>
    <dgm:pt modelId="{C5A0A0E7-AE4D-46F8-8DE1-716AA09EAAF7}" type="sibTrans" cxnId="{950D323B-AAF3-4C2A-9C6D-13F8F92CCE2A}">
      <dgm:prSet/>
      <dgm:spPr/>
      <dgm:t>
        <a:bodyPr/>
        <a:lstStyle/>
        <a:p>
          <a:endParaRPr lang="en-US"/>
        </a:p>
      </dgm:t>
    </dgm:pt>
    <dgm:pt modelId="{07AFDE08-2BCF-433B-80CA-15898B096270}">
      <dgm:prSet/>
      <dgm:spPr/>
      <dgm:t>
        <a:bodyPr/>
        <a:lstStyle/>
        <a:p>
          <a:r>
            <a:rPr lang="en-US" dirty="0"/>
            <a:t>Many LGBTQ+ youth are asked to leave when they “come out”.  </a:t>
          </a:r>
        </a:p>
      </dgm:t>
    </dgm:pt>
    <dgm:pt modelId="{69DF2770-FEEE-4C0B-841F-846265A43D0B}" type="parTrans" cxnId="{22D1CC15-70B7-466E-8AE0-BD6611DFF00D}">
      <dgm:prSet/>
      <dgm:spPr/>
      <dgm:t>
        <a:bodyPr/>
        <a:lstStyle/>
        <a:p>
          <a:endParaRPr lang="en-US"/>
        </a:p>
      </dgm:t>
    </dgm:pt>
    <dgm:pt modelId="{DA614353-03DE-4221-BBB9-88B8E04AFC76}" type="sibTrans" cxnId="{22D1CC15-70B7-466E-8AE0-BD6611DFF00D}">
      <dgm:prSet/>
      <dgm:spPr/>
      <dgm:t>
        <a:bodyPr/>
        <a:lstStyle/>
        <a:p>
          <a:endParaRPr lang="en-US"/>
        </a:p>
      </dgm:t>
    </dgm:pt>
    <dgm:pt modelId="{562F39C5-65A2-4404-A915-341E73BF3777}">
      <dgm:prSet/>
      <dgm:spPr/>
      <dgm:t>
        <a:bodyPr/>
        <a:lstStyle/>
        <a:p>
          <a:r>
            <a:rPr lang="en-US" dirty="0"/>
            <a:t>LGBTQ+ youth are often bullied.  </a:t>
          </a:r>
        </a:p>
      </dgm:t>
    </dgm:pt>
    <dgm:pt modelId="{4BDB92C0-1EE6-4F6B-85A1-621FC39A5BCC}" type="parTrans" cxnId="{2FF68199-0E54-46BF-A947-9458DB3AFAD3}">
      <dgm:prSet/>
      <dgm:spPr/>
      <dgm:t>
        <a:bodyPr/>
        <a:lstStyle/>
        <a:p>
          <a:endParaRPr lang="en-US"/>
        </a:p>
      </dgm:t>
    </dgm:pt>
    <dgm:pt modelId="{965A5DE5-9F5C-4892-A4EB-2781C8F70EBF}" type="sibTrans" cxnId="{2FF68199-0E54-46BF-A947-9458DB3AFAD3}">
      <dgm:prSet/>
      <dgm:spPr/>
      <dgm:t>
        <a:bodyPr/>
        <a:lstStyle/>
        <a:p>
          <a:endParaRPr lang="en-US"/>
        </a:p>
      </dgm:t>
    </dgm:pt>
    <dgm:pt modelId="{248D8EBF-23D9-4A28-AAAE-A93A32612E12}">
      <dgm:prSet/>
      <dgm:spPr/>
      <dgm:t>
        <a:bodyPr/>
        <a:lstStyle/>
        <a:p>
          <a:r>
            <a:rPr lang="en-US"/>
            <a:t>A supportive and inclusive home environment is necessary for good child development.</a:t>
          </a:r>
        </a:p>
      </dgm:t>
    </dgm:pt>
    <dgm:pt modelId="{ED632E39-4C7F-41BF-A578-6BD6C2BD890C}" type="parTrans" cxnId="{71FD7075-27F5-4952-8D50-957B0CEEA30E}">
      <dgm:prSet/>
      <dgm:spPr/>
      <dgm:t>
        <a:bodyPr/>
        <a:lstStyle/>
        <a:p>
          <a:endParaRPr lang="en-US"/>
        </a:p>
      </dgm:t>
    </dgm:pt>
    <dgm:pt modelId="{6EF2DE6C-F81F-4A70-9A5A-6B1ECF5F503E}" type="sibTrans" cxnId="{71FD7075-27F5-4952-8D50-957B0CEEA30E}">
      <dgm:prSet/>
      <dgm:spPr/>
      <dgm:t>
        <a:bodyPr/>
        <a:lstStyle/>
        <a:p>
          <a:endParaRPr lang="en-US"/>
        </a:p>
      </dgm:t>
    </dgm:pt>
    <dgm:pt modelId="{8F5385DA-4D4B-428C-9570-3C4EFC704700}">
      <dgm:prSet/>
      <dgm:spPr/>
      <dgm:t>
        <a:bodyPr/>
        <a:lstStyle/>
        <a:p>
          <a:r>
            <a:rPr lang="en-US" dirty="0"/>
            <a:t>LGBTQ+ need interested adults who will advocate for their rights.  </a:t>
          </a:r>
        </a:p>
      </dgm:t>
    </dgm:pt>
    <dgm:pt modelId="{AE260DD4-BC2F-4590-9B77-823B5351574B}" type="parTrans" cxnId="{500382A0-E365-4987-9BB6-D63BF6FABBB3}">
      <dgm:prSet/>
      <dgm:spPr/>
      <dgm:t>
        <a:bodyPr/>
        <a:lstStyle/>
        <a:p>
          <a:endParaRPr lang="en-US"/>
        </a:p>
      </dgm:t>
    </dgm:pt>
    <dgm:pt modelId="{2E10441F-F14E-474B-8029-4BF98BB2B162}" type="sibTrans" cxnId="{500382A0-E365-4987-9BB6-D63BF6FABBB3}">
      <dgm:prSet/>
      <dgm:spPr/>
      <dgm:t>
        <a:bodyPr/>
        <a:lstStyle/>
        <a:p>
          <a:endParaRPr lang="en-US"/>
        </a:p>
      </dgm:t>
    </dgm:pt>
    <dgm:pt modelId="{46889B88-521A-44CC-BC87-F724F5417A71}">
      <dgm:prSet/>
      <dgm:spPr/>
      <dgm:t>
        <a:bodyPr/>
        <a:lstStyle/>
        <a:p>
          <a:r>
            <a:rPr lang="en-US" dirty="0"/>
            <a:t>It is important to be educated about issues related to LGBTQ+ youth. </a:t>
          </a:r>
        </a:p>
      </dgm:t>
    </dgm:pt>
    <dgm:pt modelId="{9D611231-1967-4979-94AB-1A1E3A79D6E5}" type="parTrans" cxnId="{AF9B84E4-F7A8-4847-BA16-64F8DCAFA1E8}">
      <dgm:prSet/>
      <dgm:spPr/>
      <dgm:t>
        <a:bodyPr/>
        <a:lstStyle/>
        <a:p>
          <a:endParaRPr lang="en-US"/>
        </a:p>
      </dgm:t>
    </dgm:pt>
    <dgm:pt modelId="{AC7C14A1-4119-490C-8FA5-475A00C8CB26}" type="sibTrans" cxnId="{AF9B84E4-F7A8-4847-BA16-64F8DCAFA1E8}">
      <dgm:prSet/>
      <dgm:spPr/>
      <dgm:t>
        <a:bodyPr/>
        <a:lstStyle/>
        <a:p>
          <a:endParaRPr lang="en-US"/>
        </a:p>
      </dgm:t>
    </dgm:pt>
    <dgm:pt modelId="{3CA3F333-0FB8-4B22-9830-4BA4C689FBE2}">
      <dgm:prSet/>
      <dgm:spPr/>
      <dgm:t>
        <a:bodyPr/>
        <a:lstStyle/>
        <a:p>
          <a:r>
            <a:rPr lang="en-US"/>
            <a:t>Gender Identity and sexual orientation cannot be changed. </a:t>
          </a:r>
        </a:p>
      </dgm:t>
    </dgm:pt>
    <dgm:pt modelId="{00DB206E-AE3B-4E16-91D9-D767A594FC43}" type="parTrans" cxnId="{A256D232-A0A0-43B2-AF5F-614D51054A0B}">
      <dgm:prSet/>
      <dgm:spPr/>
      <dgm:t>
        <a:bodyPr/>
        <a:lstStyle/>
        <a:p>
          <a:endParaRPr lang="en-US"/>
        </a:p>
      </dgm:t>
    </dgm:pt>
    <dgm:pt modelId="{E8246CF7-3C59-44B3-9A9A-A852FED330CE}" type="sibTrans" cxnId="{A256D232-A0A0-43B2-AF5F-614D51054A0B}">
      <dgm:prSet/>
      <dgm:spPr/>
      <dgm:t>
        <a:bodyPr/>
        <a:lstStyle/>
        <a:p>
          <a:endParaRPr lang="en-US"/>
        </a:p>
      </dgm:t>
    </dgm:pt>
    <dgm:pt modelId="{6D080B71-35FA-4499-AD4D-9D9C25CFC07F}" type="pres">
      <dgm:prSet presAssocID="{DAFA7094-C834-41A2-9DD1-B917B36583FF}" presName="diagram" presStyleCnt="0">
        <dgm:presLayoutVars>
          <dgm:dir/>
          <dgm:resizeHandles val="exact"/>
        </dgm:presLayoutVars>
      </dgm:prSet>
      <dgm:spPr/>
    </dgm:pt>
    <dgm:pt modelId="{3D57D019-19CC-40EA-9861-E32421FB19A7}" type="pres">
      <dgm:prSet presAssocID="{ED8AB55D-0C83-4102-A945-B1E6446BBB49}" presName="node" presStyleLbl="node1" presStyleIdx="0" presStyleCnt="10">
        <dgm:presLayoutVars>
          <dgm:bulletEnabled val="1"/>
        </dgm:presLayoutVars>
      </dgm:prSet>
      <dgm:spPr/>
    </dgm:pt>
    <dgm:pt modelId="{44261E0B-794E-497A-93AA-9DF7FEC75601}" type="pres">
      <dgm:prSet presAssocID="{E28D87B2-785E-4A4C-91E5-8742BE4B631E}" presName="sibTrans" presStyleCnt="0"/>
      <dgm:spPr/>
    </dgm:pt>
    <dgm:pt modelId="{4BBE4A66-7252-4886-8854-2673B38D774B}" type="pres">
      <dgm:prSet presAssocID="{990E9A56-AEF1-45AF-BD70-5134AF323E6D}" presName="node" presStyleLbl="node1" presStyleIdx="1" presStyleCnt="10">
        <dgm:presLayoutVars>
          <dgm:bulletEnabled val="1"/>
        </dgm:presLayoutVars>
      </dgm:prSet>
      <dgm:spPr/>
    </dgm:pt>
    <dgm:pt modelId="{F227E64F-91CA-443F-A758-49C94624D585}" type="pres">
      <dgm:prSet presAssocID="{D894FEE0-B20B-4A1C-9000-2DFD5EFF6E01}" presName="sibTrans" presStyleCnt="0"/>
      <dgm:spPr/>
    </dgm:pt>
    <dgm:pt modelId="{16FC98C1-BC1F-4673-9989-918F567E8B12}" type="pres">
      <dgm:prSet presAssocID="{F51B5F48-B977-4341-8DE3-6B5A04069138}" presName="node" presStyleLbl="node1" presStyleIdx="2" presStyleCnt="10">
        <dgm:presLayoutVars>
          <dgm:bulletEnabled val="1"/>
        </dgm:presLayoutVars>
      </dgm:prSet>
      <dgm:spPr/>
    </dgm:pt>
    <dgm:pt modelId="{4438B29F-4D1F-4ABC-B8AD-AEF948FFE0F1}" type="pres">
      <dgm:prSet presAssocID="{01BA52CC-74CE-4682-84EB-BCBD34AB8E63}" presName="sibTrans" presStyleCnt="0"/>
      <dgm:spPr/>
    </dgm:pt>
    <dgm:pt modelId="{520D77E1-2CCE-485B-B946-1C639A766D12}" type="pres">
      <dgm:prSet presAssocID="{6FC7E6AE-CED9-4B54-82DF-F31AA7E96477}" presName="node" presStyleLbl="node1" presStyleIdx="3" presStyleCnt="10">
        <dgm:presLayoutVars>
          <dgm:bulletEnabled val="1"/>
        </dgm:presLayoutVars>
      </dgm:prSet>
      <dgm:spPr/>
    </dgm:pt>
    <dgm:pt modelId="{DA4E0D9C-99D4-4106-8A19-0AC3BD102276}" type="pres">
      <dgm:prSet presAssocID="{C5A0A0E7-AE4D-46F8-8DE1-716AA09EAAF7}" presName="sibTrans" presStyleCnt="0"/>
      <dgm:spPr/>
    </dgm:pt>
    <dgm:pt modelId="{07F74893-A852-4F50-94B0-3005DB3CF08E}" type="pres">
      <dgm:prSet presAssocID="{07AFDE08-2BCF-433B-80CA-15898B096270}" presName="node" presStyleLbl="node1" presStyleIdx="4" presStyleCnt="10">
        <dgm:presLayoutVars>
          <dgm:bulletEnabled val="1"/>
        </dgm:presLayoutVars>
      </dgm:prSet>
      <dgm:spPr/>
    </dgm:pt>
    <dgm:pt modelId="{63376A96-A458-4AC9-A85E-D51F50015CF4}" type="pres">
      <dgm:prSet presAssocID="{DA614353-03DE-4221-BBB9-88B8E04AFC76}" presName="sibTrans" presStyleCnt="0"/>
      <dgm:spPr/>
    </dgm:pt>
    <dgm:pt modelId="{AF640D0D-AF5B-4109-9546-4FA99BB347F2}" type="pres">
      <dgm:prSet presAssocID="{562F39C5-65A2-4404-A915-341E73BF3777}" presName="node" presStyleLbl="node1" presStyleIdx="5" presStyleCnt="10">
        <dgm:presLayoutVars>
          <dgm:bulletEnabled val="1"/>
        </dgm:presLayoutVars>
      </dgm:prSet>
      <dgm:spPr/>
    </dgm:pt>
    <dgm:pt modelId="{842FCCE0-6378-4286-88A6-C7B634DDC8DD}" type="pres">
      <dgm:prSet presAssocID="{965A5DE5-9F5C-4892-A4EB-2781C8F70EBF}" presName="sibTrans" presStyleCnt="0"/>
      <dgm:spPr/>
    </dgm:pt>
    <dgm:pt modelId="{819AC247-18E1-4CEE-88D6-6E88EC01F4DB}" type="pres">
      <dgm:prSet presAssocID="{248D8EBF-23D9-4A28-AAAE-A93A32612E12}" presName="node" presStyleLbl="node1" presStyleIdx="6" presStyleCnt="10">
        <dgm:presLayoutVars>
          <dgm:bulletEnabled val="1"/>
        </dgm:presLayoutVars>
      </dgm:prSet>
      <dgm:spPr/>
    </dgm:pt>
    <dgm:pt modelId="{C20BE812-0564-4803-98E3-7D2531626E60}" type="pres">
      <dgm:prSet presAssocID="{6EF2DE6C-F81F-4A70-9A5A-6B1ECF5F503E}" presName="sibTrans" presStyleCnt="0"/>
      <dgm:spPr/>
    </dgm:pt>
    <dgm:pt modelId="{6F0FB06A-E6EC-4079-8B53-E1FE8FFC2201}" type="pres">
      <dgm:prSet presAssocID="{8F5385DA-4D4B-428C-9570-3C4EFC704700}" presName="node" presStyleLbl="node1" presStyleIdx="7" presStyleCnt="10">
        <dgm:presLayoutVars>
          <dgm:bulletEnabled val="1"/>
        </dgm:presLayoutVars>
      </dgm:prSet>
      <dgm:spPr/>
    </dgm:pt>
    <dgm:pt modelId="{356A09ED-4DF9-4191-9EDF-D7DFECE43867}" type="pres">
      <dgm:prSet presAssocID="{2E10441F-F14E-474B-8029-4BF98BB2B162}" presName="sibTrans" presStyleCnt="0"/>
      <dgm:spPr/>
    </dgm:pt>
    <dgm:pt modelId="{AAB0FB98-1B3C-4083-AE53-E2CB0E65ADED}" type="pres">
      <dgm:prSet presAssocID="{46889B88-521A-44CC-BC87-F724F5417A71}" presName="node" presStyleLbl="node1" presStyleIdx="8" presStyleCnt="10">
        <dgm:presLayoutVars>
          <dgm:bulletEnabled val="1"/>
        </dgm:presLayoutVars>
      </dgm:prSet>
      <dgm:spPr/>
    </dgm:pt>
    <dgm:pt modelId="{5A3FDC9C-F656-4164-B1F8-DA97E4A6E6A0}" type="pres">
      <dgm:prSet presAssocID="{AC7C14A1-4119-490C-8FA5-475A00C8CB26}" presName="sibTrans" presStyleCnt="0"/>
      <dgm:spPr/>
    </dgm:pt>
    <dgm:pt modelId="{501E77CC-542D-458F-9D56-A693D0F36DBB}" type="pres">
      <dgm:prSet presAssocID="{3CA3F333-0FB8-4B22-9830-4BA4C689FBE2}" presName="node" presStyleLbl="node1" presStyleIdx="9" presStyleCnt="10">
        <dgm:presLayoutVars>
          <dgm:bulletEnabled val="1"/>
        </dgm:presLayoutVars>
      </dgm:prSet>
      <dgm:spPr/>
    </dgm:pt>
  </dgm:ptLst>
  <dgm:cxnLst>
    <dgm:cxn modelId="{89DFA811-3C43-446E-8AB3-0CC399D2DF72}" type="presOf" srcId="{8F5385DA-4D4B-428C-9570-3C4EFC704700}" destId="{6F0FB06A-E6EC-4079-8B53-E1FE8FFC2201}" srcOrd="0" destOrd="0" presId="urn:microsoft.com/office/officeart/2005/8/layout/default"/>
    <dgm:cxn modelId="{22D1CC15-70B7-466E-8AE0-BD6611DFF00D}" srcId="{DAFA7094-C834-41A2-9DD1-B917B36583FF}" destId="{07AFDE08-2BCF-433B-80CA-15898B096270}" srcOrd="4" destOrd="0" parTransId="{69DF2770-FEEE-4C0B-841F-846265A43D0B}" sibTransId="{DA614353-03DE-4221-BBB9-88B8E04AFC76}"/>
    <dgm:cxn modelId="{A256D232-A0A0-43B2-AF5F-614D51054A0B}" srcId="{DAFA7094-C834-41A2-9DD1-B917B36583FF}" destId="{3CA3F333-0FB8-4B22-9830-4BA4C689FBE2}" srcOrd="9" destOrd="0" parTransId="{00DB206E-AE3B-4E16-91D9-D767A594FC43}" sibTransId="{E8246CF7-3C59-44B3-9A9A-A852FED330CE}"/>
    <dgm:cxn modelId="{84C4D836-D871-401A-871C-29257D937AFD}" type="presOf" srcId="{562F39C5-65A2-4404-A915-341E73BF3777}" destId="{AF640D0D-AF5B-4109-9546-4FA99BB347F2}" srcOrd="0" destOrd="0" presId="urn:microsoft.com/office/officeart/2005/8/layout/default"/>
    <dgm:cxn modelId="{4922CF38-E830-43D4-A09B-AD1B818F1714}" type="presOf" srcId="{07AFDE08-2BCF-433B-80CA-15898B096270}" destId="{07F74893-A852-4F50-94B0-3005DB3CF08E}" srcOrd="0" destOrd="0" presId="urn:microsoft.com/office/officeart/2005/8/layout/default"/>
    <dgm:cxn modelId="{950D323B-AAF3-4C2A-9C6D-13F8F92CCE2A}" srcId="{DAFA7094-C834-41A2-9DD1-B917B36583FF}" destId="{6FC7E6AE-CED9-4B54-82DF-F31AA7E96477}" srcOrd="3" destOrd="0" parTransId="{B37FBE6F-2194-46A9-94D8-2745A9F674C9}" sibTransId="{C5A0A0E7-AE4D-46F8-8DE1-716AA09EAAF7}"/>
    <dgm:cxn modelId="{F4A14462-3296-4AEB-82CF-0FEE44224E67}" type="presOf" srcId="{ED8AB55D-0C83-4102-A945-B1E6446BBB49}" destId="{3D57D019-19CC-40EA-9861-E32421FB19A7}" srcOrd="0" destOrd="0" presId="urn:microsoft.com/office/officeart/2005/8/layout/default"/>
    <dgm:cxn modelId="{71FD7075-27F5-4952-8D50-957B0CEEA30E}" srcId="{DAFA7094-C834-41A2-9DD1-B917B36583FF}" destId="{248D8EBF-23D9-4A28-AAAE-A93A32612E12}" srcOrd="6" destOrd="0" parTransId="{ED632E39-4C7F-41BF-A578-6BD6C2BD890C}" sibTransId="{6EF2DE6C-F81F-4A70-9A5A-6B1ECF5F503E}"/>
    <dgm:cxn modelId="{1C744C7A-B4E5-4B03-911F-0C466228EF3A}" type="presOf" srcId="{DAFA7094-C834-41A2-9DD1-B917B36583FF}" destId="{6D080B71-35FA-4499-AD4D-9D9C25CFC07F}" srcOrd="0" destOrd="0" presId="urn:microsoft.com/office/officeart/2005/8/layout/default"/>
    <dgm:cxn modelId="{D0B7987F-22D4-4246-89DB-FFCD5076C2BD}" srcId="{DAFA7094-C834-41A2-9DD1-B917B36583FF}" destId="{990E9A56-AEF1-45AF-BD70-5134AF323E6D}" srcOrd="1" destOrd="0" parTransId="{946DEF30-3DEA-4767-9213-9D579C473C0A}" sibTransId="{D894FEE0-B20B-4A1C-9000-2DFD5EFF6E01}"/>
    <dgm:cxn modelId="{1F20EC89-EBF8-4696-90A7-AB03C207A09E}" srcId="{DAFA7094-C834-41A2-9DD1-B917B36583FF}" destId="{ED8AB55D-0C83-4102-A945-B1E6446BBB49}" srcOrd="0" destOrd="0" parTransId="{33177A55-E4C3-4CF0-9C5F-603262B1DCEA}" sibTransId="{E28D87B2-785E-4A4C-91E5-8742BE4B631E}"/>
    <dgm:cxn modelId="{2FF68199-0E54-46BF-A947-9458DB3AFAD3}" srcId="{DAFA7094-C834-41A2-9DD1-B917B36583FF}" destId="{562F39C5-65A2-4404-A915-341E73BF3777}" srcOrd="5" destOrd="0" parTransId="{4BDB92C0-1EE6-4F6B-85A1-621FC39A5BCC}" sibTransId="{965A5DE5-9F5C-4892-A4EB-2781C8F70EBF}"/>
    <dgm:cxn modelId="{C90B559F-2DC7-495F-8BD6-1DFEABF3DC7B}" srcId="{DAFA7094-C834-41A2-9DD1-B917B36583FF}" destId="{F51B5F48-B977-4341-8DE3-6B5A04069138}" srcOrd="2" destOrd="0" parTransId="{FA869E8B-297F-4209-B158-B3AB72C49B6D}" sibTransId="{01BA52CC-74CE-4682-84EB-BCBD34AB8E63}"/>
    <dgm:cxn modelId="{500382A0-E365-4987-9BB6-D63BF6FABBB3}" srcId="{DAFA7094-C834-41A2-9DD1-B917B36583FF}" destId="{8F5385DA-4D4B-428C-9570-3C4EFC704700}" srcOrd="7" destOrd="0" parTransId="{AE260DD4-BC2F-4590-9B77-823B5351574B}" sibTransId="{2E10441F-F14E-474B-8029-4BF98BB2B162}"/>
    <dgm:cxn modelId="{11ED78A6-877C-49D4-B55D-416DD158CC38}" type="presOf" srcId="{990E9A56-AEF1-45AF-BD70-5134AF323E6D}" destId="{4BBE4A66-7252-4886-8854-2673B38D774B}" srcOrd="0" destOrd="0" presId="urn:microsoft.com/office/officeart/2005/8/layout/default"/>
    <dgm:cxn modelId="{71C1F9AE-A5C7-4283-8902-567D3051C083}" type="presOf" srcId="{6FC7E6AE-CED9-4B54-82DF-F31AA7E96477}" destId="{520D77E1-2CCE-485B-B946-1C639A766D12}" srcOrd="0" destOrd="0" presId="urn:microsoft.com/office/officeart/2005/8/layout/default"/>
    <dgm:cxn modelId="{C2C8E8B7-FD69-4054-B824-FF81F7F1833E}" type="presOf" srcId="{46889B88-521A-44CC-BC87-F724F5417A71}" destId="{AAB0FB98-1B3C-4083-AE53-E2CB0E65ADED}" srcOrd="0" destOrd="0" presId="urn:microsoft.com/office/officeart/2005/8/layout/default"/>
    <dgm:cxn modelId="{EF2306BD-1529-4B12-9210-8580A06EFEA3}" type="presOf" srcId="{248D8EBF-23D9-4A28-AAAE-A93A32612E12}" destId="{819AC247-18E1-4CEE-88D6-6E88EC01F4DB}" srcOrd="0" destOrd="0" presId="urn:microsoft.com/office/officeart/2005/8/layout/default"/>
    <dgm:cxn modelId="{7CC139CF-CFC7-445A-BBE6-7A89A820E596}" type="presOf" srcId="{3CA3F333-0FB8-4B22-9830-4BA4C689FBE2}" destId="{501E77CC-542D-458F-9D56-A693D0F36DBB}" srcOrd="0" destOrd="0" presId="urn:microsoft.com/office/officeart/2005/8/layout/default"/>
    <dgm:cxn modelId="{AF9B84E4-F7A8-4847-BA16-64F8DCAFA1E8}" srcId="{DAFA7094-C834-41A2-9DD1-B917B36583FF}" destId="{46889B88-521A-44CC-BC87-F724F5417A71}" srcOrd="8" destOrd="0" parTransId="{9D611231-1967-4979-94AB-1A1E3A79D6E5}" sibTransId="{AC7C14A1-4119-490C-8FA5-475A00C8CB26}"/>
    <dgm:cxn modelId="{C1D9EBE4-6BD0-42AF-B465-69F53F0C4B0D}" type="presOf" srcId="{F51B5F48-B977-4341-8DE3-6B5A04069138}" destId="{16FC98C1-BC1F-4673-9989-918F567E8B12}" srcOrd="0" destOrd="0" presId="urn:microsoft.com/office/officeart/2005/8/layout/default"/>
    <dgm:cxn modelId="{6BE71BF4-3CA4-4B9F-9A2C-E092FBFEAACA}" type="presParOf" srcId="{6D080B71-35FA-4499-AD4D-9D9C25CFC07F}" destId="{3D57D019-19CC-40EA-9861-E32421FB19A7}" srcOrd="0" destOrd="0" presId="urn:microsoft.com/office/officeart/2005/8/layout/default"/>
    <dgm:cxn modelId="{3C8D91DA-40A8-456C-9243-70EFB2C1C116}" type="presParOf" srcId="{6D080B71-35FA-4499-AD4D-9D9C25CFC07F}" destId="{44261E0B-794E-497A-93AA-9DF7FEC75601}" srcOrd="1" destOrd="0" presId="urn:microsoft.com/office/officeart/2005/8/layout/default"/>
    <dgm:cxn modelId="{3E52D010-021C-4183-B799-E49CEFC56850}" type="presParOf" srcId="{6D080B71-35FA-4499-AD4D-9D9C25CFC07F}" destId="{4BBE4A66-7252-4886-8854-2673B38D774B}" srcOrd="2" destOrd="0" presId="urn:microsoft.com/office/officeart/2005/8/layout/default"/>
    <dgm:cxn modelId="{1F6605E2-C6C8-455C-82F7-01965D5C14F0}" type="presParOf" srcId="{6D080B71-35FA-4499-AD4D-9D9C25CFC07F}" destId="{F227E64F-91CA-443F-A758-49C94624D585}" srcOrd="3" destOrd="0" presId="urn:microsoft.com/office/officeart/2005/8/layout/default"/>
    <dgm:cxn modelId="{986505AD-AF16-4430-ADAD-A3A9FDD15150}" type="presParOf" srcId="{6D080B71-35FA-4499-AD4D-9D9C25CFC07F}" destId="{16FC98C1-BC1F-4673-9989-918F567E8B12}" srcOrd="4" destOrd="0" presId="urn:microsoft.com/office/officeart/2005/8/layout/default"/>
    <dgm:cxn modelId="{99D026D1-B13A-4C4D-BE57-5921BEF6B7E9}" type="presParOf" srcId="{6D080B71-35FA-4499-AD4D-9D9C25CFC07F}" destId="{4438B29F-4D1F-4ABC-B8AD-AEF948FFE0F1}" srcOrd="5" destOrd="0" presId="urn:microsoft.com/office/officeart/2005/8/layout/default"/>
    <dgm:cxn modelId="{A69683DF-28D5-4D59-B913-BB95ED919F69}" type="presParOf" srcId="{6D080B71-35FA-4499-AD4D-9D9C25CFC07F}" destId="{520D77E1-2CCE-485B-B946-1C639A766D12}" srcOrd="6" destOrd="0" presId="urn:microsoft.com/office/officeart/2005/8/layout/default"/>
    <dgm:cxn modelId="{4DBA1EB0-7FD4-44EE-9F58-556C39335F25}" type="presParOf" srcId="{6D080B71-35FA-4499-AD4D-9D9C25CFC07F}" destId="{DA4E0D9C-99D4-4106-8A19-0AC3BD102276}" srcOrd="7" destOrd="0" presId="urn:microsoft.com/office/officeart/2005/8/layout/default"/>
    <dgm:cxn modelId="{A9C31B6D-A424-40F5-9585-96BF351EE6E8}" type="presParOf" srcId="{6D080B71-35FA-4499-AD4D-9D9C25CFC07F}" destId="{07F74893-A852-4F50-94B0-3005DB3CF08E}" srcOrd="8" destOrd="0" presId="urn:microsoft.com/office/officeart/2005/8/layout/default"/>
    <dgm:cxn modelId="{5A555E1C-DAF3-40CE-ADAF-30FD4F59FC74}" type="presParOf" srcId="{6D080B71-35FA-4499-AD4D-9D9C25CFC07F}" destId="{63376A96-A458-4AC9-A85E-D51F50015CF4}" srcOrd="9" destOrd="0" presId="urn:microsoft.com/office/officeart/2005/8/layout/default"/>
    <dgm:cxn modelId="{7C420332-4BF4-430B-893F-68EDBFF8AC89}" type="presParOf" srcId="{6D080B71-35FA-4499-AD4D-9D9C25CFC07F}" destId="{AF640D0D-AF5B-4109-9546-4FA99BB347F2}" srcOrd="10" destOrd="0" presId="urn:microsoft.com/office/officeart/2005/8/layout/default"/>
    <dgm:cxn modelId="{B6536B95-609E-4500-AC06-1919C574280D}" type="presParOf" srcId="{6D080B71-35FA-4499-AD4D-9D9C25CFC07F}" destId="{842FCCE0-6378-4286-88A6-C7B634DDC8DD}" srcOrd="11" destOrd="0" presId="urn:microsoft.com/office/officeart/2005/8/layout/default"/>
    <dgm:cxn modelId="{005A0970-D39F-4CE5-85F0-2681B324561C}" type="presParOf" srcId="{6D080B71-35FA-4499-AD4D-9D9C25CFC07F}" destId="{819AC247-18E1-4CEE-88D6-6E88EC01F4DB}" srcOrd="12" destOrd="0" presId="urn:microsoft.com/office/officeart/2005/8/layout/default"/>
    <dgm:cxn modelId="{F5DCFC4A-66C7-46A1-BAB0-10870CAC6CA7}" type="presParOf" srcId="{6D080B71-35FA-4499-AD4D-9D9C25CFC07F}" destId="{C20BE812-0564-4803-98E3-7D2531626E60}" srcOrd="13" destOrd="0" presId="urn:microsoft.com/office/officeart/2005/8/layout/default"/>
    <dgm:cxn modelId="{C717778B-C7A1-4432-9F75-B8E848015100}" type="presParOf" srcId="{6D080B71-35FA-4499-AD4D-9D9C25CFC07F}" destId="{6F0FB06A-E6EC-4079-8B53-E1FE8FFC2201}" srcOrd="14" destOrd="0" presId="urn:microsoft.com/office/officeart/2005/8/layout/default"/>
    <dgm:cxn modelId="{6EAAB198-B140-4776-858F-D7598C196536}" type="presParOf" srcId="{6D080B71-35FA-4499-AD4D-9D9C25CFC07F}" destId="{356A09ED-4DF9-4191-9EDF-D7DFECE43867}" srcOrd="15" destOrd="0" presId="urn:microsoft.com/office/officeart/2005/8/layout/default"/>
    <dgm:cxn modelId="{4515BB3C-881C-4A07-9455-96203D3764B8}" type="presParOf" srcId="{6D080B71-35FA-4499-AD4D-9D9C25CFC07F}" destId="{AAB0FB98-1B3C-4083-AE53-E2CB0E65ADED}" srcOrd="16" destOrd="0" presId="urn:microsoft.com/office/officeart/2005/8/layout/default"/>
    <dgm:cxn modelId="{38F5F142-2473-4A43-AC67-810984F77727}" type="presParOf" srcId="{6D080B71-35FA-4499-AD4D-9D9C25CFC07F}" destId="{5A3FDC9C-F656-4164-B1F8-DA97E4A6E6A0}" srcOrd="17" destOrd="0" presId="urn:microsoft.com/office/officeart/2005/8/layout/default"/>
    <dgm:cxn modelId="{F55AF684-C86B-43F2-9CB3-BA98B3EDBCBB}" type="presParOf" srcId="{6D080B71-35FA-4499-AD4D-9D9C25CFC07F}" destId="{501E77CC-542D-458F-9D56-A693D0F36DBB}" srcOrd="1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FB0FD44-06E2-449A-9E9B-256A54692DBC}"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BFC7D42A-D309-4717-9823-842068F962CD}">
      <dgm:prSet custT="1"/>
      <dgm:spPr/>
      <dgm:t>
        <a:bodyPr/>
        <a:lstStyle/>
        <a:p>
          <a:r>
            <a:rPr lang="en-US" sz="2500" dirty="0"/>
            <a:t>Sex is assigned at birth and is dependent on physical attributes such as chromosomes, hormone prevalence, and external and internal anatomy. </a:t>
          </a:r>
        </a:p>
      </dgm:t>
    </dgm:pt>
    <dgm:pt modelId="{68348722-C1E6-44AE-A7B8-9961DB96EEE4}" type="parTrans" cxnId="{C208D096-7B9F-4FC9-AB64-382444362BA7}">
      <dgm:prSet/>
      <dgm:spPr/>
      <dgm:t>
        <a:bodyPr/>
        <a:lstStyle/>
        <a:p>
          <a:endParaRPr lang="en-US"/>
        </a:p>
      </dgm:t>
    </dgm:pt>
    <dgm:pt modelId="{A3EFF828-2E4B-406C-A107-CC43066198C3}" type="sibTrans" cxnId="{C208D096-7B9F-4FC9-AB64-382444362BA7}">
      <dgm:prSet/>
      <dgm:spPr/>
      <dgm:t>
        <a:bodyPr/>
        <a:lstStyle/>
        <a:p>
          <a:endParaRPr lang="en-US"/>
        </a:p>
      </dgm:t>
    </dgm:pt>
    <dgm:pt modelId="{DB888A8A-B4C3-47CE-87A2-88AFA62CAFE3}">
      <dgm:prSet custT="1"/>
      <dgm:spPr/>
      <dgm:t>
        <a:bodyPr/>
        <a:lstStyle/>
        <a:p>
          <a:r>
            <a:rPr lang="en-US" sz="2500"/>
            <a:t>Gender refers to socially constructed roles, behaviors, activities, and attributes that society considers appropriate for boys and girls.</a:t>
          </a:r>
          <a:endParaRPr lang="en-US" sz="2500" dirty="0"/>
        </a:p>
      </dgm:t>
    </dgm:pt>
    <dgm:pt modelId="{050A0954-0B97-4EE0-99BE-2998EBAA62AC}" type="parTrans" cxnId="{1270293F-02CD-47E2-B2D6-D14513901A6C}">
      <dgm:prSet/>
      <dgm:spPr/>
      <dgm:t>
        <a:bodyPr/>
        <a:lstStyle/>
        <a:p>
          <a:endParaRPr lang="en-US"/>
        </a:p>
      </dgm:t>
    </dgm:pt>
    <dgm:pt modelId="{5CA4B4AA-0ED6-492C-A967-3330359ADF7D}" type="sibTrans" cxnId="{1270293F-02CD-47E2-B2D6-D14513901A6C}">
      <dgm:prSet/>
      <dgm:spPr/>
      <dgm:t>
        <a:bodyPr/>
        <a:lstStyle/>
        <a:p>
          <a:endParaRPr lang="en-US"/>
        </a:p>
      </dgm:t>
    </dgm:pt>
    <dgm:pt modelId="{73EEE936-5FCF-4FC0-AF58-D44D7B866559}" type="pres">
      <dgm:prSet presAssocID="{CFB0FD44-06E2-449A-9E9B-256A54692DBC}" presName="linear" presStyleCnt="0">
        <dgm:presLayoutVars>
          <dgm:animLvl val="lvl"/>
          <dgm:resizeHandles val="exact"/>
        </dgm:presLayoutVars>
      </dgm:prSet>
      <dgm:spPr/>
    </dgm:pt>
    <dgm:pt modelId="{3F8FFDAC-0914-486C-9027-0B63194C7181}" type="pres">
      <dgm:prSet presAssocID="{BFC7D42A-D309-4717-9823-842068F962CD}" presName="parentText" presStyleLbl="node1" presStyleIdx="0" presStyleCnt="2" custLinFactY="-11603" custLinFactNeighborX="-3235" custLinFactNeighborY="-100000">
        <dgm:presLayoutVars>
          <dgm:chMax val="0"/>
          <dgm:bulletEnabled val="1"/>
        </dgm:presLayoutVars>
      </dgm:prSet>
      <dgm:spPr/>
    </dgm:pt>
    <dgm:pt modelId="{4685C1CF-8857-41A3-AF10-8D337062B375}" type="pres">
      <dgm:prSet presAssocID="{A3EFF828-2E4B-406C-A107-CC43066198C3}" presName="spacer" presStyleCnt="0"/>
      <dgm:spPr/>
    </dgm:pt>
    <dgm:pt modelId="{864368D2-9AB7-4A23-8FC8-8827DD664B62}" type="pres">
      <dgm:prSet presAssocID="{DB888A8A-B4C3-47CE-87A2-88AFA62CAFE3}" presName="parentText" presStyleLbl="node1" presStyleIdx="1" presStyleCnt="2" custLinFactY="-4349" custLinFactNeighborY="-100000">
        <dgm:presLayoutVars>
          <dgm:chMax val="0"/>
          <dgm:bulletEnabled val="1"/>
        </dgm:presLayoutVars>
      </dgm:prSet>
      <dgm:spPr/>
    </dgm:pt>
  </dgm:ptLst>
  <dgm:cxnLst>
    <dgm:cxn modelId="{27131026-E253-4965-8FD3-6C3BA05934B1}" type="presOf" srcId="{BFC7D42A-D309-4717-9823-842068F962CD}" destId="{3F8FFDAC-0914-486C-9027-0B63194C7181}" srcOrd="0" destOrd="0" presId="urn:microsoft.com/office/officeart/2005/8/layout/vList2"/>
    <dgm:cxn modelId="{1270293F-02CD-47E2-B2D6-D14513901A6C}" srcId="{CFB0FD44-06E2-449A-9E9B-256A54692DBC}" destId="{DB888A8A-B4C3-47CE-87A2-88AFA62CAFE3}" srcOrd="1" destOrd="0" parTransId="{050A0954-0B97-4EE0-99BE-2998EBAA62AC}" sibTransId="{5CA4B4AA-0ED6-492C-A967-3330359ADF7D}"/>
    <dgm:cxn modelId="{C208D096-7B9F-4FC9-AB64-382444362BA7}" srcId="{CFB0FD44-06E2-449A-9E9B-256A54692DBC}" destId="{BFC7D42A-D309-4717-9823-842068F962CD}" srcOrd="0" destOrd="0" parTransId="{68348722-C1E6-44AE-A7B8-9961DB96EEE4}" sibTransId="{A3EFF828-2E4B-406C-A107-CC43066198C3}"/>
    <dgm:cxn modelId="{9ADBD5AD-9021-4C13-9B4A-AEA8226D0E89}" type="presOf" srcId="{DB888A8A-B4C3-47CE-87A2-88AFA62CAFE3}" destId="{864368D2-9AB7-4A23-8FC8-8827DD664B62}" srcOrd="0" destOrd="0" presId="urn:microsoft.com/office/officeart/2005/8/layout/vList2"/>
    <dgm:cxn modelId="{CD474AC7-DF4E-4CE3-B505-C1B7FA95C875}" type="presOf" srcId="{CFB0FD44-06E2-449A-9E9B-256A54692DBC}" destId="{73EEE936-5FCF-4FC0-AF58-D44D7B866559}" srcOrd="0" destOrd="0" presId="urn:microsoft.com/office/officeart/2005/8/layout/vList2"/>
    <dgm:cxn modelId="{8335DDFE-C1B9-4C2A-9D5C-080D8AE21215}" type="presParOf" srcId="{73EEE936-5FCF-4FC0-AF58-D44D7B866559}" destId="{3F8FFDAC-0914-486C-9027-0B63194C7181}" srcOrd="0" destOrd="0" presId="urn:microsoft.com/office/officeart/2005/8/layout/vList2"/>
    <dgm:cxn modelId="{2CDF5D11-25BC-4846-8AA9-0A1A8756285F}" type="presParOf" srcId="{73EEE936-5FCF-4FC0-AF58-D44D7B866559}" destId="{4685C1CF-8857-41A3-AF10-8D337062B375}" srcOrd="1" destOrd="0" presId="urn:microsoft.com/office/officeart/2005/8/layout/vList2"/>
    <dgm:cxn modelId="{7D308992-D80F-433A-A1E5-D21FF78B2C7D}" type="presParOf" srcId="{73EEE936-5FCF-4FC0-AF58-D44D7B866559}" destId="{864368D2-9AB7-4A23-8FC8-8827DD664B62}"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EF25F97-5387-4709-8397-FF54109A95D7}" type="doc">
      <dgm:prSet loTypeId="urn:microsoft.com/office/officeart/2005/8/layout/default" loCatId="list" qsTypeId="urn:microsoft.com/office/officeart/2005/8/quickstyle/simple1" qsCatId="simple" csTypeId="urn:microsoft.com/office/officeart/2005/8/colors/colorful1" csCatId="colorful" phldr="1"/>
      <dgm:spPr/>
      <dgm:t>
        <a:bodyPr/>
        <a:lstStyle/>
        <a:p>
          <a:endParaRPr lang="en-US"/>
        </a:p>
      </dgm:t>
    </dgm:pt>
    <dgm:pt modelId="{70671466-854C-4774-9FEC-7BE23E7F5F21}">
      <dgm:prSet/>
      <dgm:spPr/>
      <dgm:t>
        <a:bodyPr/>
        <a:lstStyle/>
        <a:p>
          <a:r>
            <a:rPr lang="en-US" dirty="0"/>
            <a:t>Discrimination within the child welfare system.  (Example: peer bullying that is condoned by staff.)</a:t>
          </a:r>
        </a:p>
      </dgm:t>
    </dgm:pt>
    <dgm:pt modelId="{7779E402-DC29-42ED-8634-D682A8EC3A87}" type="parTrans" cxnId="{A48B49CE-49FF-45A2-BEF7-6C2F0EDB4E07}">
      <dgm:prSet/>
      <dgm:spPr/>
      <dgm:t>
        <a:bodyPr/>
        <a:lstStyle/>
        <a:p>
          <a:endParaRPr lang="en-US"/>
        </a:p>
      </dgm:t>
    </dgm:pt>
    <dgm:pt modelId="{F2FCB6A5-DE60-4DD0-8CA3-8C8C3BA76BC6}" type="sibTrans" cxnId="{A48B49CE-49FF-45A2-BEF7-6C2F0EDB4E07}">
      <dgm:prSet/>
      <dgm:spPr/>
      <dgm:t>
        <a:bodyPr/>
        <a:lstStyle/>
        <a:p>
          <a:endParaRPr lang="en-US"/>
        </a:p>
      </dgm:t>
    </dgm:pt>
    <dgm:pt modelId="{4BFCB9EA-5272-40B1-8857-740974D9537E}">
      <dgm:prSet/>
      <dgm:spPr/>
      <dgm:t>
        <a:bodyPr/>
        <a:lstStyle/>
        <a:p>
          <a:r>
            <a:rPr lang="en-US"/>
            <a:t>Foster parents that pressure them to change or suppress their sexual identity.</a:t>
          </a:r>
        </a:p>
      </dgm:t>
    </dgm:pt>
    <dgm:pt modelId="{2075B2AC-CA95-4722-A887-C29EEC2E26C3}" type="parTrans" cxnId="{ACCB004D-BF58-4A83-AA8D-8CE72777E9B3}">
      <dgm:prSet/>
      <dgm:spPr/>
      <dgm:t>
        <a:bodyPr/>
        <a:lstStyle/>
        <a:p>
          <a:endParaRPr lang="en-US"/>
        </a:p>
      </dgm:t>
    </dgm:pt>
    <dgm:pt modelId="{19DAAD6B-4588-43BF-8CF0-C54BCAC365DE}" type="sibTrans" cxnId="{ACCB004D-BF58-4A83-AA8D-8CE72777E9B3}">
      <dgm:prSet/>
      <dgm:spPr/>
      <dgm:t>
        <a:bodyPr/>
        <a:lstStyle/>
        <a:p>
          <a:endParaRPr lang="en-US"/>
        </a:p>
      </dgm:t>
    </dgm:pt>
    <dgm:pt modelId="{3F2FFE5E-F33F-451E-86DE-240546CE7DA3}">
      <dgm:prSet/>
      <dgm:spPr/>
      <dgm:t>
        <a:bodyPr/>
        <a:lstStyle/>
        <a:p>
          <a:r>
            <a:rPr lang="en-US"/>
            <a:t>Permanent home is rarely considered an option.</a:t>
          </a:r>
        </a:p>
      </dgm:t>
    </dgm:pt>
    <dgm:pt modelId="{A81BF794-C8C1-43A1-A7D4-2ECF5840066E}" type="parTrans" cxnId="{10A1420F-FEF3-44C7-B8F4-EECE14FAB2D9}">
      <dgm:prSet/>
      <dgm:spPr/>
      <dgm:t>
        <a:bodyPr/>
        <a:lstStyle/>
        <a:p>
          <a:endParaRPr lang="en-US"/>
        </a:p>
      </dgm:t>
    </dgm:pt>
    <dgm:pt modelId="{F49D4E25-1995-4C04-ADE6-B033A3BE3266}" type="sibTrans" cxnId="{10A1420F-FEF3-44C7-B8F4-EECE14FAB2D9}">
      <dgm:prSet/>
      <dgm:spPr/>
      <dgm:t>
        <a:bodyPr/>
        <a:lstStyle/>
        <a:p>
          <a:endParaRPr lang="en-US"/>
        </a:p>
      </dgm:t>
    </dgm:pt>
    <dgm:pt modelId="{F956DB3A-FD08-4286-8970-0A03362310A3}">
      <dgm:prSet/>
      <dgm:spPr/>
      <dgm:t>
        <a:bodyPr/>
        <a:lstStyle/>
        <a:p>
          <a:r>
            <a:rPr lang="en-US"/>
            <a:t>Fear of rejection</a:t>
          </a:r>
        </a:p>
      </dgm:t>
    </dgm:pt>
    <dgm:pt modelId="{EC41C415-EE7A-4284-8F9D-C00DE306812B}" type="parTrans" cxnId="{3BDC86E4-0361-42C9-802C-9518C4460F9F}">
      <dgm:prSet/>
      <dgm:spPr/>
      <dgm:t>
        <a:bodyPr/>
        <a:lstStyle/>
        <a:p>
          <a:endParaRPr lang="en-US"/>
        </a:p>
      </dgm:t>
    </dgm:pt>
    <dgm:pt modelId="{7E260DAD-96F5-479D-9F5A-AD2A816E2816}" type="sibTrans" cxnId="{3BDC86E4-0361-42C9-802C-9518C4460F9F}">
      <dgm:prSet/>
      <dgm:spPr/>
      <dgm:t>
        <a:bodyPr/>
        <a:lstStyle/>
        <a:p>
          <a:endParaRPr lang="en-US"/>
        </a:p>
      </dgm:t>
    </dgm:pt>
    <dgm:pt modelId="{799C87C9-8D11-42E2-93A5-4453D74A4BAC}">
      <dgm:prSet/>
      <dgm:spPr/>
      <dgm:t>
        <a:bodyPr/>
        <a:lstStyle/>
        <a:p>
          <a:r>
            <a:rPr lang="en-US"/>
            <a:t>Despair and self-blame</a:t>
          </a:r>
        </a:p>
      </dgm:t>
    </dgm:pt>
    <dgm:pt modelId="{C49B43D3-5537-4689-AC32-B2F22F36AD5E}" type="parTrans" cxnId="{D4E486FA-01A9-48FD-8DEE-73070967D34D}">
      <dgm:prSet/>
      <dgm:spPr/>
      <dgm:t>
        <a:bodyPr/>
        <a:lstStyle/>
        <a:p>
          <a:endParaRPr lang="en-US"/>
        </a:p>
      </dgm:t>
    </dgm:pt>
    <dgm:pt modelId="{9DF06E24-B452-49F6-A8DA-7924949CC773}" type="sibTrans" cxnId="{D4E486FA-01A9-48FD-8DEE-73070967D34D}">
      <dgm:prSet/>
      <dgm:spPr/>
      <dgm:t>
        <a:bodyPr/>
        <a:lstStyle/>
        <a:p>
          <a:endParaRPr lang="en-US"/>
        </a:p>
      </dgm:t>
    </dgm:pt>
    <dgm:pt modelId="{B2524069-C393-475B-AB92-93B2C0A07B3A}" type="pres">
      <dgm:prSet presAssocID="{AEF25F97-5387-4709-8397-FF54109A95D7}" presName="diagram" presStyleCnt="0">
        <dgm:presLayoutVars>
          <dgm:dir/>
          <dgm:resizeHandles val="exact"/>
        </dgm:presLayoutVars>
      </dgm:prSet>
      <dgm:spPr/>
    </dgm:pt>
    <dgm:pt modelId="{13FCC3A0-5481-40D4-AB87-3BB7837E7F5C}" type="pres">
      <dgm:prSet presAssocID="{70671466-854C-4774-9FEC-7BE23E7F5F21}" presName="node" presStyleLbl="node1" presStyleIdx="0" presStyleCnt="5">
        <dgm:presLayoutVars>
          <dgm:bulletEnabled val="1"/>
        </dgm:presLayoutVars>
      </dgm:prSet>
      <dgm:spPr/>
    </dgm:pt>
    <dgm:pt modelId="{A11C3D98-0389-4A68-A294-73C20F377A51}" type="pres">
      <dgm:prSet presAssocID="{F2FCB6A5-DE60-4DD0-8CA3-8C8C3BA76BC6}" presName="sibTrans" presStyleCnt="0"/>
      <dgm:spPr/>
    </dgm:pt>
    <dgm:pt modelId="{CB3BB34F-CC60-463E-85B5-A9E986A7A902}" type="pres">
      <dgm:prSet presAssocID="{4BFCB9EA-5272-40B1-8857-740974D9537E}" presName="node" presStyleLbl="node1" presStyleIdx="1" presStyleCnt="5">
        <dgm:presLayoutVars>
          <dgm:bulletEnabled val="1"/>
        </dgm:presLayoutVars>
      </dgm:prSet>
      <dgm:spPr/>
    </dgm:pt>
    <dgm:pt modelId="{61631B44-3452-4F02-B710-834965E12383}" type="pres">
      <dgm:prSet presAssocID="{19DAAD6B-4588-43BF-8CF0-C54BCAC365DE}" presName="sibTrans" presStyleCnt="0"/>
      <dgm:spPr/>
    </dgm:pt>
    <dgm:pt modelId="{4BA30BAF-1C3F-4E7F-9B97-5766E0DF75F3}" type="pres">
      <dgm:prSet presAssocID="{3F2FFE5E-F33F-451E-86DE-240546CE7DA3}" presName="node" presStyleLbl="node1" presStyleIdx="2" presStyleCnt="5">
        <dgm:presLayoutVars>
          <dgm:bulletEnabled val="1"/>
        </dgm:presLayoutVars>
      </dgm:prSet>
      <dgm:spPr/>
    </dgm:pt>
    <dgm:pt modelId="{4E5D0A66-03C3-4F12-B4E3-309917727FE4}" type="pres">
      <dgm:prSet presAssocID="{F49D4E25-1995-4C04-ADE6-B033A3BE3266}" presName="sibTrans" presStyleCnt="0"/>
      <dgm:spPr/>
    </dgm:pt>
    <dgm:pt modelId="{76C83A69-2B14-483A-8298-CA7123F4EAFB}" type="pres">
      <dgm:prSet presAssocID="{F956DB3A-FD08-4286-8970-0A03362310A3}" presName="node" presStyleLbl="node1" presStyleIdx="3" presStyleCnt="5">
        <dgm:presLayoutVars>
          <dgm:bulletEnabled val="1"/>
        </dgm:presLayoutVars>
      </dgm:prSet>
      <dgm:spPr/>
    </dgm:pt>
    <dgm:pt modelId="{2D7D71A8-2C02-40C7-A069-BFACA1B868DF}" type="pres">
      <dgm:prSet presAssocID="{7E260DAD-96F5-479D-9F5A-AD2A816E2816}" presName="sibTrans" presStyleCnt="0"/>
      <dgm:spPr/>
    </dgm:pt>
    <dgm:pt modelId="{78E508DC-02F5-4B7C-9EF8-92262AB63642}" type="pres">
      <dgm:prSet presAssocID="{799C87C9-8D11-42E2-93A5-4453D74A4BAC}" presName="node" presStyleLbl="node1" presStyleIdx="4" presStyleCnt="5">
        <dgm:presLayoutVars>
          <dgm:bulletEnabled val="1"/>
        </dgm:presLayoutVars>
      </dgm:prSet>
      <dgm:spPr/>
    </dgm:pt>
  </dgm:ptLst>
  <dgm:cxnLst>
    <dgm:cxn modelId="{5BE3D307-A447-41EC-BAF2-10272F5C391F}" type="presOf" srcId="{70671466-854C-4774-9FEC-7BE23E7F5F21}" destId="{13FCC3A0-5481-40D4-AB87-3BB7837E7F5C}" srcOrd="0" destOrd="0" presId="urn:microsoft.com/office/officeart/2005/8/layout/default"/>
    <dgm:cxn modelId="{10A1420F-FEF3-44C7-B8F4-EECE14FAB2D9}" srcId="{AEF25F97-5387-4709-8397-FF54109A95D7}" destId="{3F2FFE5E-F33F-451E-86DE-240546CE7DA3}" srcOrd="2" destOrd="0" parTransId="{A81BF794-C8C1-43A1-A7D4-2ECF5840066E}" sibTransId="{F49D4E25-1995-4C04-ADE6-B033A3BE3266}"/>
    <dgm:cxn modelId="{BA10D037-ADC4-4D42-A107-A0DAC33042D4}" type="presOf" srcId="{799C87C9-8D11-42E2-93A5-4453D74A4BAC}" destId="{78E508DC-02F5-4B7C-9EF8-92262AB63642}" srcOrd="0" destOrd="0" presId="urn:microsoft.com/office/officeart/2005/8/layout/default"/>
    <dgm:cxn modelId="{ACCB004D-BF58-4A83-AA8D-8CE72777E9B3}" srcId="{AEF25F97-5387-4709-8397-FF54109A95D7}" destId="{4BFCB9EA-5272-40B1-8857-740974D9537E}" srcOrd="1" destOrd="0" parTransId="{2075B2AC-CA95-4722-A887-C29EEC2E26C3}" sibTransId="{19DAAD6B-4588-43BF-8CF0-C54BCAC365DE}"/>
    <dgm:cxn modelId="{5EAE854D-E80B-4CA3-AE77-709A720B5EA1}" type="presOf" srcId="{3F2FFE5E-F33F-451E-86DE-240546CE7DA3}" destId="{4BA30BAF-1C3F-4E7F-9B97-5766E0DF75F3}" srcOrd="0" destOrd="0" presId="urn:microsoft.com/office/officeart/2005/8/layout/default"/>
    <dgm:cxn modelId="{EC1688B2-DC85-4169-A78D-A38AF6AA7DE2}" type="presOf" srcId="{4BFCB9EA-5272-40B1-8857-740974D9537E}" destId="{CB3BB34F-CC60-463E-85B5-A9E986A7A902}" srcOrd="0" destOrd="0" presId="urn:microsoft.com/office/officeart/2005/8/layout/default"/>
    <dgm:cxn modelId="{A48B49CE-49FF-45A2-BEF7-6C2F0EDB4E07}" srcId="{AEF25F97-5387-4709-8397-FF54109A95D7}" destId="{70671466-854C-4774-9FEC-7BE23E7F5F21}" srcOrd="0" destOrd="0" parTransId="{7779E402-DC29-42ED-8634-D682A8EC3A87}" sibTransId="{F2FCB6A5-DE60-4DD0-8CA3-8C8C3BA76BC6}"/>
    <dgm:cxn modelId="{3BDC86E4-0361-42C9-802C-9518C4460F9F}" srcId="{AEF25F97-5387-4709-8397-FF54109A95D7}" destId="{F956DB3A-FD08-4286-8970-0A03362310A3}" srcOrd="3" destOrd="0" parTransId="{EC41C415-EE7A-4284-8F9D-C00DE306812B}" sibTransId="{7E260DAD-96F5-479D-9F5A-AD2A816E2816}"/>
    <dgm:cxn modelId="{0CC68EEA-48E7-47CE-A78A-A0FF45CAFCFD}" type="presOf" srcId="{AEF25F97-5387-4709-8397-FF54109A95D7}" destId="{B2524069-C393-475B-AB92-93B2C0A07B3A}" srcOrd="0" destOrd="0" presId="urn:microsoft.com/office/officeart/2005/8/layout/default"/>
    <dgm:cxn modelId="{D4E486FA-01A9-48FD-8DEE-73070967D34D}" srcId="{AEF25F97-5387-4709-8397-FF54109A95D7}" destId="{799C87C9-8D11-42E2-93A5-4453D74A4BAC}" srcOrd="4" destOrd="0" parTransId="{C49B43D3-5537-4689-AC32-B2F22F36AD5E}" sibTransId="{9DF06E24-B452-49F6-A8DA-7924949CC773}"/>
    <dgm:cxn modelId="{C20746FC-1579-475C-8962-BE5FD95A92A5}" type="presOf" srcId="{F956DB3A-FD08-4286-8970-0A03362310A3}" destId="{76C83A69-2B14-483A-8298-CA7123F4EAFB}" srcOrd="0" destOrd="0" presId="urn:microsoft.com/office/officeart/2005/8/layout/default"/>
    <dgm:cxn modelId="{44568546-F6B7-4E2D-A452-D9AA9AAD2BA9}" type="presParOf" srcId="{B2524069-C393-475B-AB92-93B2C0A07B3A}" destId="{13FCC3A0-5481-40D4-AB87-3BB7837E7F5C}" srcOrd="0" destOrd="0" presId="urn:microsoft.com/office/officeart/2005/8/layout/default"/>
    <dgm:cxn modelId="{091C966B-F3D5-4F94-8673-B818456C945D}" type="presParOf" srcId="{B2524069-C393-475B-AB92-93B2C0A07B3A}" destId="{A11C3D98-0389-4A68-A294-73C20F377A51}" srcOrd="1" destOrd="0" presId="urn:microsoft.com/office/officeart/2005/8/layout/default"/>
    <dgm:cxn modelId="{5DEA128F-2CCB-47E9-91DB-411C7F23C1B1}" type="presParOf" srcId="{B2524069-C393-475B-AB92-93B2C0A07B3A}" destId="{CB3BB34F-CC60-463E-85B5-A9E986A7A902}" srcOrd="2" destOrd="0" presId="urn:microsoft.com/office/officeart/2005/8/layout/default"/>
    <dgm:cxn modelId="{25C5C277-1C34-4D9E-AC33-67D9D921BD0D}" type="presParOf" srcId="{B2524069-C393-475B-AB92-93B2C0A07B3A}" destId="{61631B44-3452-4F02-B710-834965E12383}" srcOrd="3" destOrd="0" presId="urn:microsoft.com/office/officeart/2005/8/layout/default"/>
    <dgm:cxn modelId="{ACB6B0B0-81B6-42B6-964C-FE311EA2D3D8}" type="presParOf" srcId="{B2524069-C393-475B-AB92-93B2C0A07B3A}" destId="{4BA30BAF-1C3F-4E7F-9B97-5766E0DF75F3}" srcOrd="4" destOrd="0" presId="urn:microsoft.com/office/officeart/2005/8/layout/default"/>
    <dgm:cxn modelId="{8B7C2B0D-DC25-4CB7-BBDD-973E32CFAE0B}" type="presParOf" srcId="{B2524069-C393-475B-AB92-93B2C0A07B3A}" destId="{4E5D0A66-03C3-4F12-B4E3-309917727FE4}" srcOrd="5" destOrd="0" presId="urn:microsoft.com/office/officeart/2005/8/layout/default"/>
    <dgm:cxn modelId="{B8096DC4-832C-40AB-93F8-B77EA2E14F58}" type="presParOf" srcId="{B2524069-C393-475B-AB92-93B2C0A07B3A}" destId="{76C83A69-2B14-483A-8298-CA7123F4EAFB}" srcOrd="6" destOrd="0" presId="urn:microsoft.com/office/officeart/2005/8/layout/default"/>
    <dgm:cxn modelId="{FB9D4BD7-1DB9-4DF9-BC4F-A4E570CF34E0}" type="presParOf" srcId="{B2524069-C393-475B-AB92-93B2C0A07B3A}" destId="{2D7D71A8-2C02-40C7-A069-BFACA1B868DF}" srcOrd="7" destOrd="0" presId="urn:microsoft.com/office/officeart/2005/8/layout/default"/>
    <dgm:cxn modelId="{5923D653-DD5E-466B-966E-54F5EEB34EB0}" type="presParOf" srcId="{B2524069-C393-475B-AB92-93B2C0A07B3A}" destId="{78E508DC-02F5-4B7C-9EF8-92262AB63642}"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C587605-00E1-4499-A034-5879A8707EDF}" type="doc">
      <dgm:prSet loTypeId="urn:microsoft.com/office/officeart/2005/8/layout/default" loCatId="list" qsTypeId="urn:microsoft.com/office/officeart/2005/8/quickstyle/simple2" qsCatId="simple" csTypeId="urn:microsoft.com/office/officeart/2005/8/colors/accent1_2" csCatId="accent1"/>
      <dgm:spPr/>
      <dgm:t>
        <a:bodyPr/>
        <a:lstStyle/>
        <a:p>
          <a:endParaRPr lang="en-US"/>
        </a:p>
      </dgm:t>
    </dgm:pt>
    <dgm:pt modelId="{D7E5474F-951E-41D7-9993-0313C2F7ED0A}">
      <dgm:prSet/>
      <dgm:spPr/>
      <dgm:t>
        <a:bodyPr/>
        <a:lstStyle/>
        <a:p>
          <a:r>
            <a:rPr lang="en-US"/>
            <a:t>Runaways</a:t>
          </a:r>
        </a:p>
      </dgm:t>
    </dgm:pt>
    <dgm:pt modelId="{9BDDD37C-4B7C-4F16-B645-EA5B71807D88}" type="parTrans" cxnId="{EB48DC7D-A901-4331-B67F-FFAE9BBB8C0C}">
      <dgm:prSet/>
      <dgm:spPr/>
      <dgm:t>
        <a:bodyPr/>
        <a:lstStyle/>
        <a:p>
          <a:endParaRPr lang="en-US"/>
        </a:p>
      </dgm:t>
    </dgm:pt>
    <dgm:pt modelId="{D0F81D5B-5FE4-4A6B-AFD2-883F5E951D8E}" type="sibTrans" cxnId="{EB48DC7D-A901-4331-B67F-FFAE9BBB8C0C}">
      <dgm:prSet/>
      <dgm:spPr/>
      <dgm:t>
        <a:bodyPr/>
        <a:lstStyle/>
        <a:p>
          <a:endParaRPr lang="en-US"/>
        </a:p>
      </dgm:t>
    </dgm:pt>
    <dgm:pt modelId="{E6048877-2164-4230-81F9-A1F97F87B916}">
      <dgm:prSet/>
      <dgm:spPr/>
      <dgm:t>
        <a:bodyPr/>
        <a:lstStyle/>
        <a:p>
          <a:r>
            <a:rPr lang="en-US"/>
            <a:t>Homeless</a:t>
          </a:r>
        </a:p>
      </dgm:t>
    </dgm:pt>
    <dgm:pt modelId="{2642EF74-899E-41F8-88F1-DCD71BDD5156}" type="parTrans" cxnId="{04AEC854-88F6-41BD-81A1-A9A94E3BB55D}">
      <dgm:prSet/>
      <dgm:spPr/>
      <dgm:t>
        <a:bodyPr/>
        <a:lstStyle/>
        <a:p>
          <a:endParaRPr lang="en-US"/>
        </a:p>
      </dgm:t>
    </dgm:pt>
    <dgm:pt modelId="{23C86964-3D56-44C8-8AC4-A3F1E11CCFED}" type="sibTrans" cxnId="{04AEC854-88F6-41BD-81A1-A9A94E3BB55D}">
      <dgm:prSet/>
      <dgm:spPr/>
      <dgm:t>
        <a:bodyPr/>
        <a:lstStyle/>
        <a:p>
          <a:endParaRPr lang="en-US"/>
        </a:p>
      </dgm:t>
    </dgm:pt>
    <dgm:pt modelId="{6F4C8648-F2F9-415C-9931-EE39DA20EF73}">
      <dgm:prSet/>
      <dgm:spPr/>
      <dgm:t>
        <a:bodyPr/>
        <a:lstStyle/>
        <a:p>
          <a:r>
            <a:rPr lang="en-US"/>
            <a:t>Multiple placements</a:t>
          </a:r>
        </a:p>
      </dgm:t>
    </dgm:pt>
    <dgm:pt modelId="{761D57E3-9A28-45E7-B017-9643C64031B3}" type="parTrans" cxnId="{25EF827B-7EA4-43B1-85AE-A5A3E9ED6253}">
      <dgm:prSet/>
      <dgm:spPr/>
      <dgm:t>
        <a:bodyPr/>
        <a:lstStyle/>
        <a:p>
          <a:endParaRPr lang="en-US"/>
        </a:p>
      </dgm:t>
    </dgm:pt>
    <dgm:pt modelId="{673EA3D0-6987-4A32-8AF8-156C0EC7111E}" type="sibTrans" cxnId="{25EF827B-7EA4-43B1-85AE-A5A3E9ED6253}">
      <dgm:prSet/>
      <dgm:spPr/>
      <dgm:t>
        <a:bodyPr/>
        <a:lstStyle/>
        <a:p>
          <a:endParaRPr lang="en-US"/>
        </a:p>
      </dgm:t>
    </dgm:pt>
    <dgm:pt modelId="{1D420CB8-8E18-40F0-AA50-814564100DD7}">
      <dgm:prSet/>
      <dgm:spPr/>
      <dgm:t>
        <a:bodyPr/>
        <a:lstStyle/>
        <a:p>
          <a:r>
            <a:rPr lang="en-US"/>
            <a:t>Bullied</a:t>
          </a:r>
        </a:p>
      </dgm:t>
    </dgm:pt>
    <dgm:pt modelId="{AACCFD8E-27EC-4C99-9B8F-96D47B74F277}" type="parTrans" cxnId="{85E8E255-63DC-488D-8B63-601A670860C8}">
      <dgm:prSet/>
      <dgm:spPr/>
      <dgm:t>
        <a:bodyPr/>
        <a:lstStyle/>
        <a:p>
          <a:endParaRPr lang="en-US"/>
        </a:p>
      </dgm:t>
    </dgm:pt>
    <dgm:pt modelId="{49BBF458-6188-4CC0-A82E-64BA424360BA}" type="sibTrans" cxnId="{85E8E255-63DC-488D-8B63-601A670860C8}">
      <dgm:prSet/>
      <dgm:spPr/>
      <dgm:t>
        <a:bodyPr/>
        <a:lstStyle/>
        <a:p>
          <a:endParaRPr lang="en-US"/>
        </a:p>
      </dgm:t>
    </dgm:pt>
    <dgm:pt modelId="{2FA3DFA6-186F-4C4C-BD1A-43492B33312C}">
      <dgm:prSet/>
      <dgm:spPr/>
      <dgm:t>
        <a:bodyPr/>
        <a:lstStyle/>
        <a:p>
          <a:r>
            <a:rPr lang="en-US"/>
            <a:t>Unaccepted</a:t>
          </a:r>
        </a:p>
      </dgm:t>
    </dgm:pt>
    <dgm:pt modelId="{8DC00290-985A-49D1-9823-39CB04082F6A}" type="parTrans" cxnId="{DC28CFC3-FA13-4F98-A9C3-EA2649F68BDB}">
      <dgm:prSet/>
      <dgm:spPr/>
      <dgm:t>
        <a:bodyPr/>
        <a:lstStyle/>
        <a:p>
          <a:endParaRPr lang="en-US"/>
        </a:p>
      </dgm:t>
    </dgm:pt>
    <dgm:pt modelId="{C0DE6CB7-9B4D-4A86-93B0-08666F321871}" type="sibTrans" cxnId="{DC28CFC3-FA13-4F98-A9C3-EA2649F68BDB}">
      <dgm:prSet/>
      <dgm:spPr/>
      <dgm:t>
        <a:bodyPr/>
        <a:lstStyle/>
        <a:p>
          <a:endParaRPr lang="en-US"/>
        </a:p>
      </dgm:t>
    </dgm:pt>
    <dgm:pt modelId="{F05CD988-8C94-44AE-B4FA-F28F9D1E3D39}">
      <dgm:prSet/>
      <dgm:spPr/>
      <dgm:t>
        <a:bodyPr/>
        <a:lstStyle/>
        <a:p>
          <a:r>
            <a:rPr lang="en-US"/>
            <a:t>Drug/alcohol abuse</a:t>
          </a:r>
        </a:p>
      </dgm:t>
    </dgm:pt>
    <dgm:pt modelId="{9EA97126-78B5-41B6-8048-11F7729D2A32}" type="parTrans" cxnId="{A8668FFE-4B7A-46BD-A3AC-5CCC657F64E3}">
      <dgm:prSet/>
      <dgm:spPr/>
      <dgm:t>
        <a:bodyPr/>
        <a:lstStyle/>
        <a:p>
          <a:endParaRPr lang="en-US"/>
        </a:p>
      </dgm:t>
    </dgm:pt>
    <dgm:pt modelId="{1B836476-7AA9-41DB-A2F2-CE517813DF25}" type="sibTrans" cxnId="{A8668FFE-4B7A-46BD-A3AC-5CCC657F64E3}">
      <dgm:prSet/>
      <dgm:spPr/>
      <dgm:t>
        <a:bodyPr/>
        <a:lstStyle/>
        <a:p>
          <a:endParaRPr lang="en-US"/>
        </a:p>
      </dgm:t>
    </dgm:pt>
    <dgm:pt modelId="{CBF56B23-9B0A-44EA-9236-47B0F537DAB9}">
      <dgm:prSet/>
      <dgm:spPr/>
      <dgm:t>
        <a:bodyPr/>
        <a:lstStyle/>
        <a:p>
          <a:r>
            <a:rPr lang="en-US"/>
            <a:t>Self-loathing</a:t>
          </a:r>
        </a:p>
      </dgm:t>
    </dgm:pt>
    <dgm:pt modelId="{8D0E8495-201A-4C5E-95FE-F15F01FAE70A}" type="parTrans" cxnId="{F2F0868D-78BA-46A0-8811-B2F0A613C6D4}">
      <dgm:prSet/>
      <dgm:spPr/>
      <dgm:t>
        <a:bodyPr/>
        <a:lstStyle/>
        <a:p>
          <a:endParaRPr lang="en-US"/>
        </a:p>
      </dgm:t>
    </dgm:pt>
    <dgm:pt modelId="{64B321FE-8637-482B-B52C-D31B5217663C}" type="sibTrans" cxnId="{F2F0868D-78BA-46A0-8811-B2F0A613C6D4}">
      <dgm:prSet/>
      <dgm:spPr/>
      <dgm:t>
        <a:bodyPr/>
        <a:lstStyle/>
        <a:p>
          <a:endParaRPr lang="en-US"/>
        </a:p>
      </dgm:t>
    </dgm:pt>
    <dgm:pt modelId="{E93F4A97-FE84-4B42-84A6-9602FA7E7B75}">
      <dgm:prSet/>
      <dgm:spPr/>
      <dgm:t>
        <a:bodyPr/>
        <a:lstStyle/>
        <a:p>
          <a:r>
            <a:rPr lang="en-US"/>
            <a:t>Mental illness</a:t>
          </a:r>
        </a:p>
      </dgm:t>
    </dgm:pt>
    <dgm:pt modelId="{031C7788-09DC-4F6F-A714-08E038C49149}" type="parTrans" cxnId="{499FE057-9F81-4532-B3F9-8006944C758A}">
      <dgm:prSet/>
      <dgm:spPr/>
      <dgm:t>
        <a:bodyPr/>
        <a:lstStyle/>
        <a:p>
          <a:endParaRPr lang="en-US"/>
        </a:p>
      </dgm:t>
    </dgm:pt>
    <dgm:pt modelId="{B8E744DA-6315-4787-9F37-04A53F68376E}" type="sibTrans" cxnId="{499FE057-9F81-4532-B3F9-8006944C758A}">
      <dgm:prSet/>
      <dgm:spPr/>
      <dgm:t>
        <a:bodyPr/>
        <a:lstStyle/>
        <a:p>
          <a:endParaRPr lang="en-US"/>
        </a:p>
      </dgm:t>
    </dgm:pt>
    <dgm:pt modelId="{D3CC4D37-63E1-4934-92D6-3CB3F27139B9}">
      <dgm:prSet/>
      <dgm:spPr/>
      <dgm:t>
        <a:bodyPr/>
        <a:lstStyle/>
        <a:p>
          <a:r>
            <a:rPr lang="en-US"/>
            <a:t>Lack of safety</a:t>
          </a:r>
        </a:p>
      </dgm:t>
    </dgm:pt>
    <dgm:pt modelId="{A3595A05-AB4E-4A5D-9384-BB55CA445C80}" type="parTrans" cxnId="{30530414-A006-4BA5-AB24-33265A030C28}">
      <dgm:prSet/>
      <dgm:spPr/>
      <dgm:t>
        <a:bodyPr/>
        <a:lstStyle/>
        <a:p>
          <a:endParaRPr lang="en-US"/>
        </a:p>
      </dgm:t>
    </dgm:pt>
    <dgm:pt modelId="{F0615C7C-6748-4425-BEEC-E78A361F689F}" type="sibTrans" cxnId="{30530414-A006-4BA5-AB24-33265A030C28}">
      <dgm:prSet/>
      <dgm:spPr/>
      <dgm:t>
        <a:bodyPr/>
        <a:lstStyle/>
        <a:p>
          <a:endParaRPr lang="en-US"/>
        </a:p>
      </dgm:t>
    </dgm:pt>
    <dgm:pt modelId="{05A3D533-A74E-42A9-BEF1-100A7BB59953}">
      <dgm:prSet/>
      <dgm:spPr/>
      <dgm:t>
        <a:bodyPr/>
        <a:lstStyle/>
        <a:p>
          <a:r>
            <a:rPr lang="en-US" dirty="0"/>
            <a:t>Suicide attempts</a:t>
          </a:r>
        </a:p>
      </dgm:t>
    </dgm:pt>
    <dgm:pt modelId="{8FB3FBE0-FC09-49C2-BC44-D832E455C678}" type="parTrans" cxnId="{3831C4E3-EF75-4A03-8B32-F7373AB625CA}">
      <dgm:prSet/>
      <dgm:spPr/>
      <dgm:t>
        <a:bodyPr/>
        <a:lstStyle/>
        <a:p>
          <a:endParaRPr lang="en-US"/>
        </a:p>
      </dgm:t>
    </dgm:pt>
    <dgm:pt modelId="{BE0D004B-249E-45F3-A80C-779A140DFB0F}" type="sibTrans" cxnId="{3831C4E3-EF75-4A03-8B32-F7373AB625CA}">
      <dgm:prSet/>
      <dgm:spPr/>
      <dgm:t>
        <a:bodyPr/>
        <a:lstStyle/>
        <a:p>
          <a:endParaRPr lang="en-US"/>
        </a:p>
      </dgm:t>
    </dgm:pt>
    <dgm:pt modelId="{6DD330CE-730D-4B65-9598-721FA77638C7}" type="pres">
      <dgm:prSet presAssocID="{FC587605-00E1-4499-A034-5879A8707EDF}" presName="diagram" presStyleCnt="0">
        <dgm:presLayoutVars>
          <dgm:dir/>
          <dgm:resizeHandles val="exact"/>
        </dgm:presLayoutVars>
      </dgm:prSet>
      <dgm:spPr/>
    </dgm:pt>
    <dgm:pt modelId="{685D92DD-29F9-4D58-9DCA-33198B945824}" type="pres">
      <dgm:prSet presAssocID="{D7E5474F-951E-41D7-9993-0313C2F7ED0A}" presName="node" presStyleLbl="node1" presStyleIdx="0" presStyleCnt="10">
        <dgm:presLayoutVars>
          <dgm:bulletEnabled val="1"/>
        </dgm:presLayoutVars>
      </dgm:prSet>
      <dgm:spPr/>
    </dgm:pt>
    <dgm:pt modelId="{6C18265F-4A10-43DE-972E-24F423D11F9D}" type="pres">
      <dgm:prSet presAssocID="{D0F81D5B-5FE4-4A6B-AFD2-883F5E951D8E}" presName="sibTrans" presStyleCnt="0"/>
      <dgm:spPr/>
    </dgm:pt>
    <dgm:pt modelId="{53F88A96-CB6C-4957-B723-29F2FE6D5ABA}" type="pres">
      <dgm:prSet presAssocID="{E6048877-2164-4230-81F9-A1F97F87B916}" presName="node" presStyleLbl="node1" presStyleIdx="1" presStyleCnt="10">
        <dgm:presLayoutVars>
          <dgm:bulletEnabled val="1"/>
        </dgm:presLayoutVars>
      </dgm:prSet>
      <dgm:spPr/>
    </dgm:pt>
    <dgm:pt modelId="{F044E4F3-0681-4F0D-9EA7-CD800AB80DA6}" type="pres">
      <dgm:prSet presAssocID="{23C86964-3D56-44C8-8AC4-A3F1E11CCFED}" presName="sibTrans" presStyleCnt="0"/>
      <dgm:spPr/>
    </dgm:pt>
    <dgm:pt modelId="{3C0FFF10-826B-4493-A96D-F8033F90CFF7}" type="pres">
      <dgm:prSet presAssocID="{6F4C8648-F2F9-415C-9931-EE39DA20EF73}" presName="node" presStyleLbl="node1" presStyleIdx="2" presStyleCnt="10">
        <dgm:presLayoutVars>
          <dgm:bulletEnabled val="1"/>
        </dgm:presLayoutVars>
      </dgm:prSet>
      <dgm:spPr/>
    </dgm:pt>
    <dgm:pt modelId="{CECD0A8C-37E6-44D2-AB3F-2FEB69CE1CDD}" type="pres">
      <dgm:prSet presAssocID="{673EA3D0-6987-4A32-8AF8-156C0EC7111E}" presName="sibTrans" presStyleCnt="0"/>
      <dgm:spPr/>
    </dgm:pt>
    <dgm:pt modelId="{C8BD85AB-F543-4265-85C2-9BDCEC815865}" type="pres">
      <dgm:prSet presAssocID="{1D420CB8-8E18-40F0-AA50-814564100DD7}" presName="node" presStyleLbl="node1" presStyleIdx="3" presStyleCnt="10">
        <dgm:presLayoutVars>
          <dgm:bulletEnabled val="1"/>
        </dgm:presLayoutVars>
      </dgm:prSet>
      <dgm:spPr/>
    </dgm:pt>
    <dgm:pt modelId="{E61A7440-6858-4A5E-AC5F-2048CFF99632}" type="pres">
      <dgm:prSet presAssocID="{49BBF458-6188-4CC0-A82E-64BA424360BA}" presName="sibTrans" presStyleCnt="0"/>
      <dgm:spPr/>
    </dgm:pt>
    <dgm:pt modelId="{FDFFCAA7-0373-41EE-8FA6-969547A66FA5}" type="pres">
      <dgm:prSet presAssocID="{2FA3DFA6-186F-4C4C-BD1A-43492B33312C}" presName="node" presStyleLbl="node1" presStyleIdx="4" presStyleCnt="10">
        <dgm:presLayoutVars>
          <dgm:bulletEnabled val="1"/>
        </dgm:presLayoutVars>
      </dgm:prSet>
      <dgm:spPr/>
    </dgm:pt>
    <dgm:pt modelId="{60095117-F7ED-4416-B269-2678F528B80F}" type="pres">
      <dgm:prSet presAssocID="{C0DE6CB7-9B4D-4A86-93B0-08666F321871}" presName="sibTrans" presStyleCnt="0"/>
      <dgm:spPr/>
    </dgm:pt>
    <dgm:pt modelId="{925D0747-908E-4834-BE2B-4F9D6649F684}" type="pres">
      <dgm:prSet presAssocID="{F05CD988-8C94-44AE-B4FA-F28F9D1E3D39}" presName="node" presStyleLbl="node1" presStyleIdx="5" presStyleCnt="10">
        <dgm:presLayoutVars>
          <dgm:bulletEnabled val="1"/>
        </dgm:presLayoutVars>
      </dgm:prSet>
      <dgm:spPr/>
    </dgm:pt>
    <dgm:pt modelId="{1AB8287F-C01A-43C3-8BED-99CA3848F690}" type="pres">
      <dgm:prSet presAssocID="{1B836476-7AA9-41DB-A2F2-CE517813DF25}" presName="sibTrans" presStyleCnt="0"/>
      <dgm:spPr/>
    </dgm:pt>
    <dgm:pt modelId="{25D10D9E-2678-49C4-B4DA-65A3B74711EC}" type="pres">
      <dgm:prSet presAssocID="{CBF56B23-9B0A-44EA-9236-47B0F537DAB9}" presName="node" presStyleLbl="node1" presStyleIdx="6" presStyleCnt="10">
        <dgm:presLayoutVars>
          <dgm:bulletEnabled val="1"/>
        </dgm:presLayoutVars>
      </dgm:prSet>
      <dgm:spPr/>
    </dgm:pt>
    <dgm:pt modelId="{44275A00-DB48-4D36-B22E-2466C0A305D7}" type="pres">
      <dgm:prSet presAssocID="{64B321FE-8637-482B-B52C-D31B5217663C}" presName="sibTrans" presStyleCnt="0"/>
      <dgm:spPr/>
    </dgm:pt>
    <dgm:pt modelId="{67257F7A-ED31-42B3-9B5E-84526141494A}" type="pres">
      <dgm:prSet presAssocID="{E93F4A97-FE84-4B42-84A6-9602FA7E7B75}" presName="node" presStyleLbl="node1" presStyleIdx="7" presStyleCnt="10">
        <dgm:presLayoutVars>
          <dgm:bulletEnabled val="1"/>
        </dgm:presLayoutVars>
      </dgm:prSet>
      <dgm:spPr/>
    </dgm:pt>
    <dgm:pt modelId="{7B4F5223-4EC6-4057-8A89-43513896CBEA}" type="pres">
      <dgm:prSet presAssocID="{B8E744DA-6315-4787-9F37-04A53F68376E}" presName="sibTrans" presStyleCnt="0"/>
      <dgm:spPr/>
    </dgm:pt>
    <dgm:pt modelId="{AA634744-E0C7-4F75-BFC4-22C12A6C17DB}" type="pres">
      <dgm:prSet presAssocID="{D3CC4D37-63E1-4934-92D6-3CB3F27139B9}" presName="node" presStyleLbl="node1" presStyleIdx="8" presStyleCnt="10">
        <dgm:presLayoutVars>
          <dgm:bulletEnabled val="1"/>
        </dgm:presLayoutVars>
      </dgm:prSet>
      <dgm:spPr/>
    </dgm:pt>
    <dgm:pt modelId="{819118C7-A918-4337-9C9B-2CA7FA868BBA}" type="pres">
      <dgm:prSet presAssocID="{F0615C7C-6748-4425-BEEC-E78A361F689F}" presName="sibTrans" presStyleCnt="0"/>
      <dgm:spPr/>
    </dgm:pt>
    <dgm:pt modelId="{16265416-0D5C-449C-BF16-CFDC8127B4B4}" type="pres">
      <dgm:prSet presAssocID="{05A3D533-A74E-42A9-BEF1-100A7BB59953}" presName="node" presStyleLbl="node1" presStyleIdx="9" presStyleCnt="10">
        <dgm:presLayoutVars>
          <dgm:bulletEnabled val="1"/>
        </dgm:presLayoutVars>
      </dgm:prSet>
      <dgm:spPr/>
    </dgm:pt>
  </dgm:ptLst>
  <dgm:cxnLst>
    <dgm:cxn modelId="{30530414-A006-4BA5-AB24-33265A030C28}" srcId="{FC587605-00E1-4499-A034-5879A8707EDF}" destId="{D3CC4D37-63E1-4934-92D6-3CB3F27139B9}" srcOrd="8" destOrd="0" parTransId="{A3595A05-AB4E-4A5D-9384-BB55CA445C80}" sibTransId="{F0615C7C-6748-4425-BEEC-E78A361F689F}"/>
    <dgm:cxn modelId="{3FD10130-44DA-4335-8487-F3D9C6A9B05C}" type="presOf" srcId="{E93F4A97-FE84-4B42-84A6-9602FA7E7B75}" destId="{67257F7A-ED31-42B3-9B5E-84526141494A}" srcOrd="0" destOrd="0" presId="urn:microsoft.com/office/officeart/2005/8/layout/default"/>
    <dgm:cxn modelId="{E8702835-B61F-4D2A-B647-0DD620B92877}" type="presOf" srcId="{F05CD988-8C94-44AE-B4FA-F28F9D1E3D39}" destId="{925D0747-908E-4834-BE2B-4F9D6649F684}" srcOrd="0" destOrd="0" presId="urn:microsoft.com/office/officeart/2005/8/layout/default"/>
    <dgm:cxn modelId="{04AEC854-88F6-41BD-81A1-A9A94E3BB55D}" srcId="{FC587605-00E1-4499-A034-5879A8707EDF}" destId="{E6048877-2164-4230-81F9-A1F97F87B916}" srcOrd="1" destOrd="0" parTransId="{2642EF74-899E-41F8-88F1-DCD71BDD5156}" sibTransId="{23C86964-3D56-44C8-8AC4-A3F1E11CCFED}"/>
    <dgm:cxn modelId="{85E8E255-63DC-488D-8B63-601A670860C8}" srcId="{FC587605-00E1-4499-A034-5879A8707EDF}" destId="{1D420CB8-8E18-40F0-AA50-814564100DD7}" srcOrd="3" destOrd="0" parTransId="{AACCFD8E-27EC-4C99-9B8F-96D47B74F277}" sibTransId="{49BBF458-6188-4CC0-A82E-64BA424360BA}"/>
    <dgm:cxn modelId="{499FE057-9F81-4532-B3F9-8006944C758A}" srcId="{FC587605-00E1-4499-A034-5879A8707EDF}" destId="{E93F4A97-FE84-4B42-84A6-9602FA7E7B75}" srcOrd="7" destOrd="0" parTransId="{031C7788-09DC-4F6F-A714-08E038C49149}" sibTransId="{B8E744DA-6315-4787-9F37-04A53F68376E}"/>
    <dgm:cxn modelId="{3C6B445C-FE78-4972-8520-40A56B9B7933}" type="presOf" srcId="{6F4C8648-F2F9-415C-9931-EE39DA20EF73}" destId="{3C0FFF10-826B-4493-A96D-F8033F90CFF7}" srcOrd="0" destOrd="0" presId="urn:microsoft.com/office/officeart/2005/8/layout/default"/>
    <dgm:cxn modelId="{D79E1876-966A-4A3F-982C-87E08812817A}" type="presOf" srcId="{D3CC4D37-63E1-4934-92D6-3CB3F27139B9}" destId="{AA634744-E0C7-4F75-BFC4-22C12A6C17DB}" srcOrd="0" destOrd="0" presId="urn:microsoft.com/office/officeart/2005/8/layout/default"/>
    <dgm:cxn modelId="{25EF827B-7EA4-43B1-85AE-A5A3E9ED6253}" srcId="{FC587605-00E1-4499-A034-5879A8707EDF}" destId="{6F4C8648-F2F9-415C-9931-EE39DA20EF73}" srcOrd="2" destOrd="0" parTransId="{761D57E3-9A28-45E7-B017-9643C64031B3}" sibTransId="{673EA3D0-6987-4A32-8AF8-156C0EC7111E}"/>
    <dgm:cxn modelId="{E4FFD17C-1AFC-4A1E-8ED5-44A1967CA1A8}" type="presOf" srcId="{1D420CB8-8E18-40F0-AA50-814564100DD7}" destId="{C8BD85AB-F543-4265-85C2-9BDCEC815865}" srcOrd="0" destOrd="0" presId="urn:microsoft.com/office/officeart/2005/8/layout/default"/>
    <dgm:cxn modelId="{EB48DC7D-A901-4331-B67F-FFAE9BBB8C0C}" srcId="{FC587605-00E1-4499-A034-5879A8707EDF}" destId="{D7E5474F-951E-41D7-9993-0313C2F7ED0A}" srcOrd="0" destOrd="0" parTransId="{9BDDD37C-4B7C-4F16-B645-EA5B71807D88}" sibTransId="{D0F81D5B-5FE4-4A6B-AFD2-883F5E951D8E}"/>
    <dgm:cxn modelId="{ED0DE27D-179F-4A6A-8D56-B688818880F4}" type="presOf" srcId="{E6048877-2164-4230-81F9-A1F97F87B916}" destId="{53F88A96-CB6C-4957-B723-29F2FE6D5ABA}" srcOrd="0" destOrd="0" presId="urn:microsoft.com/office/officeart/2005/8/layout/default"/>
    <dgm:cxn modelId="{030F2385-CE4A-4BE1-986E-EA04BE990A9C}" type="presOf" srcId="{2FA3DFA6-186F-4C4C-BD1A-43492B33312C}" destId="{FDFFCAA7-0373-41EE-8FA6-969547A66FA5}" srcOrd="0" destOrd="0" presId="urn:microsoft.com/office/officeart/2005/8/layout/default"/>
    <dgm:cxn modelId="{F2F0868D-78BA-46A0-8811-B2F0A613C6D4}" srcId="{FC587605-00E1-4499-A034-5879A8707EDF}" destId="{CBF56B23-9B0A-44EA-9236-47B0F537DAB9}" srcOrd="6" destOrd="0" parTransId="{8D0E8495-201A-4C5E-95FE-F15F01FAE70A}" sibTransId="{64B321FE-8637-482B-B52C-D31B5217663C}"/>
    <dgm:cxn modelId="{E23AF3AA-ECD9-4C28-BDC1-20434753197D}" type="presOf" srcId="{CBF56B23-9B0A-44EA-9236-47B0F537DAB9}" destId="{25D10D9E-2678-49C4-B4DA-65A3B74711EC}" srcOrd="0" destOrd="0" presId="urn:microsoft.com/office/officeart/2005/8/layout/default"/>
    <dgm:cxn modelId="{DC28CFC3-FA13-4F98-A9C3-EA2649F68BDB}" srcId="{FC587605-00E1-4499-A034-5879A8707EDF}" destId="{2FA3DFA6-186F-4C4C-BD1A-43492B33312C}" srcOrd="4" destOrd="0" parTransId="{8DC00290-985A-49D1-9823-39CB04082F6A}" sibTransId="{C0DE6CB7-9B4D-4A86-93B0-08666F321871}"/>
    <dgm:cxn modelId="{3B6A33C5-6922-4794-9516-C9BF2448326D}" type="presOf" srcId="{05A3D533-A74E-42A9-BEF1-100A7BB59953}" destId="{16265416-0D5C-449C-BF16-CFDC8127B4B4}" srcOrd="0" destOrd="0" presId="urn:microsoft.com/office/officeart/2005/8/layout/default"/>
    <dgm:cxn modelId="{D2A172DD-BA86-4715-9434-7B15AA0E060D}" type="presOf" srcId="{FC587605-00E1-4499-A034-5879A8707EDF}" destId="{6DD330CE-730D-4B65-9598-721FA77638C7}" srcOrd="0" destOrd="0" presId="urn:microsoft.com/office/officeart/2005/8/layout/default"/>
    <dgm:cxn modelId="{3831C4E3-EF75-4A03-8B32-F7373AB625CA}" srcId="{FC587605-00E1-4499-A034-5879A8707EDF}" destId="{05A3D533-A74E-42A9-BEF1-100A7BB59953}" srcOrd="9" destOrd="0" parTransId="{8FB3FBE0-FC09-49C2-BC44-D832E455C678}" sibTransId="{BE0D004B-249E-45F3-A80C-779A140DFB0F}"/>
    <dgm:cxn modelId="{5A894FE9-EF61-44E0-A6E5-20B4DE4FCD23}" type="presOf" srcId="{D7E5474F-951E-41D7-9993-0313C2F7ED0A}" destId="{685D92DD-29F9-4D58-9DCA-33198B945824}" srcOrd="0" destOrd="0" presId="urn:microsoft.com/office/officeart/2005/8/layout/default"/>
    <dgm:cxn modelId="{A8668FFE-4B7A-46BD-A3AC-5CCC657F64E3}" srcId="{FC587605-00E1-4499-A034-5879A8707EDF}" destId="{F05CD988-8C94-44AE-B4FA-F28F9D1E3D39}" srcOrd="5" destOrd="0" parTransId="{9EA97126-78B5-41B6-8048-11F7729D2A32}" sibTransId="{1B836476-7AA9-41DB-A2F2-CE517813DF25}"/>
    <dgm:cxn modelId="{D759D72A-4C00-4489-839A-FD04E5DB1B40}" type="presParOf" srcId="{6DD330CE-730D-4B65-9598-721FA77638C7}" destId="{685D92DD-29F9-4D58-9DCA-33198B945824}" srcOrd="0" destOrd="0" presId="urn:microsoft.com/office/officeart/2005/8/layout/default"/>
    <dgm:cxn modelId="{14730C21-E3DD-4E5F-9E50-FCE4C2EA505F}" type="presParOf" srcId="{6DD330CE-730D-4B65-9598-721FA77638C7}" destId="{6C18265F-4A10-43DE-972E-24F423D11F9D}" srcOrd="1" destOrd="0" presId="urn:microsoft.com/office/officeart/2005/8/layout/default"/>
    <dgm:cxn modelId="{D146CF35-43A5-4BB7-A633-402FB5CC87F1}" type="presParOf" srcId="{6DD330CE-730D-4B65-9598-721FA77638C7}" destId="{53F88A96-CB6C-4957-B723-29F2FE6D5ABA}" srcOrd="2" destOrd="0" presId="urn:microsoft.com/office/officeart/2005/8/layout/default"/>
    <dgm:cxn modelId="{0005C257-E233-48FE-AC8F-032E724E2FC2}" type="presParOf" srcId="{6DD330CE-730D-4B65-9598-721FA77638C7}" destId="{F044E4F3-0681-4F0D-9EA7-CD800AB80DA6}" srcOrd="3" destOrd="0" presId="urn:microsoft.com/office/officeart/2005/8/layout/default"/>
    <dgm:cxn modelId="{4B76F899-388F-43CC-8A8E-73A349996BEB}" type="presParOf" srcId="{6DD330CE-730D-4B65-9598-721FA77638C7}" destId="{3C0FFF10-826B-4493-A96D-F8033F90CFF7}" srcOrd="4" destOrd="0" presId="urn:microsoft.com/office/officeart/2005/8/layout/default"/>
    <dgm:cxn modelId="{31171170-43A3-4B07-9C9E-AC9A3DA73ADA}" type="presParOf" srcId="{6DD330CE-730D-4B65-9598-721FA77638C7}" destId="{CECD0A8C-37E6-44D2-AB3F-2FEB69CE1CDD}" srcOrd="5" destOrd="0" presId="urn:microsoft.com/office/officeart/2005/8/layout/default"/>
    <dgm:cxn modelId="{781EF8EF-F4B6-4641-B6AB-B0DBD08A3407}" type="presParOf" srcId="{6DD330CE-730D-4B65-9598-721FA77638C7}" destId="{C8BD85AB-F543-4265-85C2-9BDCEC815865}" srcOrd="6" destOrd="0" presId="urn:microsoft.com/office/officeart/2005/8/layout/default"/>
    <dgm:cxn modelId="{5A2AC9C1-98CA-4ABB-BAFD-473B37B1A603}" type="presParOf" srcId="{6DD330CE-730D-4B65-9598-721FA77638C7}" destId="{E61A7440-6858-4A5E-AC5F-2048CFF99632}" srcOrd="7" destOrd="0" presId="urn:microsoft.com/office/officeart/2005/8/layout/default"/>
    <dgm:cxn modelId="{54566CB4-8018-4AF5-82F6-953E641CE4AA}" type="presParOf" srcId="{6DD330CE-730D-4B65-9598-721FA77638C7}" destId="{FDFFCAA7-0373-41EE-8FA6-969547A66FA5}" srcOrd="8" destOrd="0" presId="urn:microsoft.com/office/officeart/2005/8/layout/default"/>
    <dgm:cxn modelId="{5D4088C2-C132-4D7D-8219-5A1ED9EB2DCA}" type="presParOf" srcId="{6DD330CE-730D-4B65-9598-721FA77638C7}" destId="{60095117-F7ED-4416-B269-2678F528B80F}" srcOrd="9" destOrd="0" presId="urn:microsoft.com/office/officeart/2005/8/layout/default"/>
    <dgm:cxn modelId="{F905499C-189E-42AF-ABE9-3D016937F35B}" type="presParOf" srcId="{6DD330CE-730D-4B65-9598-721FA77638C7}" destId="{925D0747-908E-4834-BE2B-4F9D6649F684}" srcOrd="10" destOrd="0" presId="urn:microsoft.com/office/officeart/2005/8/layout/default"/>
    <dgm:cxn modelId="{2C689A68-2D96-4764-8E84-B540243419A9}" type="presParOf" srcId="{6DD330CE-730D-4B65-9598-721FA77638C7}" destId="{1AB8287F-C01A-43C3-8BED-99CA3848F690}" srcOrd="11" destOrd="0" presId="urn:microsoft.com/office/officeart/2005/8/layout/default"/>
    <dgm:cxn modelId="{8075F1EF-F2CD-4852-908E-97E2F77EE579}" type="presParOf" srcId="{6DD330CE-730D-4B65-9598-721FA77638C7}" destId="{25D10D9E-2678-49C4-B4DA-65A3B74711EC}" srcOrd="12" destOrd="0" presId="urn:microsoft.com/office/officeart/2005/8/layout/default"/>
    <dgm:cxn modelId="{0D3EC09F-B1E9-4DCE-BFC9-C5A9ADFF86FD}" type="presParOf" srcId="{6DD330CE-730D-4B65-9598-721FA77638C7}" destId="{44275A00-DB48-4D36-B22E-2466C0A305D7}" srcOrd="13" destOrd="0" presId="urn:microsoft.com/office/officeart/2005/8/layout/default"/>
    <dgm:cxn modelId="{E783B14F-CB3E-460A-95E4-BCD37381E61F}" type="presParOf" srcId="{6DD330CE-730D-4B65-9598-721FA77638C7}" destId="{67257F7A-ED31-42B3-9B5E-84526141494A}" srcOrd="14" destOrd="0" presId="urn:microsoft.com/office/officeart/2005/8/layout/default"/>
    <dgm:cxn modelId="{9DA3BDED-2C1E-4304-AAF3-31FBE05B7DED}" type="presParOf" srcId="{6DD330CE-730D-4B65-9598-721FA77638C7}" destId="{7B4F5223-4EC6-4057-8A89-43513896CBEA}" srcOrd="15" destOrd="0" presId="urn:microsoft.com/office/officeart/2005/8/layout/default"/>
    <dgm:cxn modelId="{2B0FC341-49A8-4E52-9963-6E1245B3E73D}" type="presParOf" srcId="{6DD330CE-730D-4B65-9598-721FA77638C7}" destId="{AA634744-E0C7-4F75-BFC4-22C12A6C17DB}" srcOrd="16" destOrd="0" presId="urn:microsoft.com/office/officeart/2005/8/layout/default"/>
    <dgm:cxn modelId="{BF581CDE-E12F-40E3-AAC1-8D7D6DB15A1E}" type="presParOf" srcId="{6DD330CE-730D-4B65-9598-721FA77638C7}" destId="{819118C7-A918-4337-9C9B-2CA7FA868BBA}" srcOrd="17" destOrd="0" presId="urn:microsoft.com/office/officeart/2005/8/layout/default"/>
    <dgm:cxn modelId="{6E1A2957-AF56-4654-BCA8-87D7609D70CD}" type="presParOf" srcId="{6DD330CE-730D-4B65-9598-721FA77638C7}" destId="{16265416-0D5C-449C-BF16-CFDC8127B4B4}" srcOrd="1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57D019-19CC-40EA-9861-E32421FB19A7}">
      <dsp:nvSpPr>
        <dsp:cNvPr id="0" name=""/>
        <dsp:cNvSpPr/>
      </dsp:nvSpPr>
      <dsp:spPr>
        <a:xfrm>
          <a:off x="2321" y="139303"/>
          <a:ext cx="1841896" cy="110513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Lesbian, Gay, Bisexual, Transgendered, Questioning (LGBTQ+) youth are more likely to be homeless.  </a:t>
          </a:r>
        </a:p>
      </dsp:txBody>
      <dsp:txXfrm>
        <a:off x="2321" y="139303"/>
        <a:ext cx="1841896" cy="1105138"/>
      </dsp:txXfrm>
    </dsp:sp>
    <dsp:sp modelId="{4BBE4A66-7252-4886-8854-2673B38D774B}">
      <dsp:nvSpPr>
        <dsp:cNvPr id="0" name=""/>
        <dsp:cNvSpPr/>
      </dsp:nvSpPr>
      <dsp:spPr>
        <a:xfrm>
          <a:off x="2028408" y="139303"/>
          <a:ext cx="1841896" cy="110513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LGBTQ+ are more likely to attempt suicide than other youth.  </a:t>
          </a:r>
        </a:p>
      </dsp:txBody>
      <dsp:txXfrm>
        <a:off x="2028408" y="139303"/>
        <a:ext cx="1841896" cy="1105138"/>
      </dsp:txXfrm>
    </dsp:sp>
    <dsp:sp modelId="{16FC98C1-BC1F-4673-9989-918F567E8B12}">
      <dsp:nvSpPr>
        <dsp:cNvPr id="0" name=""/>
        <dsp:cNvSpPr/>
      </dsp:nvSpPr>
      <dsp:spPr>
        <a:xfrm>
          <a:off x="4054494" y="139303"/>
          <a:ext cx="1841896" cy="110513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Gender is established in early childhood.  </a:t>
          </a:r>
        </a:p>
      </dsp:txBody>
      <dsp:txXfrm>
        <a:off x="4054494" y="139303"/>
        <a:ext cx="1841896" cy="1105138"/>
      </dsp:txXfrm>
    </dsp:sp>
    <dsp:sp modelId="{520D77E1-2CCE-485B-B946-1C639A766D12}">
      <dsp:nvSpPr>
        <dsp:cNvPr id="0" name=""/>
        <dsp:cNvSpPr/>
      </dsp:nvSpPr>
      <dsp:spPr>
        <a:xfrm>
          <a:off x="6080581" y="139303"/>
          <a:ext cx="1841896" cy="110513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LGBTQ+, on average, have more foster care placements than other youth.  </a:t>
          </a:r>
        </a:p>
      </dsp:txBody>
      <dsp:txXfrm>
        <a:off x="6080581" y="139303"/>
        <a:ext cx="1841896" cy="1105138"/>
      </dsp:txXfrm>
    </dsp:sp>
    <dsp:sp modelId="{07F74893-A852-4F50-94B0-3005DB3CF08E}">
      <dsp:nvSpPr>
        <dsp:cNvPr id="0" name=""/>
        <dsp:cNvSpPr/>
      </dsp:nvSpPr>
      <dsp:spPr>
        <a:xfrm>
          <a:off x="2321" y="1428630"/>
          <a:ext cx="1841896" cy="110513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Many LGBTQ+ youth are asked to leave when they “come out”.  </a:t>
          </a:r>
        </a:p>
      </dsp:txBody>
      <dsp:txXfrm>
        <a:off x="2321" y="1428630"/>
        <a:ext cx="1841896" cy="1105138"/>
      </dsp:txXfrm>
    </dsp:sp>
    <dsp:sp modelId="{AF640D0D-AF5B-4109-9546-4FA99BB347F2}">
      <dsp:nvSpPr>
        <dsp:cNvPr id="0" name=""/>
        <dsp:cNvSpPr/>
      </dsp:nvSpPr>
      <dsp:spPr>
        <a:xfrm>
          <a:off x="2028408" y="1428630"/>
          <a:ext cx="1841896" cy="110513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LGBTQ+ youth are often bullied.  </a:t>
          </a:r>
        </a:p>
      </dsp:txBody>
      <dsp:txXfrm>
        <a:off x="2028408" y="1428630"/>
        <a:ext cx="1841896" cy="1105138"/>
      </dsp:txXfrm>
    </dsp:sp>
    <dsp:sp modelId="{819AC247-18E1-4CEE-88D6-6E88EC01F4DB}">
      <dsp:nvSpPr>
        <dsp:cNvPr id="0" name=""/>
        <dsp:cNvSpPr/>
      </dsp:nvSpPr>
      <dsp:spPr>
        <a:xfrm>
          <a:off x="4054494" y="1428630"/>
          <a:ext cx="1841896" cy="110513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A supportive and inclusive home environment is necessary for good child development.</a:t>
          </a:r>
        </a:p>
      </dsp:txBody>
      <dsp:txXfrm>
        <a:off x="4054494" y="1428630"/>
        <a:ext cx="1841896" cy="1105138"/>
      </dsp:txXfrm>
    </dsp:sp>
    <dsp:sp modelId="{6F0FB06A-E6EC-4079-8B53-E1FE8FFC2201}">
      <dsp:nvSpPr>
        <dsp:cNvPr id="0" name=""/>
        <dsp:cNvSpPr/>
      </dsp:nvSpPr>
      <dsp:spPr>
        <a:xfrm>
          <a:off x="6080581" y="1428630"/>
          <a:ext cx="1841896" cy="110513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LGBTQ+ need interested adults who will advocate for their rights.  </a:t>
          </a:r>
        </a:p>
      </dsp:txBody>
      <dsp:txXfrm>
        <a:off x="6080581" y="1428630"/>
        <a:ext cx="1841896" cy="1105138"/>
      </dsp:txXfrm>
    </dsp:sp>
    <dsp:sp modelId="{AAB0FB98-1B3C-4083-AE53-E2CB0E65ADED}">
      <dsp:nvSpPr>
        <dsp:cNvPr id="0" name=""/>
        <dsp:cNvSpPr/>
      </dsp:nvSpPr>
      <dsp:spPr>
        <a:xfrm>
          <a:off x="2028408" y="2717958"/>
          <a:ext cx="1841896" cy="110513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It is important to be educated about issues related to LGBTQ+ youth. </a:t>
          </a:r>
        </a:p>
      </dsp:txBody>
      <dsp:txXfrm>
        <a:off x="2028408" y="2717958"/>
        <a:ext cx="1841896" cy="1105138"/>
      </dsp:txXfrm>
    </dsp:sp>
    <dsp:sp modelId="{501E77CC-542D-458F-9D56-A693D0F36DBB}">
      <dsp:nvSpPr>
        <dsp:cNvPr id="0" name=""/>
        <dsp:cNvSpPr/>
      </dsp:nvSpPr>
      <dsp:spPr>
        <a:xfrm>
          <a:off x="4054494" y="2717958"/>
          <a:ext cx="1841896" cy="1105138"/>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a:t>Gender Identity and sexual orientation cannot be changed. </a:t>
          </a:r>
        </a:p>
      </dsp:txBody>
      <dsp:txXfrm>
        <a:off x="4054494" y="2717958"/>
        <a:ext cx="1841896" cy="110513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8FFDAC-0914-486C-9027-0B63194C7181}">
      <dsp:nvSpPr>
        <dsp:cNvPr id="0" name=""/>
        <dsp:cNvSpPr/>
      </dsp:nvSpPr>
      <dsp:spPr>
        <a:xfrm>
          <a:off x="0" y="0"/>
          <a:ext cx="7067550" cy="140692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dirty="0"/>
            <a:t>Sex is assigned at birth and is dependent on physical attributes such as chromosomes, hormone prevalence, and external and internal anatomy. </a:t>
          </a:r>
        </a:p>
      </dsp:txBody>
      <dsp:txXfrm>
        <a:off x="68680" y="68680"/>
        <a:ext cx="6930190" cy="1269564"/>
      </dsp:txXfrm>
    </dsp:sp>
    <dsp:sp modelId="{864368D2-9AB7-4A23-8FC8-8827DD664B62}">
      <dsp:nvSpPr>
        <dsp:cNvPr id="0" name=""/>
        <dsp:cNvSpPr/>
      </dsp:nvSpPr>
      <dsp:spPr>
        <a:xfrm>
          <a:off x="0" y="1674012"/>
          <a:ext cx="7067550" cy="140692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a:t>Gender refers to socially constructed roles, behaviors, activities, and attributes that society considers appropriate for boys and girls.</a:t>
          </a:r>
          <a:endParaRPr lang="en-US" sz="2500" kern="1200" dirty="0"/>
        </a:p>
      </dsp:txBody>
      <dsp:txXfrm>
        <a:off x="68680" y="1742692"/>
        <a:ext cx="6930190" cy="126956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FCC3A0-5481-40D4-AB87-3BB7837E7F5C}">
      <dsp:nvSpPr>
        <dsp:cNvPr id="0" name=""/>
        <dsp:cNvSpPr/>
      </dsp:nvSpPr>
      <dsp:spPr>
        <a:xfrm>
          <a:off x="0" y="396263"/>
          <a:ext cx="2396725" cy="1438035"/>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t>Discrimination within the child welfare system.  (Example: peer bullying that is condoned by staff.)</a:t>
          </a:r>
        </a:p>
      </dsp:txBody>
      <dsp:txXfrm>
        <a:off x="0" y="396263"/>
        <a:ext cx="2396725" cy="1438035"/>
      </dsp:txXfrm>
    </dsp:sp>
    <dsp:sp modelId="{CB3BB34F-CC60-463E-85B5-A9E986A7A902}">
      <dsp:nvSpPr>
        <dsp:cNvPr id="0" name=""/>
        <dsp:cNvSpPr/>
      </dsp:nvSpPr>
      <dsp:spPr>
        <a:xfrm>
          <a:off x="2636397" y="396263"/>
          <a:ext cx="2396725" cy="1438035"/>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t>Foster parents that pressure them to change or suppress their sexual identity.</a:t>
          </a:r>
        </a:p>
      </dsp:txBody>
      <dsp:txXfrm>
        <a:off x="2636397" y="396263"/>
        <a:ext cx="2396725" cy="1438035"/>
      </dsp:txXfrm>
    </dsp:sp>
    <dsp:sp modelId="{4BA30BAF-1C3F-4E7F-9B97-5766E0DF75F3}">
      <dsp:nvSpPr>
        <dsp:cNvPr id="0" name=""/>
        <dsp:cNvSpPr/>
      </dsp:nvSpPr>
      <dsp:spPr>
        <a:xfrm>
          <a:off x="5272795" y="396263"/>
          <a:ext cx="2396725" cy="1438035"/>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t>Permanent home is rarely considered an option.</a:t>
          </a:r>
        </a:p>
      </dsp:txBody>
      <dsp:txXfrm>
        <a:off x="5272795" y="396263"/>
        <a:ext cx="2396725" cy="1438035"/>
      </dsp:txXfrm>
    </dsp:sp>
    <dsp:sp modelId="{76C83A69-2B14-483A-8298-CA7123F4EAFB}">
      <dsp:nvSpPr>
        <dsp:cNvPr id="0" name=""/>
        <dsp:cNvSpPr/>
      </dsp:nvSpPr>
      <dsp:spPr>
        <a:xfrm>
          <a:off x="1318198" y="2073970"/>
          <a:ext cx="2396725" cy="1438035"/>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t>Fear of rejection</a:t>
          </a:r>
        </a:p>
      </dsp:txBody>
      <dsp:txXfrm>
        <a:off x="1318198" y="2073970"/>
        <a:ext cx="2396725" cy="1438035"/>
      </dsp:txXfrm>
    </dsp:sp>
    <dsp:sp modelId="{78E508DC-02F5-4B7C-9EF8-92262AB63642}">
      <dsp:nvSpPr>
        <dsp:cNvPr id="0" name=""/>
        <dsp:cNvSpPr/>
      </dsp:nvSpPr>
      <dsp:spPr>
        <a:xfrm>
          <a:off x="3954596" y="2073970"/>
          <a:ext cx="2396725" cy="1438035"/>
        </a:xfrm>
        <a:prstGeom prst="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t>Despair and self-blame</a:t>
          </a:r>
        </a:p>
      </dsp:txBody>
      <dsp:txXfrm>
        <a:off x="3954596" y="2073970"/>
        <a:ext cx="2396725" cy="143803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5D92DD-29F9-4D58-9DCA-33198B945824}">
      <dsp:nvSpPr>
        <dsp:cNvPr id="0" name=""/>
        <dsp:cNvSpPr/>
      </dsp:nvSpPr>
      <dsp:spPr>
        <a:xfrm>
          <a:off x="277015" y="2020"/>
          <a:ext cx="1456368" cy="873820"/>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Runaways</a:t>
          </a:r>
        </a:p>
      </dsp:txBody>
      <dsp:txXfrm>
        <a:off x="277015" y="2020"/>
        <a:ext cx="1456368" cy="873820"/>
      </dsp:txXfrm>
    </dsp:sp>
    <dsp:sp modelId="{53F88A96-CB6C-4957-B723-29F2FE6D5ABA}">
      <dsp:nvSpPr>
        <dsp:cNvPr id="0" name=""/>
        <dsp:cNvSpPr/>
      </dsp:nvSpPr>
      <dsp:spPr>
        <a:xfrm>
          <a:off x="1879020" y="2020"/>
          <a:ext cx="1456368" cy="873820"/>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Homeless</a:t>
          </a:r>
        </a:p>
      </dsp:txBody>
      <dsp:txXfrm>
        <a:off x="1879020" y="2020"/>
        <a:ext cx="1456368" cy="873820"/>
      </dsp:txXfrm>
    </dsp:sp>
    <dsp:sp modelId="{3C0FFF10-826B-4493-A96D-F8033F90CFF7}">
      <dsp:nvSpPr>
        <dsp:cNvPr id="0" name=""/>
        <dsp:cNvSpPr/>
      </dsp:nvSpPr>
      <dsp:spPr>
        <a:xfrm>
          <a:off x="3481025" y="2020"/>
          <a:ext cx="1456368" cy="873820"/>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Multiple placements</a:t>
          </a:r>
        </a:p>
      </dsp:txBody>
      <dsp:txXfrm>
        <a:off x="3481025" y="2020"/>
        <a:ext cx="1456368" cy="873820"/>
      </dsp:txXfrm>
    </dsp:sp>
    <dsp:sp modelId="{C8BD85AB-F543-4265-85C2-9BDCEC815865}">
      <dsp:nvSpPr>
        <dsp:cNvPr id="0" name=""/>
        <dsp:cNvSpPr/>
      </dsp:nvSpPr>
      <dsp:spPr>
        <a:xfrm>
          <a:off x="277015" y="1021478"/>
          <a:ext cx="1456368" cy="873820"/>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Bullied</a:t>
          </a:r>
        </a:p>
      </dsp:txBody>
      <dsp:txXfrm>
        <a:off x="277015" y="1021478"/>
        <a:ext cx="1456368" cy="873820"/>
      </dsp:txXfrm>
    </dsp:sp>
    <dsp:sp modelId="{FDFFCAA7-0373-41EE-8FA6-969547A66FA5}">
      <dsp:nvSpPr>
        <dsp:cNvPr id="0" name=""/>
        <dsp:cNvSpPr/>
      </dsp:nvSpPr>
      <dsp:spPr>
        <a:xfrm>
          <a:off x="1879020" y="1021478"/>
          <a:ext cx="1456368" cy="873820"/>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Unaccepted</a:t>
          </a:r>
        </a:p>
      </dsp:txBody>
      <dsp:txXfrm>
        <a:off x="1879020" y="1021478"/>
        <a:ext cx="1456368" cy="873820"/>
      </dsp:txXfrm>
    </dsp:sp>
    <dsp:sp modelId="{925D0747-908E-4834-BE2B-4F9D6649F684}">
      <dsp:nvSpPr>
        <dsp:cNvPr id="0" name=""/>
        <dsp:cNvSpPr/>
      </dsp:nvSpPr>
      <dsp:spPr>
        <a:xfrm>
          <a:off x="3481025" y="1021478"/>
          <a:ext cx="1456368" cy="873820"/>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Drug/alcohol abuse</a:t>
          </a:r>
        </a:p>
      </dsp:txBody>
      <dsp:txXfrm>
        <a:off x="3481025" y="1021478"/>
        <a:ext cx="1456368" cy="873820"/>
      </dsp:txXfrm>
    </dsp:sp>
    <dsp:sp modelId="{25D10D9E-2678-49C4-B4DA-65A3B74711EC}">
      <dsp:nvSpPr>
        <dsp:cNvPr id="0" name=""/>
        <dsp:cNvSpPr/>
      </dsp:nvSpPr>
      <dsp:spPr>
        <a:xfrm>
          <a:off x="277015" y="2040935"/>
          <a:ext cx="1456368" cy="873820"/>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Self-loathing</a:t>
          </a:r>
        </a:p>
      </dsp:txBody>
      <dsp:txXfrm>
        <a:off x="277015" y="2040935"/>
        <a:ext cx="1456368" cy="873820"/>
      </dsp:txXfrm>
    </dsp:sp>
    <dsp:sp modelId="{67257F7A-ED31-42B3-9B5E-84526141494A}">
      <dsp:nvSpPr>
        <dsp:cNvPr id="0" name=""/>
        <dsp:cNvSpPr/>
      </dsp:nvSpPr>
      <dsp:spPr>
        <a:xfrm>
          <a:off x="1879020" y="2040935"/>
          <a:ext cx="1456368" cy="873820"/>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Mental illness</a:t>
          </a:r>
        </a:p>
      </dsp:txBody>
      <dsp:txXfrm>
        <a:off x="1879020" y="2040935"/>
        <a:ext cx="1456368" cy="873820"/>
      </dsp:txXfrm>
    </dsp:sp>
    <dsp:sp modelId="{AA634744-E0C7-4F75-BFC4-22C12A6C17DB}">
      <dsp:nvSpPr>
        <dsp:cNvPr id="0" name=""/>
        <dsp:cNvSpPr/>
      </dsp:nvSpPr>
      <dsp:spPr>
        <a:xfrm>
          <a:off x="3481025" y="2040935"/>
          <a:ext cx="1456368" cy="873820"/>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a:t>Lack of safety</a:t>
          </a:r>
        </a:p>
      </dsp:txBody>
      <dsp:txXfrm>
        <a:off x="3481025" y="2040935"/>
        <a:ext cx="1456368" cy="873820"/>
      </dsp:txXfrm>
    </dsp:sp>
    <dsp:sp modelId="{16265416-0D5C-449C-BF16-CFDC8127B4B4}">
      <dsp:nvSpPr>
        <dsp:cNvPr id="0" name=""/>
        <dsp:cNvSpPr/>
      </dsp:nvSpPr>
      <dsp:spPr>
        <a:xfrm>
          <a:off x="1879020" y="3060393"/>
          <a:ext cx="1456368" cy="873820"/>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t>Suicide attempts</a:t>
          </a:r>
        </a:p>
      </dsp:txBody>
      <dsp:txXfrm>
        <a:off x="1879020" y="3060393"/>
        <a:ext cx="1456368" cy="873820"/>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650"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6688" y="0"/>
            <a:ext cx="3041650" cy="466725"/>
          </a:xfrm>
          <a:prstGeom prst="rect">
            <a:avLst/>
          </a:prstGeom>
        </p:spPr>
        <p:txBody>
          <a:bodyPr vert="horz" lIns="91440" tIns="45720" rIns="91440" bIns="45720" rtlCol="0"/>
          <a:lstStyle>
            <a:lvl1pPr algn="r">
              <a:defRPr sz="1200"/>
            </a:lvl1pPr>
          </a:lstStyle>
          <a:p>
            <a:fld id="{BB2F90C6-395F-4D79-9DCF-B2D41234A5AF}" type="datetimeFigureOut">
              <a:rPr lang="en-US" smtClean="0"/>
              <a:t>11/5/22</a:t>
            </a:fld>
            <a:endParaRPr lang="en-US"/>
          </a:p>
        </p:txBody>
      </p:sp>
      <p:sp>
        <p:nvSpPr>
          <p:cNvPr id="4" name="Slide Image Placeholder 3"/>
          <p:cNvSpPr>
            <a:spLocks noGrp="1" noRot="1" noChangeAspect="1"/>
          </p:cNvSpPr>
          <p:nvPr>
            <p:ph type="sldImg" idx="2"/>
          </p:nvPr>
        </p:nvSpPr>
        <p:spPr>
          <a:xfrm>
            <a:off x="1416050" y="1163638"/>
            <a:ext cx="4187825" cy="31400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8338"/>
            <a:ext cx="5616575" cy="36639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39200"/>
            <a:ext cx="3041650"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6688" y="8839200"/>
            <a:ext cx="3041650" cy="466725"/>
          </a:xfrm>
          <a:prstGeom prst="rect">
            <a:avLst/>
          </a:prstGeom>
        </p:spPr>
        <p:txBody>
          <a:bodyPr vert="horz" lIns="91440" tIns="45720" rIns="91440" bIns="45720" rtlCol="0" anchor="b"/>
          <a:lstStyle>
            <a:lvl1pPr algn="r">
              <a:defRPr sz="1200"/>
            </a:lvl1pPr>
          </a:lstStyle>
          <a:p>
            <a:fld id="{24692900-2C9E-4562-A96C-7576E233B04D}" type="slidenum">
              <a:rPr lang="en-US" smtClean="0"/>
              <a:t>‹#›</a:t>
            </a:fld>
            <a:endParaRPr lang="en-US"/>
          </a:p>
        </p:txBody>
      </p:sp>
    </p:spTree>
    <p:extLst>
      <p:ext uri="{BB962C8B-B14F-4D97-AF65-F5344CB8AC3E}">
        <p14:creationId xmlns:p14="http://schemas.microsoft.com/office/powerpoint/2010/main" val="39525914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https://transstudent.org/about/definitions/</a:t>
            </a:r>
          </a:p>
        </p:txBody>
      </p:sp>
      <p:sp>
        <p:nvSpPr>
          <p:cNvPr id="4" name="Slide Number Placeholder 3"/>
          <p:cNvSpPr>
            <a:spLocks noGrp="1"/>
          </p:cNvSpPr>
          <p:nvPr>
            <p:ph type="sldNum" sz="quarter" idx="5"/>
          </p:nvPr>
        </p:nvSpPr>
        <p:spPr/>
        <p:txBody>
          <a:bodyPr/>
          <a:lstStyle/>
          <a:p>
            <a:fld id="{24692900-2C9E-4562-A96C-7576E233B04D}" type="slidenum">
              <a:rPr lang="en-US" smtClean="0"/>
              <a:t>6</a:t>
            </a:fld>
            <a:endParaRPr lang="en-US"/>
          </a:p>
        </p:txBody>
      </p:sp>
    </p:spTree>
    <p:extLst>
      <p:ext uri="{BB962C8B-B14F-4D97-AF65-F5344CB8AC3E}">
        <p14:creationId xmlns:p14="http://schemas.microsoft.com/office/powerpoint/2010/main" val="8210364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https://transstudent.org/about/definitions/</a:t>
            </a:r>
          </a:p>
        </p:txBody>
      </p:sp>
      <p:sp>
        <p:nvSpPr>
          <p:cNvPr id="4" name="Slide Number Placeholder 3"/>
          <p:cNvSpPr>
            <a:spLocks noGrp="1"/>
          </p:cNvSpPr>
          <p:nvPr>
            <p:ph type="sldNum" sz="quarter" idx="5"/>
          </p:nvPr>
        </p:nvSpPr>
        <p:spPr/>
        <p:txBody>
          <a:bodyPr/>
          <a:lstStyle/>
          <a:p>
            <a:fld id="{24692900-2C9E-4562-A96C-7576E233B04D}" type="slidenum">
              <a:rPr lang="en-US" smtClean="0"/>
              <a:t>8</a:t>
            </a:fld>
            <a:endParaRPr lang="en-US"/>
          </a:p>
        </p:txBody>
      </p:sp>
    </p:spTree>
    <p:extLst>
      <p:ext uri="{BB962C8B-B14F-4D97-AF65-F5344CB8AC3E}">
        <p14:creationId xmlns:p14="http://schemas.microsoft.com/office/powerpoint/2010/main" val="1902306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https://transstudent.org/about/definitions/</a:t>
            </a:r>
          </a:p>
        </p:txBody>
      </p:sp>
      <p:sp>
        <p:nvSpPr>
          <p:cNvPr id="4" name="Slide Number Placeholder 3"/>
          <p:cNvSpPr>
            <a:spLocks noGrp="1"/>
          </p:cNvSpPr>
          <p:nvPr>
            <p:ph type="sldNum" sz="quarter" idx="5"/>
          </p:nvPr>
        </p:nvSpPr>
        <p:spPr/>
        <p:txBody>
          <a:bodyPr/>
          <a:lstStyle/>
          <a:p>
            <a:fld id="{24692900-2C9E-4562-A96C-7576E233B04D}" type="slidenum">
              <a:rPr lang="en-US" smtClean="0"/>
              <a:t>9</a:t>
            </a:fld>
            <a:endParaRPr lang="en-US"/>
          </a:p>
        </p:txBody>
      </p:sp>
    </p:spTree>
    <p:extLst>
      <p:ext uri="{BB962C8B-B14F-4D97-AF65-F5344CB8AC3E}">
        <p14:creationId xmlns:p14="http://schemas.microsoft.com/office/powerpoint/2010/main" val="39998937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https://www.genderbread.org/resource/genderbread-person-v4-0</a:t>
            </a:r>
          </a:p>
        </p:txBody>
      </p:sp>
      <p:sp>
        <p:nvSpPr>
          <p:cNvPr id="4" name="Slide Number Placeholder 3"/>
          <p:cNvSpPr>
            <a:spLocks noGrp="1"/>
          </p:cNvSpPr>
          <p:nvPr>
            <p:ph type="sldNum" sz="quarter" idx="5"/>
          </p:nvPr>
        </p:nvSpPr>
        <p:spPr/>
        <p:txBody>
          <a:bodyPr/>
          <a:lstStyle/>
          <a:p>
            <a:fld id="{24692900-2C9E-4562-A96C-7576E233B04D}" type="slidenum">
              <a:rPr lang="en-US" smtClean="0"/>
              <a:t>11</a:t>
            </a:fld>
            <a:endParaRPr lang="en-US"/>
          </a:p>
        </p:txBody>
      </p:sp>
    </p:spTree>
    <p:extLst>
      <p:ext uri="{BB962C8B-B14F-4D97-AF65-F5344CB8AC3E}">
        <p14:creationId xmlns:p14="http://schemas.microsoft.com/office/powerpoint/2010/main" val="37263670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https://www.childwelfare.gov/pubPDFs/lgbtqyouth.pdf</a:t>
            </a:r>
          </a:p>
        </p:txBody>
      </p:sp>
      <p:sp>
        <p:nvSpPr>
          <p:cNvPr id="4" name="Slide Number Placeholder 3"/>
          <p:cNvSpPr>
            <a:spLocks noGrp="1"/>
          </p:cNvSpPr>
          <p:nvPr>
            <p:ph type="sldNum" sz="quarter" idx="5"/>
          </p:nvPr>
        </p:nvSpPr>
        <p:spPr/>
        <p:txBody>
          <a:bodyPr/>
          <a:lstStyle/>
          <a:p>
            <a:fld id="{24692900-2C9E-4562-A96C-7576E233B04D}" type="slidenum">
              <a:rPr lang="en-US" smtClean="0"/>
              <a:t>12</a:t>
            </a:fld>
            <a:endParaRPr lang="en-US"/>
          </a:p>
        </p:txBody>
      </p:sp>
    </p:spTree>
    <p:extLst>
      <p:ext uri="{BB962C8B-B14F-4D97-AF65-F5344CB8AC3E}">
        <p14:creationId xmlns:p14="http://schemas.microsoft.com/office/powerpoint/2010/main" val="32433110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https://www.childwelfare.gov/pubPDFs/lgbtqyouth.pdf</a:t>
            </a:r>
          </a:p>
        </p:txBody>
      </p:sp>
      <p:sp>
        <p:nvSpPr>
          <p:cNvPr id="4" name="Slide Number Placeholder 3"/>
          <p:cNvSpPr>
            <a:spLocks noGrp="1"/>
          </p:cNvSpPr>
          <p:nvPr>
            <p:ph type="sldNum" sz="quarter" idx="5"/>
          </p:nvPr>
        </p:nvSpPr>
        <p:spPr/>
        <p:txBody>
          <a:bodyPr/>
          <a:lstStyle/>
          <a:p>
            <a:fld id="{24692900-2C9E-4562-A96C-7576E233B04D}" type="slidenum">
              <a:rPr lang="en-US" smtClean="0"/>
              <a:t>26</a:t>
            </a:fld>
            <a:endParaRPr lang="en-US"/>
          </a:p>
        </p:txBody>
      </p:sp>
    </p:spTree>
    <p:extLst>
      <p:ext uri="{BB962C8B-B14F-4D97-AF65-F5344CB8AC3E}">
        <p14:creationId xmlns:p14="http://schemas.microsoft.com/office/powerpoint/2010/main" val="33734056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https://www.childwelfare.gov/pubPDFs/lgbtqyouth.pdf</a:t>
            </a:r>
          </a:p>
        </p:txBody>
      </p:sp>
      <p:sp>
        <p:nvSpPr>
          <p:cNvPr id="4" name="Slide Number Placeholder 3"/>
          <p:cNvSpPr>
            <a:spLocks noGrp="1"/>
          </p:cNvSpPr>
          <p:nvPr>
            <p:ph type="sldNum" sz="quarter" idx="5"/>
          </p:nvPr>
        </p:nvSpPr>
        <p:spPr/>
        <p:txBody>
          <a:bodyPr/>
          <a:lstStyle/>
          <a:p>
            <a:fld id="{24692900-2C9E-4562-A96C-7576E233B04D}" type="slidenum">
              <a:rPr lang="en-US" smtClean="0"/>
              <a:t>28</a:t>
            </a:fld>
            <a:endParaRPr lang="en-US"/>
          </a:p>
        </p:txBody>
      </p:sp>
    </p:spTree>
    <p:extLst>
      <p:ext uri="{BB962C8B-B14F-4D97-AF65-F5344CB8AC3E}">
        <p14:creationId xmlns:p14="http://schemas.microsoft.com/office/powerpoint/2010/main" val="37530653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C1DD2E-8AC3-408C-B455-D44DF28B2A3D}"/>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7B992DD8-D7A2-44D9-B059-86EFC2ADFDE9}"/>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E18617F7-984F-428B-A49F-9F5A9450E8FE}"/>
              </a:ext>
            </a:extLst>
          </p:cNvPr>
          <p:cNvSpPr>
            <a:spLocks noGrp="1"/>
          </p:cNvSpPr>
          <p:nvPr>
            <p:ph type="dt" sz="half" idx="10"/>
          </p:nvPr>
        </p:nvSpPr>
        <p:spPr/>
        <p:txBody>
          <a:bodyPr/>
          <a:lstStyle/>
          <a:p>
            <a:fld id="{0106B4A3-4212-4E39-93DE-E053E8F69C28}" type="datetimeFigureOut">
              <a:rPr lang="en-US" smtClean="0"/>
              <a:pPr/>
              <a:t>11/5/22</a:t>
            </a:fld>
            <a:endParaRPr lang="en-US"/>
          </a:p>
        </p:txBody>
      </p:sp>
      <p:sp>
        <p:nvSpPr>
          <p:cNvPr id="5" name="Footer Placeholder 4">
            <a:extLst>
              <a:ext uri="{FF2B5EF4-FFF2-40B4-BE49-F238E27FC236}">
                <a16:creationId xmlns:a16="http://schemas.microsoft.com/office/drawing/2014/main" id="{7020DA61-FF9E-4598-9330-4C1D6F0F7E39}"/>
              </a:ext>
            </a:extLst>
          </p:cNvPr>
          <p:cNvSpPr>
            <a:spLocks noGrp="1"/>
          </p:cNvSpPr>
          <p:nvPr>
            <p:ph type="ftr" sz="quarter" idx="11"/>
          </p:nvPr>
        </p:nvSpPr>
        <p:spPr/>
        <p:txBody>
          <a:bodyPr/>
          <a:lstStyle/>
          <a:p>
            <a:endParaRPr kumimoji="0" lang="en-US"/>
          </a:p>
        </p:txBody>
      </p:sp>
      <p:sp>
        <p:nvSpPr>
          <p:cNvPr id="6" name="Slide Number Placeholder 5">
            <a:extLst>
              <a:ext uri="{FF2B5EF4-FFF2-40B4-BE49-F238E27FC236}">
                <a16:creationId xmlns:a16="http://schemas.microsoft.com/office/drawing/2014/main" id="{97D97C02-1E36-4B46-899C-DD1E927FCEC6}"/>
              </a:ext>
            </a:extLst>
          </p:cNvPr>
          <p:cNvSpPr>
            <a:spLocks noGrp="1"/>
          </p:cNvSpPr>
          <p:nvPr>
            <p:ph type="sldNum" sz="quarter" idx="12"/>
          </p:nvPr>
        </p:nvSpPr>
        <p:spPr/>
        <p:txBody>
          <a:bodyPr/>
          <a:lstStyle/>
          <a:p>
            <a:fld id="{A3DCDF73-85D2-4237-9B32-053DBDB0C312}" type="slidenum">
              <a:rPr kumimoji="0" lang="en-US" smtClean="0"/>
              <a:pPr/>
              <a:t>‹#›</a:t>
            </a:fld>
            <a:endParaRPr kumimoji="0" lang="en-US"/>
          </a:p>
        </p:txBody>
      </p:sp>
    </p:spTree>
    <p:extLst>
      <p:ext uri="{BB962C8B-B14F-4D97-AF65-F5344CB8AC3E}">
        <p14:creationId xmlns:p14="http://schemas.microsoft.com/office/powerpoint/2010/main" val="9673776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9B6FE4-D242-49F2-B6A3-DF9C2F4445D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6C116DA-0A21-4422-9191-DF8BA0CA3C3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FC53589-5035-4EB0-AC6B-26B6D175A7BC}"/>
              </a:ext>
            </a:extLst>
          </p:cNvPr>
          <p:cNvSpPr>
            <a:spLocks noGrp="1"/>
          </p:cNvSpPr>
          <p:nvPr>
            <p:ph type="dt" sz="half" idx="10"/>
          </p:nvPr>
        </p:nvSpPr>
        <p:spPr/>
        <p:txBody>
          <a:bodyPr/>
          <a:lstStyle/>
          <a:p>
            <a:fld id="{0106B4A3-4212-4E39-93DE-E053E8F69C28}" type="datetimeFigureOut">
              <a:rPr lang="en-US" smtClean="0"/>
              <a:pPr/>
              <a:t>11/5/22</a:t>
            </a:fld>
            <a:endParaRPr lang="en-US"/>
          </a:p>
        </p:txBody>
      </p:sp>
      <p:sp>
        <p:nvSpPr>
          <p:cNvPr id="5" name="Footer Placeholder 4">
            <a:extLst>
              <a:ext uri="{FF2B5EF4-FFF2-40B4-BE49-F238E27FC236}">
                <a16:creationId xmlns:a16="http://schemas.microsoft.com/office/drawing/2014/main" id="{BD7CBC0A-29E2-4D19-B774-0AE08752B836}"/>
              </a:ext>
            </a:extLst>
          </p:cNvPr>
          <p:cNvSpPr>
            <a:spLocks noGrp="1"/>
          </p:cNvSpPr>
          <p:nvPr>
            <p:ph type="ftr" sz="quarter" idx="11"/>
          </p:nvPr>
        </p:nvSpPr>
        <p:spPr/>
        <p:txBody>
          <a:bodyPr/>
          <a:lstStyle/>
          <a:p>
            <a:endParaRPr kumimoji="0" lang="en-US"/>
          </a:p>
        </p:txBody>
      </p:sp>
      <p:sp>
        <p:nvSpPr>
          <p:cNvPr id="6" name="Slide Number Placeholder 5">
            <a:extLst>
              <a:ext uri="{FF2B5EF4-FFF2-40B4-BE49-F238E27FC236}">
                <a16:creationId xmlns:a16="http://schemas.microsoft.com/office/drawing/2014/main" id="{E48A1BF3-84EC-4EC4-8DC5-9CC15F384BD6}"/>
              </a:ext>
            </a:extLst>
          </p:cNvPr>
          <p:cNvSpPr>
            <a:spLocks noGrp="1"/>
          </p:cNvSpPr>
          <p:nvPr>
            <p:ph type="sldNum" sz="quarter" idx="12"/>
          </p:nvPr>
        </p:nvSpPr>
        <p:spPr/>
        <p:txBody>
          <a:bodyPr/>
          <a:lstStyle/>
          <a:p>
            <a:fld id="{A3DCDF73-85D2-4237-9B32-053DBDB0C312}" type="slidenum">
              <a:rPr kumimoji="0" lang="en-US" smtClean="0"/>
              <a:pPr/>
              <a:t>‹#›</a:t>
            </a:fld>
            <a:endParaRPr kumimoji="0" lang="en-US"/>
          </a:p>
        </p:txBody>
      </p:sp>
    </p:spTree>
    <p:extLst>
      <p:ext uri="{BB962C8B-B14F-4D97-AF65-F5344CB8AC3E}">
        <p14:creationId xmlns:p14="http://schemas.microsoft.com/office/powerpoint/2010/main" val="36959981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B7F211E-4969-4248-9766-62A14473A633}"/>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D9C908D-3890-4590-B24A-9F587332BC39}"/>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FA4A425-30A8-4A3E-A71B-E7432C17B555}"/>
              </a:ext>
            </a:extLst>
          </p:cNvPr>
          <p:cNvSpPr>
            <a:spLocks noGrp="1"/>
          </p:cNvSpPr>
          <p:nvPr>
            <p:ph type="dt" sz="half" idx="10"/>
          </p:nvPr>
        </p:nvSpPr>
        <p:spPr/>
        <p:txBody>
          <a:bodyPr/>
          <a:lstStyle/>
          <a:p>
            <a:fld id="{0106B4A3-4212-4E39-93DE-E053E8F69C28}" type="datetimeFigureOut">
              <a:rPr lang="en-US" smtClean="0"/>
              <a:pPr/>
              <a:t>11/5/22</a:t>
            </a:fld>
            <a:endParaRPr lang="en-US"/>
          </a:p>
        </p:txBody>
      </p:sp>
      <p:sp>
        <p:nvSpPr>
          <p:cNvPr id="5" name="Footer Placeholder 4">
            <a:extLst>
              <a:ext uri="{FF2B5EF4-FFF2-40B4-BE49-F238E27FC236}">
                <a16:creationId xmlns:a16="http://schemas.microsoft.com/office/drawing/2014/main" id="{CDA4601E-447A-412C-AF08-90140C608A61}"/>
              </a:ext>
            </a:extLst>
          </p:cNvPr>
          <p:cNvSpPr>
            <a:spLocks noGrp="1"/>
          </p:cNvSpPr>
          <p:nvPr>
            <p:ph type="ftr" sz="quarter" idx="11"/>
          </p:nvPr>
        </p:nvSpPr>
        <p:spPr/>
        <p:txBody>
          <a:bodyPr/>
          <a:lstStyle/>
          <a:p>
            <a:endParaRPr kumimoji="0" lang="en-US"/>
          </a:p>
        </p:txBody>
      </p:sp>
      <p:sp>
        <p:nvSpPr>
          <p:cNvPr id="6" name="Slide Number Placeholder 5">
            <a:extLst>
              <a:ext uri="{FF2B5EF4-FFF2-40B4-BE49-F238E27FC236}">
                <a16:creationId xmlns:a16="http://schemas.microsoft.com/office/drawing/2014/main" id="{B9171386-1BFA-419C-A2FD-CF1AB7DE26BC}"/>
              </a:ext>
            </a:extLst>
          </p:cNvPr>
          <p:cNvSpPr>
            <a:spLocks noGrp="1"/>
          </p:cNvSpPr>
          <p:nvPr>
            <p:ph type="sldNum" sz="quarter" idx="12"/>
          </p:nvPr>
        </p:nvSpPr>
        <p:spPr/>
        <p:txBody>
          <a:bodyPr/>
          <a:lstStyle/>
          <a:p>
            <a:fld id="{A3DCDF73-85D2-4237-9B32-053DBDB0C312}" type="slidenum">
              <a:rPr kumimoji="0" lang="en-US" smtClean="0"/>
              <a:pPr/>
              <a:t>‹#›</a:t>
            </a:fld>
            <a:endParaRPr kumimoji="0" lang="en-US"/>
          </a:p>
        </p:txBody>
      </p:sp>
    </p:spTree>
    <p:extLst>
      <p:ext uri="{BB962C8B-B14F-4D97-AF65-F5344CB8AC3E}">
        <p14:creationId xmlns:p14="http://schemas.microsoft.com/office/powerpoint/2010/main" val="27407704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A30C7D-7359-4599-BE83-F9EBE320E81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4EB93B0-E92A-4DF8-A91D-C79DC8632EA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ED99A9C-54E3-402E-A6FD-B72711B56EF3}"/>
              </a:ext>
            </a:extLst>
          </p:cNvPr>
          <p:cNvSpPr>
            <a:spLocks noGrp="1"/>
          </p:cNvSpPr>
          <p:nvPr>
            <p:ph type="dt" sz="half" idx="10"/>
          </p:nvPr>
        </p:nvSpPr>
        <p:spPr/>
        <p:txBody>
          <a:bodyPr/>
          <a:lstStyle/>
          <a:p>
            <a:fld id="{0106B4A3-4212-4E39-93DE-E053E8F69C28}" type="datetimeFigureOut">
              <a:rPr lang="en-US" smtClean="0"/>
              <a:pPr/>
              <a:t>11/5/22</a:t>
            </a:fld>
            <a:endParaRPr lang="en-US"/>
          </a:p>
        </p:txBody>
      </p:sp>
      <p:sp>
        <p:nvSpPr>
          <p:cNvPr id="5" name="Footer Placeholder 4">
            <a:extLst>
              <a:ext uri="{FF2B5EF4-FFF2-40B4-BE49-F238E27FC236}">
                <a16:creationId xmlns:a16="http://schemas.microsoft.com/office/drawing/2014/main" id="{6F3CB2A0-EF43-41A1-9855-486C83808E66}"/>
              </a:ext>
            </a:extLst>
          </p:cNvPr>
          <p:cNvSpPr>
            <a:spLocks noGrp="1"/>
          </p:cNvSpPr>
          <p:nvPr>
            <p:ph type="ftr" sz="quarter" idx="11"/>
          </p:nvPr>
        </p:nvSpPr>
        <p:spPr/>
        <p:txBody>
          <a:bodyPr/>
          <a:lstStyle/>
          <a:p>
            <a:endParaRPr kumimoji="0" lang="en-US"/>
          </a:p>
        </p:txBody>
      </p:sp>
      <p:sp>
        <p:nvSpPr>
          <p:cNvPr id="6" name="Slide Number Placeholder 5">
            <a:extLst>
              <a:ext uri="{FF2B5EF4-FFF2-40B4-BE49-F238E27FC236}">
                <a16:creationId xmlns:a16="http://schemas.microsoft.com/office/drawing/2014/main" id="{F16C476B-D4D5-4BFD-B953-D39556D43762}"/>
              </a:ext>
            </a:extLst>
          </p:cNvPr>
          <p:cNvSpPr>
            <a:spLocks noGrp="1"/>
          </p:cNvSpPr>
          <p:nvPr>
            <p:ph type="sldNum" sz="quarter" idx="12"/>
          </p:nvPr>
        </p:nvSpPr>
        <p:spPr/>
        <p:txBody>
          <a:bodyPr/>
          <a:lstStyle/>
          <a:p>
            <a:fld id="{A3DCDF73-85D2-4237-9B32-053DBDB0C312}" type="slidenum">
              <a:rPr kumimoji="0" lang="en-US" smtClean="0"/>
              <a:pPr/>
              <a:t>‹#›</a:t>
            </a:fld>
            <a:endParaRPr kumimoji="0" lang="en-US"/>
          </a:p>
        </p:txBody>
      </p:sp>
    </p:spTree>
    <p:extLst>
      <p:ext uri="{BB962C8B-B14F-4D97-AF65-F5344CB8AC3E}">
        <p14:creationId xmlns:p14="http://schemas.microsoft.com/office/powerpoint/2010/main" val="42839173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06BE1-EC05-461C-A929-A92FDE6F878E}"/>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D8D4AF33-B8A3-4632-8021-299905A110F0}"/>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668BDD2-0B88-444C-949B-F70F979672C5}"/>
              </a:ext>
            </a:extLst>
          </p:cNvPr>
          <p:cNvSpPr>
            <a:spLocks noGrp="1"/>
          </p:cNvSpPr>
          <p:nvPr>
            <p:ph type="dt" sz="half" idx="10"/>
          </p:nvPr>
        </p:nvSpPr>
        <p:spPr/>
        <p:txBody>
          <a:bodyPr/>
          <a:lstStyle/>
          <a:p>
            <a:fld id="{0106B4A3-4212-4E39-93DE-E053E8F69C28}" type="datetimeFigureOut">
              <a:rPr lang="en-US" smtClean="0"/>
              <a:pPr/>
              <a:t>11/5/22</a:t>
            </a:fld>
            <a:endParaRPr lang="en-US"/>
          </a:p>
        </p:txBody>
      </p:sp>
      <p:sp>
        <p:nvSpPr>
          <p:cNvPr id="5" name="Footer Placeholder 4">
            <a:extLst>
              <a:ext uri="{FF2B5EF4-FFF2-40B4-BE49-F238E27FC236}">
                <a16:creationId xmlns:a16="http://schemas.microsoft.com/office/drawing/2014/main" id="{51AD101A-8D62-4462-B145-04ECFFBB0BB0}"/>
              </a:ext>
            </a:extLst>
          </p:cNvPr>
          <p:cNvSpPr>
            <a:spLocks noGrp="1"/>
          </p:cNvSpPr>
          <p:nvPr>
            <p:ph type="ftr" sz="quarter" idx="11"/>
          </p:nvPr>
        </p:nvSpPr>
        <p:spPr/>
        <p:txBody>
          <a:bodyPr/>
          <a:lstStyle/>
          <a:p>
            <a:endParaRPr kumimoji="0" lang="en-US"/>
          </a:p>
        </p:txBody>
      </p:sp>
      <p:sp>
        <p:nvSpPr>
          <p:cNvPr id="6" name="Slide Number Placeholder 5">
            <a:extLst>
              <a:ext uri="{FF2B5EF4-FFF2-40B4-BE49-F238E27FC236}">
                <a16:creationId xmlns:a16="http://schemas.microsoft.com/office/drawing/2014/main" id="{685A3313-F38B-46EE-BF7A-2C388DF86022}"/>
              </a:ext>
            </a:extLst>
          </p:cNvPr>
          <p:cNvSpPr>
            <a:spLocks noGrp="1"/>
          </p:cNvSpPr>
          <p:nvPr>
            <p:ph type="sldNum" sz="quarter" idx="12"/>
          </p:nvPr>
        </p:nvSpPr>
        <p:spPr/>
        <p:txBody>
          <a:bodyPr/>
          <a:lstStyle/>
          <a:p>
            <a:fld id="{A3DCDF73-85D2-4237-9B32-053DBDB0C312}" type="slidenum">
              <a:rPr kumimoji="0" lang="en-US" smtClean="0"/>
              <a:pPr/>
              <a:t>‹#›</a:t>
            </a:fld>
            <a:endParaRPr kumimoji="0" lang="en-US"/>
          </a:p>
        </p:txBody>
      </p:sp>
    </p:spTree>
    <p:extLst>
      <p:ext uri="{BB962C8B-B14F-4D97-AF65-F5344CB8AC3E}">
        <p14:creationId xmlns:p14="http://schemas.microsoft.com/office/powerpoint/2010/main" val="11614071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2BE1E5-CC8B-4B98-8FDB-044BC8B6A27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210C86A-975F-4462-BD8D-4E876979CF3F}"/>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8505B7D-E6E9-4235-915B-36E7B1A9B561}"/>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C05D64C-AB99-48FA-9855-BA53578581C8}"/>
              </a:ext>
            </a:extLst>
          </p:cNvPr>
          <p:cNvSpPr>
            <a:spLocks noGrp="1"/>
          </p:cNvSpPr>
          <p:nvPr>
            <p:ph type="dt" sz="half" idx="10"/>
          </p:nvPr>
        </p:nvSpPr>
        <p:spPr/>
        <p:txBody>
          <a:bodyPr/>
          <a:lstStyle/>
          <a:p>
            <a:fld id="{0106B4A3-4212-4E39-93DE-E053E8F69C28}" type="datetimeFigureOut">
              <a:rPr lang="en-US" smtClean="0"/>
              <a:pPr/>
              <a:t>11/5/22</a:t>
            </a:fld>
            <a:endParaRPr lang="en-US"/>
          </a:p>
        </p:txBody>
      </p:sp>
      <p:sp>
        <p:nvSpPr>
          <p:cNvPr id="6" name="Footer Placeholder 5">
            <a:extLst>
              <a:ext uri="{FF2B5EF4-FFF2-40B4-BE49-F238E27FC236}">
                <a16:creationId xmlns:a16="http://schemas.microsoft.com/office/drawing/2014/main" id="{232CE6DB-2AAA-499B-A246-63B3C6D41D51}"/>
              </a:ext>
            </a:extLst>
          </p:cNvPr>
          <p:cNvSpPr>
            <a:spLocks noGrp="1"/>
          </p:cNvSpPr>
          <p:nvPr>
            <p:ph type="ftr" sz="quarter" idx="11"/>
          </p:nvPr>
        </p:nvSpPr>
        <p:spPr/>
        <p:txBody>
          <a:bodyPr/>
          <a:lstStyle/>
          <a:p>
            <a:endParaRPr kumimoji="0" lang="en-US"/>
          </a:p>
        </p:txBody>
      </p:sp>
      <p:sp>
        <p:nvSpPr>
          <p:cNvPr id="7" name="Slide Number Placeholder 6">
            <a:extLst>
              <a:ext uri="{FF2B5EF4-FFF2-40B4-BE49-F238E27FC236}">
                <a16:creationId xmlns:a16="http://schemas.microsoft.com/office/drawing/2014/main" id="{6B4E10CD-67C0-476B-9D3B-803831FB13EA}"/>
              </a:ext>
            </a:extLst>
          </p:cNvPr>
          <p:cNvSpPr>
            <a:spLocks noGrp="1"/>
          </p:cNvSpPr>
          <p:nvPr>
            <p:ph type="sldNum" sz="quarter" idx="12"/>
          </p:nvPr>
        </p:nvSpPr>
        <p:spPr/>
        <p:txBody>
          <a:bodyPr/>
          <a:lstStyle/>
          <a:p>
            <a:fld id="{A3DCDF73-85D2-4237-9B32-053DBDB0C312}" type="slidenum">
              <a:rPr kumimoji="0" lang="en-US" smtClean="0"/>
              <a:pPr/>
              <a:t>‹#›</a:t>
            </a:fld>
            <a:endParaRPr kumimoji="0" lang="en-US"/>
          </a:p>
        </p:txBody>
      </p:sp>
    </p:spTree>
    <p:extLst>
      <p:ext uri="{BB962C8B-B14F-4D97-AF65-F5344CB8AC3E}">
        <p14:creationId xmlns:p14="http://schemas.microsoft.com/office/powerpoint/2010/main" val="33075248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0DC265-2496-4D20-B119-15B48AAB63D5}"/>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E4DD0CD-4753-4F48-AD4B-BD9131D4290B}"/>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9DE4B857-059D-4F20-BB09-863EFD7F5DD3}"/>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4D87FE3-C085-45A5-9635-7E8A88BCEC81}"/>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D9F8AE2A-8AEB-4E98-9A47-1C4FCFF5886B}"/>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CB3B3C1-1C71-4542-B9FE-937C1922C51E}"/>
              </a:ext>
            </a:extLst>
          </p:cNvPr>
          <p:cNvSpPr>
            <a:spLocks noGrp="1"/>
          </p:cNvSpPr>
          <p:nvPr>
            <p:ph type="dt" sz="half" idx="10"/>
          </p:nvPr>
        </p:nvSpPr>
        <p:spPr/>
        <p:txBody>
          <a:bodyPr/>
          <a:lstStyle/>
          <a:p>
            <a:fld id="{0106B4A3-4212-4E39-93DE-E053E8F69C28}" type="datetimeFigureOut">
              <a:rPr lang="en-US" smtClean="0"/>
              <a:pPr/>
              <a:t>11/5/22</a:t>
            </a:fld>
            <a:endParaRPr lang="en-US"/>
          </a:p>
        </p:txBody>
      </p:sp>
      <p:sp>
        <p:nvSpPr>
          <p:cNvPr id="8" name="Footer Placeholder 7">
            <a:extLst>
              <a:ext uri="{FF2B5EF4-FFF2-40B4-BE49-F238E27FC236}">
                <a16:creationId xmlns:a16="http://schemas.microsoft.com/office/drawing/2014/main" id="{120BD467-A10C-4FEE-84A6-2D14C1DE5184}"/>
              </a:ext>
            </a:extLst>
          </p:cNvPr>
          <p:cNvSpPr>
            <a:spLocks noGrp="1"/>
          </p:cNvSpPr>
          <p:nvPr>
            <p:ph type="ftr" sz="quarter" idx="11"/>
          </p:nvPr>
        </p:nvSpPr>
        <p:spPr/>
        <p:txBody>
          <a:bodyPr/>
          <a:lstStyle/>
          <a:p>
            <a:endParaRPr kumimoji="0" lang="en-US"/>
          </a:p>
        </p:txBody>
      </p:sp>
      <p:sp>
        <p:nvSpPr>
          <p:cNvPr id="9" name="Slide Number Placeholder 8">
            <a:extLst>
              <a:ext uri="{FF2B5EF4-FFF2-40B4-BE49-F238E27FC236}">
                <a16:creationId xmlns:a16="http://schemas.microsoft.com/office/drawing/2014/main" id="{49D4AE52-CCBF-4052-8BAD-EFB8003BF706}"/>
              </a:ext>
            </a:extLst>
          </p:cNvPr>
          <p:cNvSpPr>
            <a:spLocks noGrp="1"/>
          </p:cNvSpPr>
          <p:nvPr>
            <p:ph type="sldNum" sz="quarter" idx="12"/>
          </p:nvPr>
        </p:nvSpPr>
        <p:spPr/>
        <p:txBody>
          <a:bodyPr/>
          <a:lstStyle/>
          <a:p>
            <a:fld id="{A3DCDF73-85D2-4237-9B32-053DBDB0C312}" type="slidenum">
              <a:rPr kumimoji="0" lang="en-US" smtClean="0"/>
              <a:pPr/>
              <a:t>‹#›</a:t>
            </a:fld>
            <a:endParaRPr kumimoji="0" lang="en-US"/>
          </a:p>
        </p:txBody>
      </p:sp>
    </p:spTree>
    <p:extLst>
      <p:ext uri="{BB962C8B-B14F-4D97-AF65-F5344CB8AC3E}">
        <p14:creationId xmlns:p14="http://schemas.microsoft.com/office/powerpoint/2010/main" val="20423747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8CF4E9-D86D-48C4-9BF0-60845E254BC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97B6CC5-6F2D-4882-A81E-35C5499BB470}"/>
              </a:ext>
            </a:extLst>
          </p:cNvPr>
          <p:cNvSpPr>
            <a:spLocks noGrp="1"/>
          </p:cNvSpPr>
          <p:nvPr>
            <p:ph type="dt" sz="half" idx="10"/>
          </p:nvPr>
        </p:nvSpPr>
        <p:spPr/>
        <p:txBody>
          <a:bodyPr/>
          <a:lstStyle/>
          <a:p>
            <a:fld id="{0106B4A3-4212-4E39-93DE-E053E8F69C28}" type="datetimeFigureOut">
              <a:rPr lang="en-US" smtClean="0"/>
              <a:pPr/>
              <a:t>11/5/22</a:t>
            </a:fld>
            <a:endParaRPr lang="en-US"/>
          </a:p>
        </p:txBody>
      </p:sp>
      <p:sp>
        <p:nvSpPr>
          <p:cNvPr id="4" name="Footer Placeholder 3">
            <a:extLst>
              <a:ext uri="{FF2B5EF4-FFF2-40B4-BE49-F238E27FC236}">
                <a16:creationId xmlns:a16="http://schemas.microsoft.com/office/drawing/2014/main" id="{5F6DF137-8824-45B2-9430-DFBD10CC87C6}"/>
              </a:ext>
            </a:extLst>
          </p:cNvPr>
          <p:cNvSpPr>
            <a:spLocks noGrp="1"/>
          </p:cNvSpPr>
          <p:nvPr>
            <p:ph type="ftr" sz="quarter" idx="11"/>
          </p:nvPr>
        </p:nvSpPr>
        <p:spPr/>
        <p:txBody>
          <a:bodyPr/>
          <a:lstStyle/>
          <a:p>
            <a:endParaRPr kumimoji="0" lang="en-US"/>
          </a:p>
        </p:txBody>
      </p:sp>
      <p:sp>
        <p:nvSpPr>
          <p:cNvPr id="5" name="Slide Number Placeholder 4">
            <a:extLst>
              <a:ext uri="{FF2B5EF4-FFF2-40B4-BE49-F238E27FC236}">
                <a16:creationId xmlns:a16="http://schemas.microsoft.com/office/drawing/2014/main" id="{DAFF4EE0-A01F-4DD5-91DB-82F9482546B8}"/>
              </a:ext>
            </a:extLst>
          </p:cNvPr>
          <p:cNvSpPr>
            <a:spLocks noGrp="1"/>
          </p:cNvSpPr>
          <p:nvPr>
            <p:ph type="sldNum" sz="quarter" idx="12"/>
          </p:nvPr>
        </p:nvSpPr>
        <p:spPr/>
        <p:txBody>
          <a:bodyPr/>
          <a:lstStyle/>
          <a:p>
            <a:fld id="{A3DCDF73-85D2-4237-9B32-053DBDB0C312}" type="slidenum">
              <a:rPr kumimoji="0" lang="en-US" smtClean="0"/>
              <a:pPr/>
              <a:t>‹#›</a:t>
            </a:fld>
            <a:endParaRPr kumimoji="0" lang="en-US"/>
          </a:p>
        </p:txBody>
      </p:sp>
    </p:spTree>
    <p:extLst>
      <p:ext uri="{BB962C8B-B14F-4D97-AF65-F5344CB8AC3E}">
        <p14:creationId xmlns:p14="http://schemas.microsoft.com/office/powerpoint/2010/main" val="28225050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4666EA9-2096-4E35-9AAB-360AC89837F3}"/>
              </a:ext>
            </a:extLst>
          </p:cNvPr>
          <p:cNvSpPr>
            <a:spLocks noGrp="1"/>
          </p:cNvSpPr>
          <p:nvPr>
            <p:ph type="dt" sz="half" idx="10"/>
          </p:nvPr>
        </p:nvSpPr>
        <p:spPr/>
        <p:txBody>
          <a:bodyPr/>
          <a:lstStyle/>
          <a:p>
            <a:fld id="{0106B4A3-4212-4E39-93DE-E053E8F69C28}" type="datetimeFigureOut">
              <a:rPr lang="en-US" smtClean="0"/>
              <a:pPr/>
              <a:t>11/5/22</a:t>
            </a:fld>
            <a:endParaRPr lang="en-US"/>
          </a:p>
        </p:txBody>
      </p:sp>
      <p:sp>
        <p:nvSpPr>
          <p:cNvPr id="3" name="Footer Placeholder 2">
            <a:extLst>
              <a:ext uri="{FF2B5EF4-FFF2-40B4-BE49-F238E27FC236}">
                <a16:creationId xmlns:a16="http://schemas.microsoft.com/office/drawing/2014/main" id="{7EB800C7-07C8-4173-BD49-4F7F5763BF83}"/>
              </a:ext>
            </a:extLst>
          </p:cNvPr>
          <p:cNvSpPr>
            <a:spLocks noGrp="1"/>
          </p:cNvSpPr>
          <p:nvPr>
            <p:ph type="ftr" sz="quarter" idx="11"/>
          </p:nvPr>
        </p:nvSpPr>
        <p:spPr/>
        <p:txBody>
          <a:bodyPr/>
          <a:lstStyle/>
          <a:p>
            <a:endParaRPr kumimoji="0" lang="en-US"/>
          </a:p>
        </p:txBody>
      </p:sp>
      <p:sp>
        <p:nvSpPr>
          <p:cNvPr id="4" name="Slide Number Placeholder 3">
            <a:extLst>
              <a:ext uri="{FF2B5EF4-FFF2-40B4-BE49-F238E27FC236}">
                <a16:creationId xmlns:a16="http://schemas.microsoft.com/office/drawing/2014/main" id="{A4A5E35A-7A8E-42C6-B5B1-9221344449F6}"/>
              </a:ext>
            </a:extLst>
          </p:cNvPr>
          <p:cNvSpPr>
            <a:spLocks noGrp="1"/>
          </p:cNvSpPr>
          <p:nvPr>
            <p:ph type="sldNum" sz="quarter" idx="12"/>
          </p:nvPr>
        </p:nvSpPr>
        <p:spPr/>
        <p:txBody>
          <a:bodyPr/>
          <a:lstStyle/>
          <a:p>
            <a:fld id="{A3DCDF73-85D2-4237-9B32-053DBDB0C312}" type="slidenum">
              <a:rPr kumimoji="0" lang="en-US" smtClean="0"/>
              <a:pPr/>
              <a:t>‹#›</a:t>
            </a:fld>
            <a:endParaRPr kumimoji="0" lang="en-US"/>
          </a:p>
        </p:txBody>
      </p:sp>
    </p:spTree>
    <p:extLst>
      <p:ext uri="{BB962C8B-B14F-4D97-AF65-F5344CB8AC3E}">
        <p14:creationId xmlns:p14="http://schemas.microsoft.com/office/powerpoint/2010/main" val="33591430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71D8F-2CD1-40A0-B4FA-EED3C3ECBC21}"/>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672EAECB-8782-4C8A-8A45-18B7E29C00E6}"/>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7FEF291-7DE6-4FE2-8560-DC62ED49C639}"/>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A5ECEBD6-20E1-4488-BEA2-A9D96592ACE1}"/>
              </a:ext>
            </a:extLst>
          </p:cNvPr>
          <p:cNvSpPr>
            <a:spLocks noGrp="1"/>
          </p:cNvSpPr>
          <p:nvPr>
            <p:ph type="dt" sz="half" idx="10"/>
          </p:nvPr>
        </p:nvSpPr>
        <p:spPr/>
        <p:txBody>
          <a:bodyPr/>
          <a:lstStyle/>
          <a:p>
            <a:fld id="{0106B4A3-4212-4E39-93DE-E053E8F69C28}" type="datetimeFigureOut">
              <a:rPr lang="en-US" smtClean="0"/>
              <a:pPr/>
              <a:t>11/5/22</a:t>
            </a:fld>
            <a:endParaRPr lang="en-US"/>
          </a:p>
        </p:txBody>
      </p:sp>
      <p:sp>
        <p:nvSpPr>
          <p:cNvPr id="6" name="Footer Placeholder 5">
            <a:extLst>
              <a:ext uri="{FF2B5EF4-FFF2-40B4-BE49-F238E27FC236}">
                <a16:creationId xmlns:a16="http://schemas.microsoft.com/office/drawing/2014/main" id="{B1B4217F-21F6-452E-A729-4DA266318327}"/>
              </a:ext>
            </a:extLst>
          </p:cNvPr>
          <p:cNvSpPr>
            <a:spLocks noGrp="1"/>
          </p:cNvSpPr>
          <p:nvPr>
            <p:ph type="ftr" sz="quarter" idx="11"/>
          </p:nvPr>
        </p:nvSpPr>
        <p:spPr/>
        <p:txBody>
          <a:bodyPr/>
          <a:lstStyle/>
          <a:p>
            <a:endParaRPr kumimoji="0" lang="en-US"/>
          </a:p>
        </p:txBody>
      </p:sp>
      <p:sp>
        <p:nvSpPr>
          <p:cNvPr id="7" name="Slide Number Placeholder 6">
            <a:extLst>
              <a:ext uri="{FF2B5EF4-FFF2-40B4-BE49-F238E27FC236}">
                <a16:creationId xmlns:a16="http://schemas.microsoft.com/office/drawing/2014/main" id="{476F506D-828B-4A32-863C-4923BCE9EDDB}"/>
              </a:ext>
            </a:extLst>
          </p:cNvPr>
          <p:cNvSpPr>
            <a:spLocks noGrp="1"/>
          </p:cNvSpPr>
          <p:nvPr>
            <p:ph type="sldNum" sz="quarter" idx="12"/>
          </p:nvPr>
        </p:nvSpPr>
        <p:spPr/>
        <p:txBody>
          <a:bodyPr/>
          <a:lstStyle/>
          <a:p>
            <a:fld id="{A3DCDF73-85D2-4237-9B32-053DBDB0C312}" type="slidenum">
              <a:rPr kumimoji="0" lang="en-US" smtClean="0"/>
              <a:pPr/>
              <a:t>‹#›</a:t>
            </a:fld>
            <a:endParaRPr kumimoji="0" lang="en-US"/>
          </a:p>
        </p:txBody>
      </p:sp>
    </p:spTree>
    <p:extLst>
      <p:ext uri="{BB962C8B-B14F-4D97-AF65-F5344CB8AC3E}">
        <p14:creationId xmlns:p14="http://schemas.microsoft.com/office/powerpoint/2010/main" val="9473576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D53AD-2B07-4F91-829A-0DE926825FDF}"/>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A5134329-F044-4B95-A268-E5347F947AD5}"/>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AD6B0300-F1BA-4104-BCA7-BE3FA477C611}"/>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3EA41F04-31BB-4734-A144-3573077F91E3}"/>
              </a:ext>
            </a:extLst>
          </p:cNvPr>
          <p:cNvSpPr>
            <a:spLocks noGrp="1"/>
          </p:cNvSpPr>
          <p:nvPr>
            <p:ph type="dt" sz="half" idx="10"/>
          </p:nvPr>
        </p:nvSpPr>
        <p:spPr/>
        <p:txBody>
          <a:bodyPr/>
          <a:lstStyle/>
          <a:p>
            <a:fld id="{0106B4A3-4212-4E39-93DE-E053E8F69C28}" type="datetimeFigureOut">
              <a:rPr lang="en-US" smtClean="0"/>
              <a:pPr/>
              <a:t>11/5/22</a:t>
            </a:fld>
            <a:endParaRPr lang="en-US"/>
          </a:p>
        </p:txBody>
      </p:sp>
      <p:sp>
        <p:nvSpPr>
          <p:cNvPr id="6" name="Footer Placeholder 5">
            <a:extLst>
              <a:ext uri="{FF2B5EF4-FFF2-40B4-BE49-F238E27FC236}">
                <a16:creationId xmlns:a16="http://schemas.microsoft.com/office/drawing/2014/main" id="{1F88974A-F8B2-4B59-82E3-5363E6880ACD}"/>
              </a:ext>
            </a:extLst>
          </p:cNvPr>
          <p:cNvSpPr>
            <a:spLocks noGrp="1"/>
          </p:cNvSpPr>
          <p:nvPr>
            <p:ph type="ftr" sz="quarter" idx="11"/>
          </p:nvPr>
        </p:nvSpPr>
        <p:spPr/>
        <p:txBody>
          <a:bodyPr/>
          <a:lstStyle/>
          <a:p>
            <a:endParaRPr kumimoji="0" lang="en-US"/>
          </a:p>
        </p:txBody>
      </p:sp>
      <p:sp>
        <p:nvSpPr>
          <p:cNvPr id="7" name="Slide Number Placeholder 6">
            <a:extLst>
              <a:ext uri="{FF2B5EF4-FFF2-40B4-BE49-F238E27FC236}">
                <a16:creationId xmlns:a16="http://schemas.microsoft.com/office/drawing/2014/main" id="{F39B6E77-DB92-4F23-AB2F-A66AC99CC1F2}"/>
              </a:ext>
            </a:extLst>
          </p:cNvPr>
          <p:cNvSpPr>
            <a:spLocks noGrp="1"/>
          </p:cNvSpPr>
          <p:nvPr>
            <p:ph type="sldNum" sz="quarter" idx="12"/>
          </p:nvPr>
        </p:nvSpPr>
        <p:spPr/>
        <p:txBody>
          <a:bodyPr/>
          <a:lstStyle/>
          <a:p>
            <a:fld id="{A3DCDF73-85D2-4237-9B32-053DBDB0C312}" type="slidenum">
              <a:rPr kumimoji="0" lang="en-US" smtClean="0"/>
              <a:pPr/>
              <a:t>‹#›</a:t>
            </a:fld>
            <a:endParaRPr kumimoji="0" lang="en-US"/>
          </a:p>
        </p:txBody>
      </p:sp>
    </p:spTree>
    <p:extLst>
      <p:ext uri="{BB962C8B-B14F-4D97-AF65-F5344CB8AC3E}">
        <p14:creationId xmlns:p14="http://schemas.microsoft.com/office/powerpoint/2010/main" val="2633893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4C354A5-54A8-4E28-BD68-A24DE060F674}"/>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7856AA3-CA5B-4AB9-A0AF-431FF9ACAA2D}"/>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411AAC9-A59C-4AE7-A8B7-907AF60B44A4}"/>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0106B4A3-4212-4E39-93DE-E053E8F69C28}" type="datetimeFigureOut">
              <a:rPr lang="en-US" smtClean="0"/>
              <a:pPr/>
              <a:t>11/5/22</a:t>
            </a:fld>
            <a:endParaRPr lang="en-US"/>
          </a:p>
        </p:txBody>
      </p:sp>
      <p:sp>
        <p:nvSpPr>
          <p:cNvPr id="5" name="Footer Placeholder 4">
            <a:extLst>
              <a:ext uri="{FF2B5EF4-FFF2-40B4-BE49-F238E27FC236}">
                <a16:creationId xmlns:a16="http://schemas.microsoft.com/office/drawing/2014/main" id="{891A0223-7AAA-4770-9969-8928FC77C70C}"/>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0" lang="en-US"/>
          </a:p>
        </p:txBody>
      </p:sp>
      <p:sp>
        <p:nvSpPr>
          <p:cNvPr id="6" name="Slide Number Placeholder 5">
            <a:extLst>
              <a:ext uri="{FF2B5EF4-FFF2-40B4-BE49-F238E27FC236}">
                <a16:creationId xmlns:a16="http://schemas.microsoft.com/office/drawing/2014/main" id="{9D923E4C-6390-4655-A7DB-C115C7B8D425}"/>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3DCDF73-85D2-4237-9B32-053DBDB0C312}" type="slidenum">
              <a:rPr kumimoji="0" lang="en-US" smtClean="0"/>
              <a:pPr/>
              <a:t>‹#›</a:t>
            </a:fld>
            <a:endParaRPr kumimoji="0" lang="en-US"/>
          </a:p>
        </p:txBody>
      </p:sp>
    </p:spTree>
    <p:extLst>
      <p:ext uri="{BB962C8B-B14F-4D97-AF65-F5344CB8AC3E}">
        <p14:creationId xmlns:p14="http://schemas.microsoft.com/office/powerpoint/2010/main" val="3160242347"/>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ideo" Target="https://www.youtube.com/embed/QlJxkSQL15E?feature=oembed" TargetMode="External"/><Relationship Id="rId4" Type="http://schemas.openxmlformats.org/officeDocument/2006/relationships/image" Target="../media/image5.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ideo" Target="https://www.youtube.com/embed/sWS0GVOQPs0?feature=oembed" TargetMode="External"/><Relationship Id="rId4" Type="http://schemas.openxmlformats.org/officeDocument/2006/relationships/image" Target="../media/image8.jpeg"/></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ideo" Target="https://www.youtube.com/embed/DMy5yubbprA?feature=oembed" TargetMode="External"/><Relationship Id="rId4" Type="http://schemas.openxmlformats.org/officeDocument/2006/relationships/image" Target="../media/image10.jpeg"/></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www.advocatesforyouth.org/glbtq-issues-info-for-parents" TargetMode="External"/><Relationship Id="rId2" Type="http://schemas.openxmlformats.org/officeDocument/2006/relationships/hyperlink" Target="http://www.pflag.org/" TargetMode="External"/><Relationship Id="rId1" Type="http://schemas.openxmlformats.org/officeDocument/2006/relationships/slideLayout" Target="../slideLayouts/slideLayout2.xml"/><Relationship Id="rId4" Type="http://schemas.openxmlformats.org/officeDocument/2006/relationships/hyperlink" Target="http://www.mchlibrary.info/families/frb_Lgbtq.html"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s://www.childwelfare.gov/pubs/LGBTQ+youth.pdf" TargetMode="External"/><Relationship Id="rId2" Type="http://schemas.openxmlformats.org/officeDocument/2006/relationships/hyperlink" Target="http://www.cdc.gov/lgbthealth/" TargetMode="External"/><Relationship Id="rId1" Type="http://schemas.openxmlformats.org/officeDocument/2006/relationships/slideLayout" Target="../slideLayouts/slideLayout2.xml"/><Relationship Id="rId4" Type="http://schemas.openxmlformats.org/officeDocument/2006/relationships/hyperlink" Target="http://www.lambdalegal.org/sites/default/files/gdtb_2013_04_tips_for_families.pdf"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www.apa.org/topics/lgbt/transgender.pdf" TargetMode="External"/><Relationship Id="rId2" Type="http://schemas.openxmlformats.org/officeDocument/2006/relationships/hyperlink" Target="http://www.apa.org/topics/lgbt/orientation.pdf" TargetMode="External"/><Relationship Id="rId1" Type="http://schemas.openxmlformats.org/officeDocument/2006/relationships/slideLayout" Target="../slideLayouts/slideLayout2.xml"/><Relationship Id="rId4" Type="http://schemas.openxmlformats.org/officeDocument/2006/relationships/hyperlink" Target="http://www.childrensnational.org/files/PDF/DepartmentsandPrograms/Neuroscience/Psychiatry/GenderVariantOutreachProgram/GVParentBrochure.pdf"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community.pflag.org/document.doc?id=495" TargetMode="External"/><Relationship Id="rId2" Type="http://schemas.openxmlformats.org/officeDocument/2006/relationships/hyperlink" Target="http://www.pflag.org/fileadmin/user_upload/Publications/Be_Yourself.pdf"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522B21E-B2B9-4C72-9A71-C87EFD1374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EB7D2A2-F448-44D4-938C-DC84CBCB3B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9144000" cy="44125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871AEA07-1E14-44B4-8E55-64EF049CD6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7348" y="551962"/>
            <a:ext cx="8249304" cy="4618549"/>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1143000" y="1293338"/>
            <a:ext cx="6858000" cy="3274592"/>
          </a:xfrm>
        </p:spPr>
        <p:txBody>
          <a:bodyPr anchor="ctr">
            <a:normAutofit/>
          </a:bodyPr>
          <a:lstStyle/>
          <a:p>
            <a:r>
              <a:rPr lang="en-US" sz="7000" b="1" dirty="0">
                <a:latin typeface="Bahnschrift Condensed" panose="020B0502040204020203" pitchFamily="34" charset="0"/>
                <a:cs typeface="Adobe Devanagari" panose="02040503050201020203" pitchFamily="18" charset="0"/>
              </a:rPr>
              <a:t>Gender Identity and Sexual Orientation</a:t>
            </a:r>
          </a:p>
        </p:txBody>
      </p:sp>
      <p:sp>
        <p:nvSpPr>
          <p:cNvPr id="3" name="Subtitle 2"/>
          <p:cNvSpPr>
            <a:spLocks noGrp="1"/>
          </p:cNvSpPr>
          <p:nvPr>
            <p:ph type="subTitle" idx="1"/>
          </p:nvPr>
        </p:nvSpPr>
        <p:spPr>
          <a:xfrm>
            <a:off x="1143000" y="5514052"/>
            <a:ext cx="6858000" cy="651910"/>
          </a:xfrm>
        </p:spPr>
        <p:txBody>
          <a:bodyPr anchor="ctr">
            <a:normAutofit/>
          </a:bodyPr>
          <a:lstStyle/>
          <a:p>
            <a:r>
              <a:rPr lang="en-US" sz="3000" dirty="0">
                <a:latin typeface="Bahnschrift Condensed" panose="020B0502040204020203" pitchFamily="34" charset="0"/>
              </a:rPr>
              <a:t>A Guide for Foster Parents</a:t>
            </a:r>
          </a:p>
          <a:p>
            <a:endParaRPr lang="en-US" dirty="0"/>
          </a:p>
        </p:txBody>
      </p:sp>
      <p:cxnSp>
        <p:nvCxnSpPr>
          <p:cNvPr id="14" name="Straight Connector 13">
            <a:extLst>
              <a:ext uri="{FF2B5EF4-FFF2-40B4-BE49-F238E27FC236}">
                <a16:creationId xmlns:a16="http://schemas.microsoft.com/office/drawing/2014/main" id="{F7C8EA93-3210-4C62-99E9-153C275E3A8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447348" y="6354708"/>
            <a:ext cx="8250174" cy="0"/>
          </a:xfrm>
          <a:prstGeom prst="line">
            <a:avLst/>
          </a:prstGeom>
          <a:ln w="101600">
            <a:solidFill>
              <a:schemeClr val="accent4"/>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16">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ight Triangle 18">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20">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49C55292-A7B2-42CA-9608-2058CE6957F1}"/>
              </a:ext>
            </a:extLst>
          </p:cNvPr>
          <p:cNvSpPr>
            <a:spLocks noGrp="1"/>
          </p:cNvSpPr>
          <p:nvPr>
            <p:ph type="title"/>
          </p:nvPr>
        </p:nvSpPr>
        <p:spPr>
          <a:xfrm>
            <a:off x="753048" y="762654"/>
            <a:ext cx="7635353" cy="724424"/>
          </a:xfrm>
        </p:spPr>
        <p:txBody>
          <a:bodyPr>
            <a:noAutofit/>
          </a:bodyPr>
          <a:lstStyle/>
          <a:p>
            <a:pPr algn="ctr"/>
            <a:r>
              <a:rPr lang="en-US" sz="5000" b="1" dirty="0">
                <a:latin typeface="Bahnschrift Condensed" panose="020B0502040204020203" pitchFamily="34" charset="0"/>
              </a:rPr>
              <a:t>Sexual Orientation</a:t>
            </a:r>
          </a:p>
        </p:txBody>
      </p:sp>
      <p:graphicFrame>
        <p:nvGraphicFramePr>
          <p:cNvPr id="7" name="Table 6">
            <a:extLst>
              <a:ext uri="{FF2B5EF4-FFF2-40B4-BE49-F238E27FC236}">
                <a16:creationId xmlns:a16="http://schemas.microsoft.com/office/drawing/2014/main" id="{8AB3443A-2B9D-473F-A272-94ACF50BB59A}"/>
              </a:ext>
            </a:extLst>
          </p:cNvPr>
          <p:cNvGraphicFramePr>
            <a:graphicFrameLocks noGrp="1"/>
          </p:cNvGraphicFramePr>
          <p:nvPr>
            <p:extLst>
              <p:ext uri="{D42A27DB-BD31-4B8C-83A1-F6EECF244321}">
                <p14:modId xmlns:p14="http://schemas.microsoft.com/office/powerpoint/2010/main" val="2452371475"/>
              </p:ext>
            </p:extLst>
          </p:nvPr>
        </p:nvGraphicFramePr>
        <p:xfrm>
          <a:off x="585982" y="1487079"/>
          <a:ext cx="7969483" cy="4647023"/>
        </p:xfrm>
        <a:graphic>
          <a:graphicData uri="http://schemas.openxmlformats.org/drawingml/2006/table">
            <a:tbl>
              <a:tblPr firstRow="1" firstCol="1" bandRow="1">
                <a:tableStyleId>{69CF1AB2-1976-4502-BF36-3FF5EA218861}</a:tableStyleId>
              </a:tblPr>
              <a:tblGrid>
                <a:gridCol w="1014218">
                  <a:extLst>
                    <a:ext uri="{9D8B030D-6E8A-4147-A177-3AD203B41FA5}">
                      <a16:colId xmlns:a16="http://schemas.microsoft.com/office/drawing/2014/main" val="2709763167"/>
                    </a:ext>
                  </a:extLst>
                </a:gridCol>
                <a:gridCol w="6955265">
                  <a:extLst>
                    <a:ext uri="{9D8B030D-6E8A-4147-A177-3AD203B41FA5}">
                      <a16:colId xmlns:a16="http://schemas.microsoft.com/office/drawing/2014/main" val="1363957663"/>
                    </a:ext>
                  </a:extLst>
                </a:gridCol>
              </a:tblGrid>
              <a:tr h="808178">
                <a:tc>
                  <a:txBody>
                    <a:bodyPr/>
                    <a:lstStyle/>
                    <a:p>
                      <a:pPr algn="ctr">
                        <a:spcAft>
                          <a:spcPts val="0"/>
                        </a:spcAft>
                      </a:pPr>
                      <a:r>
                        <a:rPr lang="en-US" sz="1600" dirty="0">
                          <a:effectLst/>
                        </a:rPr>
                        <a:t>Asexual</a:t>
                      </a:r>
                      <a:endParaRPr lang="en-US" sz="1600" dirty="0">
                        <a:solidFill>
                          <a:srgbClr val="000000"/>
                        </a:solidFill>
                        <a:effectLst/>
                        <a:latin typeface="Arial" panose="020B0604020202020204" pitchFamily="34" charset="0"/>
                        <a:ea typeface="Arial" panose="020B0604020202020204" pitchFamily="34" charset="0"/>
                      </a:endParaRPr>
                    </a:p>
                  </a:txBody>
                  <a:tcPr marL="84142" marR="84142" marT="0" marB="0" anchor="ctr"/>
                </a:tc>
                <a:tc>
                  <a:txBody>
                    <a:bodyPr/>
                    <a:lstStyle/>
                    <a:p>
                      <a:pPr>
                        <a:spcAft>
                          <a:spcPts val="0"/>
                        </a:spcAft>
                      </a:pPr>
                      <a:r>
                        <a:rPr lang="en-US" sz="1250" b="0" dirty="0">
                          <a:effectLst/>
                        </a:rPr>
                        <a:t>Someone who does not experience sexual attraction. Distinct from celibacy, which is a conscious choice, asexuality is an intrinsic aspect of an asexual person. Just as sexually active individuals have emotional needs, so do asexual individuals. A person who is asexual may experience romantic attraction to others. (Other terms used include: Ace.)</a:t>
                      </a:r>
                      <a:endParaRPr lang="en-US" sz="1250" b="0" dirty="0">
                        <a:solidFill>
                          <a:srgbClr val="000000"/>
                        </a:solidFill>
                        <a:effectLst/>
                        <a:latin typeface="Arial" panose="020B0604020202020204" pitchFamily="34" charset="0"/>
                        <a:ea typeface="Arial" panose="020B0604020202020204" pitchFamily="34" charset="0"/>
                      </a:endParaRPr>
                    </a:p>
                  </a:txBody>
                  <a:tcPr marL="84142" marR="84142" marT="0" marB="0"/>
                </a:tc>
                <a:extLst>
                  <a:ext uri="{0D108BD9-81ED-4DB2-BD59-A6C34878D82A}">
                    <a16:rowId xmlns:a16="http://schemas.microsoft.com/office/drawing/2014/main" val="2722540536"/>
                  </a:ext>
                </a:extLst>
              </a:tr>
              <a:tr h="404089">
                <a:tc>
                  <a:txBody>
                    <a:bodyPr/>
                    <a:lstStyle/>
                    <a:p>
                      <a:pPr algn="ctr">
                        <a:spcAft>
                          <a:spcPts val="0"/>
                        </a:spcAft>
                      </a:pPr>
                      <a:r>
                        <a:rPr lang="en-US" sz="1600" dirty="0">
                          <a:effectLst/>
                        </a:rPr>
                        <a:t>Bisexual</a:t>
                      </a:r>
                      <a:endParaRPr lang="en-US" sz="1600" dirty="0">
                        <a:solidFill>
                          <a:srgbClr val="000000"/>
                        </a:solidFill>
                        <a:effectLst/>
                        <a:latin typeface="Arial" panose="020B0604020202020204" pitchFamily="34" charset="0"/>
                        <a:ea typeface="Arial" panose="020B0604020202020204" pitchFamily="34" charset="0"/>
                      </a:endParaRPr>
                    </a:p>
                  </a:txBody>
                  <a:tcPr marL="84142" marR="84142" marT="0" marB="0" anchor="ctr"/>
                </a:tc>
                <a:tc>
                  <a:txBody>
                    <a:bodyPr/>
                    <a:lstStyle/>
                    <a:p>
                      <a:pPr>
                        <a:spcAft>
                          <a:spcPts val="0"/>
                        </a:spcAft>
                      </a:pPr>
                      <a:r>
                        <a:rPr lang="en-US" sz="1250" dirty="0">
                          <a:effectLst/>
                        </a:rPr>
                        <a:t>Someone who experiences sexual, romantic, physical, and/or spiritual attraction to people of their own gender as well as toward another gender. (sometimes shortened to “bi”)</a:t>
                      </a:r>
                      <a:endParaRPr lang="en-US" sz="1250" dirty="0">
                        <a:solidFill>
                          <a:srgbClr val="000000"/>
                        </a:solidFill>
                        <a:effectLst/>
                        <a:latin typeface="Arial" panose="020B0604020202020204" pitchFamily="34" charset="0"/>
                        <a:ea typeface="Arial" panose="020B0604020202020204" pitchFamily="34" charset="0"/>
                      </a:endParaRPr>
                    </a:p>
                  </a:txBody>
                  <a:tcPr marL="84142" marR="84142" marT="0" marB="0"/>
                </a:tc>
                <a:extLst>
                  <a:ext uri="{0D108BD9-81ED-4DB2-BD59-A6C34878D82A}">
                    <a16:rowId xmlns:a16="http://schemas.microsoft.com/office/drawing/2014/main" val="1114944634"/>
                  </a:ext>
                </a:extLst>
              </a:tr>
              <a:tr h="808178">
                <a:tc>
                  <a:txBody>
                    <a:bodyPr/>
                    <a:lstStyle/>
                    <a:p>
                      <a:pPr algn="ctr">
                        <a:spcAft>
                          <a:spcPts val="0"/>
                        </a:spcAft>
                      </a:pPr>
                      <a:r>
                        <a:rPr lang="en-US" sz="1600" dirty="0">
                          <a:effectLst/>
                        </a:rPr>
                        <a:t>Gay</a:t>
                      </a:r>
                      <a:endParaRPr lang="en-US" sz="1600" dirty="0">
                        <a:solidFill>
                          <a:srgbClr val="000000"/>
                        </a:solidFill>
                        <a:effectLst/>
                        <a:latin typeface="Arial" panose="020B0604020202020204" pitchFamily="34" charset="0"/>
                        <a:ea typeface="Arial" panose="020B0604020202020204" pitchFamily="34" charset="0"/>
                      </a:endParaRPr>
                    </a:p>
                  </a:txBody>
                  <a:tcPr marL="84142" marR="84142" marT="0" marB="0" anchor="ctr"/>
                </a:tc>
                <a:tc>
                  <a:txBody>
                    <a:bodyPr/>
                    <a:lstStyle/>
                    <a:p>
                      <a:pPr>
                        <a:spcAft>
                          <a:spcPts val="0"/>
                        </a:spcAft>
                      </a:pPr>
                      <a:r>
                        <a:rPr lang="en-US" sz="1250" dirty="0">
                          <a:effectLst/>
                        </a:rPr>
                        <a:t>A term used to describe (trans or cis) boys/men who are attracted to (trans or cis) boys/men, but often used and embraced by people with other gender identities to describe their same-gender attractions and relationships as well. Often referred to as ‘homosexual,’ though this term is no longer used by the majority of people with same-gender attractions.</a:t>
                      </a:r>
                      <a:endParaRPr lang="en-US" sz="1250" dirty="0">
                        <a:solidFill>
                          <a:srgbClr val="000000"/>
                        </a:solidFill>
                        <a:effectLst/>
                        <a:latin typeface="Arial" panose="020B0604020202020204" pitchFamily="34" charset="0"/>
                        <a:ea typeface="Arial" panose="020B0604020202020204" pitchFamily="34" charset="0"/>
                      </a:endParaRPr>
                    </a:p>
                  </a:txBody>
                  <a:tcPr marL="84142" marR="84142" marT="0" marB="0"/>
                </a:tc>
                <a:extLst>
                  <a:ext uri="{0D108BD9-81ED-4DB2-BD59-A6C34878D82A}">
                    <a16:rowId xmlns:a16="http://schemas.microsoft.com/office/drawing/2014/main" val="1564047821"/>
                  </a:ext>
                </a:extLst>
              </a:tr>
              <a:tr h="606133">
                <a:tc>
                  <a:txBody>
                    <a:bodyPr/>
                    <a:lstStyle/>
                    <a:p>
                      <a:pPr algn="ctr">
                        <a:spcAft>
                          <a:spcPts val="0"/>
                        </a:spcAft>
                      </a:pPr>
                      <a:r>
                        <a:rPr lang="en-US" sz="1600" dirty="0">
                          <a:effectLst/>
                        </a:rPr>
                        <a:t>Lesbian</a:t>
                      </a:r>
                      <a:endParaRPr lang="en-US" sz="1600" dirty="0">
                        <a:solidFill>
                          <a:srgbClr val="000000"/>
                        </a:solidFill>
                        <a:effectLst/>
                        <a:latin typeface="Arial" panose="020B0604020202020204" pitchFamily="34" charset="0"/>
                        <a:ea typeface="Arial" panose="020B0604020202020204" pitchFamily="34" charset="0"/>
                      </a:endParaRPr>
                    </a:p>
                  </a:txBody>
                  <a:tcPr marL="84142" marR="84142" marT="0" marB="0" anchor="ctr"/>
                </a:tc>
                <a:tc>
                  <a:txBody>
                    <a:bodyPr/>
                    <a:lstStyle/>
                    <a:p>
                      <a:pPr>
                        <a:spcAft>
                          <a:spcPts val="0"/>
                        </a:spcAft>
                      </a:pPr>
                      <a:r>
                        <a:rPr lang="en-US" sz="1250" dirty="0">
                          <a:effectLst/>
                        </a:rPr>
                        <a:t>Used to describe (trans or cis) girls/women who are attracted to (trans or cis) girls/women. Often referred to as ‘homosexual,’ though this term is no longer used by the majority of women with same-gender attractions.</a:t>
                      </a:r>
                      <a:endParaRPr lang="en-US" sz="1250" dirty="0">
                        <a:solidFill>
                          <a:srgbClr val="000000"/>
                        </a:solidFill>
                        <a:effectLst/>
                        <a:latin typeface="Arial" panose="020B0604020202020204" pitchFamily="34" charset="0"/>
                        <a:ea typeface="Arial" panose="020B0604020202020204" pitchFamily="34" charset="0"/>
                      </a:endParaRPr>
                    </a:p>
                  </a:txBody>
                  <a:tcPr marL="84142" marR="84142" marT="0" marB="0"/>
                </a:tc>
                <a:extLst>
                  <a:ext uri="{0D108BD9-81ED-4DB2-BD59-A6C34878D82A}">
                    <a16:rowId xmlns:a16="http://schemas.microsoft.com/office/drawing/2014/main" val="3674005844"/>
                  </a:ext>
                </a:extLst>
              </a:tr>
              <a:tr h="808178">
                <a:tc>
                  <a:txBody>
                    <a:bodyPr/>
                    <a:lstStyle/>
                    <a:p>
                      <a:pPr algn="ctr">
                        <a:spcAft>
                          <a:spcPts val="0"/>
                        </a:spcAft>
                      </a:pPr>
                      <a:r>
                        <a:rPr lang="en-US" sz="1600" dirty="0">
                          <a:effectLst/>
                        </a:rPr>
                        <a:t>Pansexual</a:t>
                      </a:r>
                      <a:endParaRPr lang="en-US" sz="1600" dirty="0">
                        <a:solidFill>
                          <a:srgbClr val="000000"/>
                        </a:solidFill>
                        <a:effectLst/>
                        <a:latin typeface="Arial" panose="020B0604020202020204" pitchFamily="34" charset="0"/>
                        <a:ea typeface="Arial" panose="020B0604020202020204" pitchFamily="34" charset="0"/>
                      </a:endParaRPr>
                    </a:p>
                  </a:txBody>
                  <a:tcPr marL="84142" marR="84142" marT="0" marB="0" anchor="ctr"/>
                </a:tc>
                <a:tc>
                  <a:txBody>
                    <a:bodyPr/>
                    <a:lstStyle/>
                    <a:p>
                      <a:pPr>
                        <a:spcAft>
                          <a:spcPts val="0"/>
                        </a:spcAft>
                      </a:pPr>
                      <a:r>
                        <a:rPr lang="en-US" sz="1250" dirty="0">
                          <a:effectLst/>
                        </a:rPr>
                        <a:t>Someone who experiences sexual, romantic, physical, and/or spiritual attraction to members of all gender identities/expressions. Although pansexual is similar to bisexual, individuals who use the term “pansexual” often prefer it because it does not reinforce the woman/man gender binary inherent in the term “bisexual.” </a:t>
                      </a:r>
                      <a:endParaRPr lang="en-US" sz="1250" dirty="0">
                        <a:solidFill>
                          <a:srgbClr val="000000"/>
                        </a:solidFill>
                        <a:effectLst/>
                        <a:latin typeface="Arial" panose="020B0604020202020204" pitchFamily="34" charset="0"/>
                        <a:ea typeface="Arial" panose="020B0604020202020204" pitchFamily="34" charset="0"/>
                      </a:endParaRPr>
                    </a:p>
                  </a:txBody>
                  <a:tcPr marL="84142" marR="84142" marT="0" marB="0"/>
                </a:tc>
                <a:extLst>
                  <a:ext uri="{0D108BD9-81ED-4DB2-BD59-A6C34878D82A}">
                    <a16:rowId xmlns:a16="http://schemas.microsoft.com/office/drawing/2014/main" val="4148850369"/>
                  </a:ext>
                </a:extLst>
              </a:tr>
              <a:tr h="808178">
                <a:tc>
                  <a:txBody>
                    <a:bodyPr/>
                    <a:lstStyle/>
                    <a:p>
                      <a:pPr algn="ctr">
                        <a:spcAft>
                          <a:spcPts val="0"/>
                        </a:spcAft>
                      </a:pPr>
                      <a:r>
                        <a:rPr lang="en-US" sz="1600" dirty="0">
                          <a:effectLst/>
                        </a:rPr>
                        <a:t>Queer</a:t>
                      </a:r>
                      <a:endParaRPr lang="en-US" sz="1600" dirty="0">
                        <a:solidFill>
                          <a:srgbClr val="000000"/>
                        </a:solidFill>
                        <a:effectLst/>
                        <a:latin typeface="Arial" panose="020B0604020202020204" pitchFamily="34" charset="0"/>
                        <a:ea typeface="Arial" panose="020B0604020202020204" pitchFamily="34" charset="0"/>
                      </a:endParaRPr>
                    </a:p>
                  </a:txBody>
                  <a:tcPr marL="84142" marR="84142" marT="0" marB="0" anchor="ctr"/>
                </a:tc>
                <a:tc>
                  <a:txBody>
                    <a:bodyPr/>
                    <a:lstStyle/>
                    <a:p>
                      <a:pPr>
                        <a:spcAft>
                          <a:spcPts val="0"/>
                        </a:spcAft>
                      </a:pPr>
                      <a:r>
                        <a:rPr lang="en-US" sz="1250" dirty="0">
                          <a:effectLst/>
                        </a:rPr>
                        <a:t>Historically a derogatory term used against LGBTQ people, it has been embraced and reclaimed by LGBTQ communities. Queer is often used to represent all individuals who identify outside of other categories of sexual and gender identity. Queer may also be used by an individual who feels as though other sexual or gender identity labels do not adequately describe their experience.  </a:t>
                      </a:r>
                      <a:endParaRPr lang="en-US" sz="1250" dirty="0">
                        <a:solidFill>
                          <a:srgbClr val="000000"/>
                        </a:solidFill>
                        <a:effectLst/>
                        <a:latin typeface="Arial" panose="020B0604020202020204" pitchFamily="34" charset="0"/>
                        <a:ea typeface="Arial" panose="020B0604020202020204" pitchFamily="34" charset="0"/>
                      </a:endParaRPr>
                    </a:p>
                  </a:txBody>
                  <a:tcPr marL="84142" marR="84142" marT="0" marB="0"/>
                </a:tc>
                <a:extLst>
                  <a:ext uri="{0D108BD9-81ED-4DB2-BD59-A6C34878D82A}">
                    <a16:rowId xmlns:a16="http://schemas.microsoft.com/office/drawing/2014/main" val="117025485"/>
                  </a:ext>
                </a:extLst>
              </a:tr>
              <a:tr h="404089">
                <a:tc>
                  <a:txBody>
                    <a:bodyPr/>
                    <a:lstStyle/>
                    <a:p>
                      <a:pPr algn="ctr">
                        <a:spcAft>
                          <a:spcPts val="0"/>
                        </a:spcAft>
                      </a:pPr>
                      <a:r>
                        <a:rPr lang="en-US" sz="1600" dirty="0">
                          <a:effectLst/>
                        </a:rPr>
                        <a:t>Straight</a:t>
                      </a:r>
                      <a:endParaRPr lang="en-US" sz="1600" dirty="0">
                        <a:solidFill>
                          <a:srgbClr val="000000"/>
                        </a:solidFill>
                        <a:effectLst/>
                        <a:latin typeface="Arial" panose="020B0604020202020204" pitchFamily="34" charset="0"/>
                        <a:ea typeface="Arial" panose="020B0604020202020204" pitchFamily="34" charset="0"/>
                      </a:endParaRPr>
                    </a:p>
                  </a:txBody>
                  <a:tcPr marL="84142" marR="84142" marT="0" marB="0" anchor="ctr"/>
                </a:tc>
                <a:tc>
                  <a:txBody>
                    <a:bodyPr/>
                    <a:lstStyle/>
                    <a:p>
                      <a:pPr>
                        <a:spcAft>
                          <a:spcPts val="0"/>
                        </a:spcAft>
                      </a:pPr>
                      <a:r>
                        <a:rPr lang="en-US" sz="1250" dirty="0">
                          <a:effectLst/>
                        </a:rPr>
                        <a:t>A (trans or cis) boy/man or (trans or cis) girl/woman who is attracted to people of the other binary gender than themselves. Often referred to as heterosexual.</a:t>
                      </a:r>
                      <a:endParaRPr lang="en-US" sz="1250" dirty="0">
                        <a:solidFill>
                          <a:srgbClr val="000000"/>
                        </a:solidFill>
                        <a:effectLst/>
                        <a:latin typeface="Arial" panose="020B0604020202020204" pitchFamily="34" charset="0"/>
                        <a:ea typeface="Arial" panose="020B0604020202020204" pitchFamily="34" charset="0"/>
                      </a:endParaRPr>
                    </a:p>
                  </a:txBody>
                  <a:tcPr marL="84142" marR="84142" marT="0" marB="0"/>
                </a:tc>
                <a:extLst>
                  <a:ext uri="{0D108BD9-81ED-4DB2-BD59-A6C34878D82A}">
                    <a16:rowId xmlns:a16="http://schemas.microsoft.com/office/drawing/2014/main" val="1409341986"/>
                  </a:ext>
                </a:extLst>
              </a:tr>
            </a:tbl>
          </a:graphicData>
        </a:graphic>
      </p:graphicFrame>
    </p:spTree>
    <p:extLst>
      <p:ext uri="{BB962C8B-B14F-4D97-AF65-F5344CB8AC3E}">
        <p14:creationId xmlns:p14="http://schemas.microsoft.com/office/powerpoint/2010/main" val="38818957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9">
            <a:extLst>
              <a:ext uri="{FF2B5EF4-FFF2-40B4-BE49-F238E27FC236}">
                <a16:creationId xmlns:a16="http://schemas.microsoft.com/office/drawing/2014/main" id="{22F15A2D-2324-487D-A02A-BF46C5C580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ight Triangle 11">
            <a:extLst>
              <a:ext uri="{FF2B5EF4-FFF2-40B4-BE49-F238E27FC236}">
                <a16:creationId xmlns:a16="http://schemas.microsoft.com/office/drawing/2014/main" id="{2AEAFA59-923A-4F54-8B49-44C970BCC3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3">
            <a:extLst>
              <a:ext uri="{FF2B5EF4-FFF2-40B4-BE49-F238E27FC236}">
                <a16:creationId xmlns:a16="http://schemas.microsoft.com/office/drawing/2014/main" id="{C37E9D4B-7BFA-4D10-B666-547BAC4994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Diagram&#10;&#10;Description automatically generated">
            <a:extLst>
              <a:ext uri="{FF2B5EF4-FFF2-40B4-BE49-F238E27FC236}">
                <a16:creationId xmlns:a16="http://schemas.microsoft.com/office/drawing/2014/main" id="{8A30D5CE-BF85-440B-8DFD-F914D5AA050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31513" y="684636"/>
            <a:ext cx="4278424" cy="5485160"/>
          </a:xfrm>
          <a:prstGeom prst="rect">
            <a:avLst/>
          </a:prstGeom>
        </p:spPr>
      </p:pic>
    </p:spTree>
    <p:extLst>
      <p:ext uri="{BB962C8B-B14F-4D97-AF65-F5344CB8AC3E}">
        <p14:creationId xmlns:p14="http://schemas.microsoft.com/office/powerpoint/2010/main" val="11128131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Triangle 9">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81330" y="850246"/>
            <a:ext cx="8178790" cy="1129325"/>
          </a:xfrm>
        </p:spPr>
        <p:txBody>
          <a:bodyPr anchor="ctr">
            <a:normAutofit/>
          </a:bodyPr>
          <a:lstStyle/>
          <a:p>
            <a:pPr algn="ctr"/>
            <a:r>
              <a:rPr lang="en-US" sz="5000" b="1" dirty="0">
                <a:latin typeface="Bahnschrift Condensed" panose="020B0502040204020203" pitchFamily="34" charset="0"/>
              </a:rPr>
              <a:t>America’s Most Unwanted</a:t>
            </a:r>
          </a:p>
        </p:txBody>
      </p:sp>
      <p:pic>
        <p:nvPicPr>
          <p:cNvPr id="3" name="Online Media 2">
            <a:hlinkClick r:id="" action="ppaction://media"/>
            <a:extLst>
              <a:ext uri="{FF2B5EF4-FFF2-40B4-BE49-F238E27FC236}">
                <a16:creationId xmlns:a16="http://schemas.microsoft.com/office/drawing/2014/main" id="{66CC9F9D-BBFF-ED3F-B0F5-078536149D2F}"/>
              </a:ext>
            </a:extLst>
          </p:cNvPr>
          <p:cNvPicPr>
            <a:picLocks noRot="1" noChangeAspect="1"/>
          </p:cNvPicPr>
          <p:nvPr>
            <a:videoFile r:link="rId1"/>
          </p:nvPr>
        </p:nvPicPr>
        <p:blipFill>
          <a:blip r:embed="rId4"/>
          <a:stretch>
            <a:fillRect/>
          </a:stretch>
        </p:blipFill>
        <p:spPr>
          <a:xfrm>
            <a:off x="684525" y="1769841"/>
            <a:ext cx="7772400" cy="4391406"/>
          </a:xfrm>
          <a:prstGeom prst="rect">
            <a:avLst/>
          </a:prstGeom>
        </p:spPr>
      </p:pic>
    </p:spTree>
    <p:extLst>
      <p:ext uri="{BB962C8B-B14F-4D97-AF65-F5344CB8AC3E}">
        <p14:creationId xmlns:p14="http://schemas.microsoft.com/office/powerpoint/2010/main" val="217746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Triangle 9">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81330" y="850246"/>
            <a:ext cx="8178790" cy="1129325"/>
          </a:xfrm>
        </p:spPr>
        <p:txBody>
          <a:bodyPr anchor="ctr">
            <a:normAutofit/>
          </a:bodyPr>
          <a:lstStyle/>
          <a:p>
            <a:pPr algn="ctr"/>
            <a:r>
              <a:rPr lang="en-US" sz="5000" b="1" dirty="0">
                <a:latin typeface="Bahnschrift Condensed" panose="020B0502040204020203" pitchFamily="34" charset="0"/>
              </a:rPr>
              <a:t>LGBTQ+ Children in Foster Care</a:t>
            </a:r>
          </a:p>
        </p:txBody>
      </p:sp>
      <p:sp>
        <p:nvSpPr>
          <p:cNvPr id="3" name="Content Placeholder 2"/>
          <p:cNvSpPr>
            <a:spLocks noGrp="1"/>
          </p:cNvSpPr>
          <p:nvPr>
            <p:ph idx="1"/>
          </p:nvPr>
        </p:nvSpPr>
        <p:spPr>
          <a:xfrm>
            <a:off x="937890" y="2057400"/>
            <a:ext cx="7265670" cy="4029978"/>
          </a:xfrm>
        </p:spPr>
        <p:txBody>
          <a:bodyPr anchor="t">
            <a:normAutofit/>
          </a:bodyPr>
          <a:lstStyle/>
          <a:p>
            <a:r>
              <a:rPr lang="en-US" sz="1800" dirty="0"/>
              <a:t>Statistics indicate that a larger percentage of children in the foster care system identify as lesbian, gay, bisexual, transgendered or questioning (LGBTQ+) than in the general population.  </a:t>
            </a:r>
          </a:p>
          <a:p>
            <a:endParaRPr lang="en-US" sz="1000" dirty="0"/>
          </a:p>
          <a:p>
            <a:r>
              <a:rPr lang="en-US" sz="1800" dirty="0"/>
              <a:t>Foster children face many challenges and those that identify as LGBTQ+ have additional stressors.  </a:t>
            </a:r>
          </a:p>
          <a:p>
            <a:endParaRPr lang="en-US" sz="1000" dirty="0"/>
          </a:p>
          <a:p>
            <a:r>
              <a:rPr lang="en-US" sz="1800" dirty="0"/>
              <a:t>It is important that foster parents not make assumptions about gender identity and sexual orientation when forming relationships with youth in their care.</a:t>
            </a:r>
          </a:p>
          <a:p>
            <a:endParaRPr lang="en-US" sz="1000" dirty="0"/>
          </a:p>
          <a:p>
            <a:r>
              <a:rPr lang="en-US" sz="1800" dirty="0"/>
              <a:t>There are strategies and services that foster parents can use to help their foster children develop self-esteem and self-respect within an atmosphere of acceptance.   </a:t>
            </a:r>
          </a:p>
          <a:p>
            <a:pPr>
              <a:buNone/>
            </a:pPr>
            <a:endParaRPr lang="en-US" sz="1500" dirty="0"/>
          </a:p>
          <a:p>
            <a:endParaRPr lang="en-US" sz="1500" dirty="0"/>
          </a:p>
          <a:p>
            <a:endParaRPr lang="en-US" sz="1500" dirty="0"/>
          </a:p>
        </p:txBody>
      </p:sp>
    </p:spTree>
    <p:extLst>
      <p:ext uri="{BB962C8B-B14F-4D97-AF65-F5344CB8AC3E}">
        <p14:creationId xmlns:p14="http://schemas.microsoft.com/office/powerpoint/2010/main" val="12721333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16">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ight Triangle 18">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20">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itle 1">
            <a:extLst>
              <a:ext uri="{FF2B5EF4-FFF2-40B4-BE49-F238E27FC236}">
                <a16:creationId xmlns:a16="http://schemas.microsoft.com/office/drawing/2014/main" id="{586DAACF-3A2A-4B97-848F-DA472E0BAE59}"/>
              </a:ext>
            </a:extLst>
          </p:cNvPr>
          <p:cNvSpPr>
            <a:spLocks noGrp="1"/>
          </p:cNvSpPr>
          <p:nvPr>
            <p:ph type="title"/>
          </p:nvPr>
        </p:nvSpPr>
        <p:spPr>
          <a:xfrm>
            <a:off x="481330" y="852628"/>
            <a:ext cx="8178790" cy="1325563"/>
          </a:xfrm>
        </p:spPr>
        <p:txBody>
          <a:bodyPr>
            <a:noAutofit/>
          </a:bodyPr>
          <a:lstStyle/>
          <a:p>
            <a:pPr algn="ctr"/>
            <a:r>
              <a:rPr lang="en-US" sz="5000" b="1" dirty="0">
                <a:latin typeface="Bahnschrift Condensed" panose="020B0502040204020203" pitchFamily="34" charset="0"/>
              </a:rPr>
              <a:t>LGBTQ+ Youth in Foster Care</a:t>
            </a:r>
          </a:p>
        </p:txBody>
      </p:sp>
      <p:sp>
        <p:nvSpPr>
          <p:cNvPr id="25" name="Content Placeholder 2">
            <a:extLst>
              <a:ext uri="{FF2B5EF4-FFF2-40B4-BE49-F238E27FC236}">
                <a16:creationId xmlns:a16="http://schemas.microsoft.com/office/drawing/2014/main" id="{2A87ED26-72F0-4BDE-83D0-92D41C638865}"/>
              </a:ext>
            </a:extLst>
          </p:cNvPr>
          <p:cNvSpPr>
            <a:spLocks noGrp="1"/>
          </p:cNvSpPr>
          <p:nvPr>
            <p:ph idx="1"/>
          </p:nvPr>
        </p:nvSpPr>
        <p:spPr>
          <a:xfrm>
            <a:off x="937890" y="2178191"/>
            <a:ext cx="7265670" cy="2501620"/>
          </a:xfrm>
        </p:spPr>
        <p:txBody>
          <a:bodyPr anchor="t">
            <a:normAutofit/>
          </a:bodyPr>
          <a:lstStyle/>
          <a:p>
            <a:r>
              <a:rPr kumimoji="0" lang="en-US" sz="1800" b="0" i="0" u="none" strike="noStrike" kern="1200" cap="none" spc="0" normalizeH="0" baseline="0" noProof="0" dirty="0">
                <a:ln>
                  <a:noFill/>
                </a:ln>
                <a:solidFill>
                  <a:prstClr val="black"/>
                </a:solidFill>
                <a:effectLst/>
                <a:uLnTx/>
                <a:uFillTx/>
                <a:ea typeface="+mn-ea"/>
                <a:cs typeface="+mn-cs"/>
              </a:rPr>
              <a:t>It is generally agreed that 5 to 10% of the general population identifies as LGBTQ+; however, statistics from one Midwestern study indicate that 10.2% (male) and 23.8% (female) of youth in the child welfare system may be LGBTQ+.  </a:t>
            </a:r>
          </a:p>
          <a:p>
            <a:endParaRPr lang="en-US" sz="1000" dirty="0"/>
          </a:p>
          <a:p>
            <a:r>
              <a:rPr lang="en-US" sz="1800" dirty="0"/>
              <a:t>Exact numbers are hard to come by, but experts agree that LGBTQ+ youth are over-represented in the system due to misunderstandings about and intolerance of LGBTQ+ youth.</a:t>
            </a:r>
          </a:p>
          <a:p>
            <a:endParaRPr lang="en-US" sz="1800" dirty="0"/>
          </a:p>
          <a:p>
            <a:endParaRPr lang="en-US" sz="1800" dirty="0"/>
          </a:p>
        </p:txBody>
      </p:sp>
    </p:spTree>
    <p:extLst>
      <p:ext uri="{BB962C8B-B14F-4D97-AF65-F5344CB8AC3E}">
        <p14:creationId xmlns:p14="http://schemas.microsoft.com/office/powerpoint/2010/main" val="23694879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16">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ight Triangle 18">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20">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9" name="Content Placeholder 3">
            <a:extLst>
              <a:ext uri="{FF2B5EF4-FFF2-40B4-BE49-F238E27FC236}">
                <a16:creationId xmlns:a16="http://schemas.microsoft.com/office/drawing/2014/main" id="{9545B507-1146-45A4-A0E4-C908DF504563}"/>
              </a:ext>
            </a:extLst>
          </p:cNvPr>
          <p:cNvGraphicFramePr>
            <a:graphicFrameLocks noGrp="1"/>
          </p:cNvGraphicFramePr>
          <p:nvPr>
            <p:ph idx="1"/>
            <p:extLst>
              <p:ext uri="{D42A27DB-BD31-4B8C-83A1-F6EECF244321}">
                <p14:modId xmlns:p14="http://schemas.microsoft.com/office/powerpoint/2010/main" val="3318023435"/>
              </p:ext>
            </p:extLst>
          </p:nvPr>
        </p:nvGraphicFramePr>
        <p:xfrm>
          <a:off x="735965" y="1828800"/>
          <a:ext cx="7669520" cy="39082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3" name="Title 1">
            <a:extLst>
              <a:ext uri="{FF2B5EF4-FFF2-40B4-BE49-F238E27FC236}">
                <a16:creationId xmlns:a16="http://schemas.microsoft.com/office/drawing/2014/main" id="{BB2208E1-E51F-4860-A73D-8B5C0BFF9C57}"/>
              </a:ext>
            </a:extLst>
          </p:cNvPr>
          <p:cNvSpPr>
            <a:spLocks noGrp="1"/>
          </p:cNvSpPr>
          <p:nvPr>
            <p:ph type="title"/>
          </p:nvPr>
        </p:nvSpPr>
        <p:spPr>
          <a:xfrm>
            <a:off x="739107" y="1021737"/>
            <a:ext cx="7669520" cy="877729"/>
          </a:xfrm>
        </p:spPr>
        <p:txBody>
          <a:bodyPr anchor="ctr">
            <a:normAutofit/>
          </a:bodyPr>
          <a:lstStyle/>
          <a:p>
            <a:pPr algn="ctr"/>
            <a:r>
              <a:rPr lang="en-US" sz="5000" b="1" dirty="0">
                <a:latin typeface="Bahnschrift Condensed" panose="020B0502040204020203" pitchFamily="34" charset="0"/>
              </a:rPr>
              <a:t>LGBTQ+ Youth Experience</a:t>
            </a:r>
          </a:p>
        </p:txBody>
      </p:sp>
    </p:spTree>
    <p:extLst>
      <p:ext uri="{BB962C8B-B14F-4D97-AF65-F5344CB8AC3E}">
        <p14:creationId xmlns:p14="http://schemas.microsoft.com/office/powerpoint/2010/main" val="695528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ight Triangle 20">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065525" y="2421104"/>
            <a:ext cx="7010400" cy="3380857"/>
          </a:xfrm>
          <a:solidFill>
            <a:schemeClr val="bg1"/>
          </a:solidFill>
          <a:effectLst>
            <a:outerShdw blurRad="254000" dist="38100" dir="4800000" algn="tl" rotWithShape="0">
              <a:prstClr val="black">
                <a:alpha val="40000"/>
              </a:prstClr>
            </a:outerShdw>
            <a:softEdge rad="12700"/>
          </a:effectLst>
        </p:spPr>
        <p:txBody>
          <a:bodyPr anchor="t">
            <a:normAutofit/>
          </a:bodyPr>
          <a:lstStyle/>
          <a:p>
            <a:pPr lvl="0"/>
            <a:endParaRPr lang="en-US" sz="1900" dirty="0"/>
          </a:p>
          <a:p>
            <a:pPr lvl="0"/>
            <a:r>
              <a:rPr lang="en-US" sz="2000" dirty="0"/>
              <a:t>30% of LGBTQ+ in one survey reported violence by family members after coming out.</a:t>
            </a:r>
          </a:p>
          <a:p>
            <a:pPr lvl="0">
              <a:buNone/>
            </a:pPr>
            <a:endParaRPr lang="en-US" sz="2000" dirty="0"/>
          </a:p>
          <a:p>
            <a:pPr lvl="0"/>
            <a:r>
              <a:rPr lang="en-US" sz="2000" dirty="0"/>
              <a:t>26% reported being forced to leave their families due to conflict about their sexual orientation or gender identity.</a:t>
            </a:r>
          </a:p>
          <a:p>
            <a:pPr lvl="0">
              <a:buNone/>
            </a:pPr>
            <a:endParaRPr lang="en-US" sz="2000" dirty="0"/>
          </a:p>
          <a:p>
            <a:pPr lvl="0"/>
            <a:r>
              <a:rPr lang="en-US" sz="2000" dirty="0"/>
              <a:t>One small study shows that foster parents often request that the child be removed due to their LGBTQ+ behaviors.</a:t>
            </a:r>
          </a:p>
        </p:txBody>
      </p:sp>
      <p:sp>
        <p:nvSpPr>
          <p:cNvPr id="2" name="TextBox 1">
            <a:extLst>
              <a:ext uri="{FF2B5EF4-FFF2-40B4-BE49-F238E27FC236}">
                <a16:creationId xmlns:a16="http://schemas.microsoft.com/office/drawing/2014/main" id="{E8039139-24E1-431D-BAF9-2F476E2EF230}"/>
              </a:ext>
            </a:extLst>
          </p:cNvPr>
          <p:cNvSpPr txBox="1"/>
          <p:nvPr/>
        </p:nvSpPr>
        <p:spPr>
          <a:xfrm>
            <a:off x="1065525" y="1023387"/>
            <a:ext cx="7010400" cy="1092607"/>
          </a:xfrm>
          <a:prstGeom prst="rect">
            <a:avLst/>
          </a:prstGeom>
          <a:noFill/>
        </p:spPr>
        <p:txBody>
          <a:bodyPr wrap="square" rtlCol="0">
            <a:spAutoFit/>
          </a:bodyPr>
          <a:lstStyle/>
          <a:p>
            <a:r>
              <a:rPr lang="en-US" sz="6500" b="1" kern="1200" dirty="0">
                <a:solidFill>
                  <a:schemeClr val="tx1"/>
                </a:solidFill>
                <a:latin typeface="Bahnschrift Condensed" panose="020B0502040204020203" pitchFamily="34" charset="0"/>
              </a:rPr>
              <a:t>Facts</a:t>
            </a:r>
            <a:endParaRPr lang="en-US" sz="6500" dirty="0"/>
          </a:p>
        </p:txBody>
      </p:sp>
      <p:pic>
        <p:nvPicPr>
          <p:cNvPr id="8" name="Picture 7" descr="Icon&#10;&#10;Description automatically generated">
            <a:extLst>
              <a:ext uri="{FF2B5EF4-FFF2-40B4-BE49-F238E27FC236}">
                <a16:creationId xmlns:a16="http://schemas.microsoft.com/office/drawing/2014/main" id="{1D5018E5-1B4F-4F04-9812-DBE10538363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8461" y="855170"/>
            <a:ext cx="1307464" cy="1348877"/>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ight Triangle 20">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Icon&#10;&#10;Description automatically generated">
            <a:extLst>
              <a:ext uri="{FF2B5EF4-FFF2-40B4-BE49-F238E27FC236}">
                <a16:creationId xmlns:a16="http://schemas.microsoft.com/office/drawing/2014/main" id="{8FFF3367-32BA-40B7-BE3A-D9178EABE7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8461" y="855170"/>
            <a:ext cx="1307464" cy="1348877"/>
          </a:xfrm>
          <a:prstGeom prst="rect">
            <a:avLst/>
          </a:prstGeom>
        </p:spPr>
      </p:pic>
      <p:sp>
        <p:nvSpPr>
          <p:cNvPr id="7" name="TextBox 6">
            <a:extLst>
              <a:ext uri="{FF2B5EF4-FFF2-40B4-BE49-F238E27FC236}">
                <a16:creationId xmlns:a16="http://schemas.microsoft.com/office/drawing/2014/main" id="{1714D10B-2B81-42C8-8F3C-2A4C37103550}"/>
              </a:ext>
            </a:extLst>
          </p:cNvPr>
          <p:cNvSpPr txBox="1"/>
          <p:nvPr/>
        </p:nvSpPr>
        <p:spPr>
          <a:xfrm>
            <a:off x="1065525" y="1023387"/>
            <a:ext cx="7010400" cy="1092607"/>
          </a:xfrm>
          <a:prstGeom prst="rect">
            <a:avLst/>
          </a:prstGeom>
          <a:noFill/>
        </p:spPr>
        <p:txBody>
          <a:bodyPr wrap="square" rtlCol="0">
            <a:spAutoFit/>
          </a:bodyPr>
          <a:lstStyle/>
          <a:p>
            <a:r>
              <a:rPr lang="en-US" sz="6500" b="1" kern="1200" dirty="0">
                <a:solidFill>
                  <a:schemeClr val="tx1"/>
                </a:solidFill>
                <a:latin typeface="Bahnschrift Condensed" panose="020B0502040204020203" pitchFamily="34" charset="0"/>
              </a:rPr>
              <a:t>Facts</a:t>
            </a:r>
            <a:endParaRPr lang="en-US" sz="6500" dirty="0"/>
          </a:p>
        </p:txBody>
      </p:sp>
      <p:sp>
        <p:nvSpPr>
          <p:cNvPr id="11" name="Content Placeholder 2">
            <a:extLst>
              <a:ext uri="{FF2B5EF4-FFF2-40B4-BE49-F238E27FC236}">
                <a16:creationId xmlns:a16="http://schemas.microsoft.com/office/drawing/2014/main" id="{F747BBB3-8559-44DB-BA3D-078AAE56F4FE}"/>
              </a:ext>
            </a:extLst>
          </p:cNvPr>
          <p:cNvSpPr>
            <a:spLocks noGrp="1"/>
          </p:cNvSpPr>
          <p:nvPr>
            <p:ph idx="1"/>
          </p:nvPr>
        </p:nvSpPr>
        <p:spPr>
          <a:xfrm>
            <a:off x="1065525" y="2421104"/>
            <a:ext cx="7010400" cy="3380857"/>
          </a:xfrm>
          <a:solidFill>
            <a:schemeClr val="bg1"/>
          </a:solidFill>
          <a:effectLst>
            <a:outerShdw blurRad="254000" dist="38100" dir="4800000" algn="tl" rotWithShape="0">
              <a:prstClr val="black">
                <a:alpha val="40000"/>
              </a:prstClr>
            </a:outerShdw>
            <a:softEdge rad="12700"/>
          </a:effectLst>
        </p:spPr>
        <p:txBody>
          <a:bodyPr anchor="t">
            <a:normAutofit/>
          </a:bodyPr>
          <a:lstStyle/>
          <a:p>
            <a:pPr lvl="0"/>
            <a:endParaRPr lang="en-US" sz="1900" dirty="0"/>
          </a:p>
          <a:p>
            <a:pPr lvl="0"/>
            <a:r>
              <a:rPr lang="en-US" sz="2000" dirty="0"/>
              <a:t>LGBTQ+ reported an average of 6.35 placements.</a:t>
            </a:r>
          </a:p>
          <a:p>
            <a:pPr lvl="0">
              <a:buNone/>
            </a:pPr>
            <a:endParaRPr lang="en-US" sz="2000" dirty="0"/>
          </a:p>
          <a:p>
            <a:pPr lvl="0"/>
            <a:r>
              <a:rPr lang="en-US" sz="2000" dirty="0"/>
              <a:t>100% of youth in one study reported verbal harassment by peers, facility staff, and other providers based on their sexual orientation or gender identity.</a:t>
            </a:r>
          </a:p>
          <a:p>
            <a:pPr lvl="0">
              <a:buNone/>
            </a:pPr>
            <a:endParaRPr lang="en-US" sz="2000" dirty="0"/>
          </a:p>
          <a:p>
            <a:pPr lvl="0"/>
            <a:r>
              <a:rPr lang="en-US" sz="2000" dirty="0"/>
              <a:t>70% reported physical violence.</a:t>
            </a:r>
          </a:p>
        </p:txBody>
      </p:sp>
    </p:spTree>
    <p:extLst>
      <p:ext uri="{BB962C8B-B14F-4D97-AF65-F5344CB8AC3E}">
        <p14:creationId xmlns:p14="http://schemas.microsoft.com/office/powerpoint/2010/main" val="22557091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ight Triangle 20">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Icon&#10;&#10;Description automatically generated">
            <a:extLst>
              <a:ext uri="{FF2B5EF4-FFF2-40B4-BE49-F238E27FC236}">
                <a16:creationId xmlns:a16="http://schemas.microsoft.com/office/drawing/2014/main" id="{8FFF3367-32BA-40B7-BE3A-D9178EABE7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8461" y="855170"/>
            <a:ext cx="1307464" cy="1348877"/>
          </a:xfrm>
          <a:prstGeom prst="rect">
            <a:avLst/>
          </a:prstGeom>
        </p:spPr>
      </p:pic>
      <p:sp>
        <p:nvSpPr>
          <p:cNvPr id="7" name="TextBox 6">
            <a:extLst>
              <a:ext uri="{FF2B5EF4-FFF2-40B4-BE49-F238E27FC236}">
                <a16:creationId xmlns:a16="http://schemas.microsoft.com/office/drawing/2014/main" id="{1714D10B-2B81-42C8-8F3C-2A4C37103550}"/>
              </a:ext>
            </a:extLst>
          </p:cNvPr>
          <p:cNvSpPr txBox="1"/>
          <p:nvPr/>
        </p:nvSpPr>
        <p:spPr>
          <a:xfrm>
            <a:off x="1065525" y="1023387"/>
            <a:ext cx="7010400" cy="1092607"/>
          </a:xfrm>
          <a:prstGeom prst="rect">
            <a:avLst/>
          </a:prstGeom>
          <a:noFill/>
        </p:spPr>
        <p:txBody>
          <a:bodyPr wrap="square" rtlCol="0">
            <a:spAutoFit/>
          </a:bodyPr>
          <a:lstStyle/>
          <a:p>
            <a:r>
              <a:rPr lang="en-US" sz="6500" b="1" kern="1200" dirty="0">
                <a:solidFill>
                  <a:schemeClr val="tx1"/>
                </a:solidFill>
                <a:latin typeface="Bahnschrift Condensed" panose="020B0502040204020203" pitchFamily="34" charset="0"/>
              </a:rPr>
              <a:t>Facts</a:t>
            </a:r>
            <a:endParaRPr lang="en-US" sz="6500" dirty="0"/>
          </a:p>
        </p:txBody>
      </p:sp>
      <p:sp>
        <p:nvSpPr>
          <p:cNvPr id="11" name="Content Placeholder 2">
            <a:extLst>
              <a:ext uri="{FF2B5EF4-FFF2-40B4-BE49-F238E27FC236}">
                <a16:creationId xmlns:a16="http://schemas.microsoft.com/office/drawing/2014/main" id="{F747BBB3-8559-44DB-BA3D-078AAE56F4FE}"/>
              </a:ext>
            </a:extLst>
          </p:cNvPr>
          <p:cNvSpPr>
            <a:spLocks noGrp="1"/>
          </p:cNvSpPr>
          <p:nvPr>
            <p:ph idx="1"/>
          </p:nvPr>
        </p:nvSpPr>
        <p:spPr>
          <a:xfrm>
            <a:off x="1065525" y="2421104"/>
            <a:ext cx="7010400" cy="3380857"/>
          </a:xfrm>
          <a:solidFill>
            <a:schemeClr val="bg1"/>
          </a:solidFill>
          <a:effectLst>
            <a:outerShdw blurRad="254000" dist="38100" dir="4800000" algn="tl" rotWithShape="0">
              <a:prstClr val="black">
                <a:alpha val="40000"/>
              </a:prstClr>
            </a:outerShdw>
            <a:softEdge rad="12700"/>
          </a:effectLst>
        </p:spPr>
        <p:txBody>
          <a:bodyPr anchor="t">
            <a:normAutofit/>
          </a:bodyPr>
          <a:lstStyle/>
          <a:p>
            <a:pPr lvl="0"/>
            <a:endParaRPr lang="en-US" sz="1900" dirty="0"/>
          </a:p>
          <a:p>
            <a:r>
              <a:rPr lang="en-US" sz="2000" dirty="0"/>
              <a:t>78% reported being removed or running away from placements because of hostility.</a:t>
            </a:r>
          </a:p>
          <a:p>
            <a:pPr lvl="0"/>
            <a:endParaRPr lang="en-US" sz="2000" dirty="0"/>
          </a:p>
          <a:p>
            <a:pPr lvl="0"/>
            <a:r>
              <a:rPr lang="en-US" sz="2000" dirty="0"/>
              <a:t>56% reported a period of living on the streets because it felt safer than a group or foster home.</a:t>
            </a:r>
          </a:p>
          <a:p>
            <a:pPr lvl="0">
              <a:buNone/>
            </a:pPr>
            <a:endParaRPr lang="en-US" sz="2000" dirty="0"/>
          </a:p>
          <a:p>
            <a:pPr lvl="0"/>
            <a:r>
              <a:rPr lang="en-US" sz="2000" dirty="0"/>
              <a:t>Between 20% and 40% of homeless youth are LGBTQ+.</a:t>
            </a:r>
          </a:p>
        </p:txBody>
      </p:sp>
    </p:spTree>
    <p:extLst>
      <p:ext uri="{BB962C8B-B14F-4D97-AF65-F5344CB8AC3E}">
        <p14:creationId xmlns:p14="http://schemas.microsoft.com/office/powerpoint/2010/main" val="42855609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Triangle 9">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81330" y="623275"/>
            <a:ext cx="8178790" cy="1815125"/>
          </a:xfrm>
        </p:spPr>
        <p:txBody>
          <a:bodyPr anchor="ctr">
            <a:normAutofit/>
          </a:bodyPr>
          <a:lstStyle/>
          <a:p>
            <a:pPr algn="ctr"/>
            <a:r>
              <a:rPr lang="en-US" sz="5500" b="1" dirty="0">
                <a:latin typeface="Bahnschrift Condensed" panose="020B0502040204020203" pitchFamily="34" charset="0"/>
              </a:rPr>
              <a:t>What You Need to Know</a:t>
            </a:r>
          </a:p>
        </p:txBody>
      </p:sp>
      <p:sp>
        <p:nvSpPr>
          <p:cNvPr id="3" name="Content Placeholder 2"/>
          <p:cNvSpPr>
            <a:spLocks noGrp="1"/>
          </p:cNvSpPr>
          <p:nvPr>
            <p:ph idx="1"/>
          </p:nvPr>
        </p:nvSpPr>
        <p:spPr>
          <a:xfrm>
            <a:off x="1141725" y="2362201"/>
            <a:ext cx="6858000" cy="2992332"/>
          </a:xfrm>
        </p:spPr>
        <p:txBody>
          <a:bodyPr anchor="t">
            <a:normAutofit/>
          </a:bodyPr>
          <a:lstStyle/>
          <a:p>
            <a:r>
              <a:rPr lang="en-US" dirty="0"/>
              <a:t>There is a lot of misinformation and misconceptions about sexual orientation and gender identity.  </a:t>
            </a:r>
          </a:p>
          <a:p>
            <a:endParaRPr lang="en-US" sz="1500" dirty="0"/>
          </a:p>
          <a:p>
            <a:r>
              <a:rPr lang="en-US" dirty="0"/>
              <a:t>Here are some things that are important for you to know about LGBTQ+ youth in your home.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9" name="Rectangle 16">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ight Triangle 18">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20">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81330" y="623275"/>
            <a:ext cx="8178790" cy="1510325"/>
          </a:xfrm>
        </p:spPr>
        <p:txBody>
          <a:bodyPr anchor="ctr">
            <a:normAutofit/>
          </a:bodyPr>
          <a:lstStyle/>
          <a:p>
            <a:pPr algn="ctr"/>
            <a:r>
              <a:rPr lang="en-US" sz="5500" b="1" dirty="0">
                <a:latin typeface="Bahnschrift Condensed" panose="020B0502040204020203" pitchFamily="34" charset="0"/>
              </a:rPr>
              <a:t>Pre-Test (True or False)</a:t>
            </a:r>
          </a:p>
        </p:txBody>
      </p:sp>
      <p:graphicFrame>
        <p:nvGraphicFramePr>
          <p:cNvPr id="32" name="Content Placeholder 2">
            <a:extLst>
              <a:ext uri="{FF2B5EF4-FFF2-40B4-BE49-F238E27FC236}">
                <a16:creationId xmlns:a16="http://schemas.microsoft.com/office/drawing/2014/main" id="{15B91698-3FE4-903D-3CC0-BB7D1DD8D857}"/>
              </a:ext>
            </a:extLst>
          </p:cNvPr>
          <p:cNvGraphicFramePr>
            <a:graphicFrameLocks noGrp="1"/>
          </p:cNvGraphicFramePr>
          <p:nvPr>
            <p:ph idx="1"/>
            <p:extLst>
              <p:ext uri="{D42A27DB-BD31-4B8C-83A1-F6EECF244321}">
                <p14:modId xmlns:p14="http://schemas.microsoft.com/office/powerpoint/2010/main" val="2299545952"/>
              </p:ext>
            </p:extLst>
          </p:nvPr>
        </p:nvGraphicFramePr>
        <p:xfrm>
          <a:off x="609601" y="1905001"/>
          <a:ext cx="7924800" cy="3962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Triangle 9">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872667" y="2183120"/>
            <a:ext cx="7391400" cy="2800395"/>
          </a:xfrm>
        </p:spPr>
        <p:txBody>
          <a:bodyPr anchor="t">
            <a:normAutofit/>
          </a:bodyPr>
          <a:lstStyle/>
          <a:p>
            <a:pPr lvl="0"/>
            <a:r>
              <a:rPr lang="en-US" sz="1800" b="1" dirty="0"/>
              <a:t>LGBTQ+ youth are a lot like other youth</a:t>
            </a:r>
            <a:r>
              <a:rPr lang="en-US" sz="1800" dirty="0"/>
              <a:t>.  In fact, the similarities that LGBTQ+ youth in foster care share with other youth in care far outweigh their differences.  Most, if not all, youth in foster care have been affected by trauma and loss; they require acceptance and understanding.  </a:t>
            </a:r>
          </a:p>
          <a:p>
            <a:pPr lvl="0"/>
            <a:endParaRPr lang="en-US" sz="500" dirty="0"/>
          </a:p>
          <a:p>
            <a:pPr lvl="0"/>
            <a:r>
              <a:rPr lang="en-US" sz="1800" dirty="0"/>
              <a:t>Making sure your home is welcoming to all differences, including race, ethnicity, disability, religion, gender, and sexual orientation, will help ensure that all youth in your home feel safe and that the youth in your care grow into adults who embrace diversity in all its forms.</a:t>
            </a:r>
          </a:p>
          <a:p>
            <a:endParaRPr lang="en-US" sz="1800" dirty="0"/>
          </a:p>
        </p:txBody>
      </p:sp>
      <p:sp>
        <p:nvSpPr>
          <p:cNvPr id="2" name="TextBox 1">
            <a:extLst>
              <a:ext uri="{FF2B5EF4-FFF2-40B4-BE49-F238E27FC236}">
                <a16:creationId xmlns:a16="http://schemas.microsoft.com/office/drawing/2014/main" id="{B4FF52A3-5766-4951-8431-7CB1607B371A}"/>
              </a:ext>
            </a:extLst>
          </p:cNvPr>
          <p:cNvSpPr txBox="1"/>
          <p:nvPr/>
        </p:nvSpPr>
        <p:spPr>
          <a:xfrm>
            <a:off x="484473" y="1163862"/>
            <a:ext cx="8178789" cy="784830"/>
          </a:xfrm>
          <a:prstGeom prst="rect">
            <a:avLst/>
          </a:prstGeom>
          <a:noFill/>
        </p:spPr>
        <p:txBody>
          <a:bodyPr wrap="square" rtlCol="0">
            <a:spAutoFit/>
          </a:bodyPr>
          <a:lstStyle/>
          <a:p>
            <a:pPr algn="ctr"/>
            <a:r>
              <a:rPr lang="en-US" sz="4500" b="1" dirty="0">
                <a:latin typeface="Bahnschrift Condensed" panose="020B0502040204020203" pitchFamily="34" charset="0"/>
              </a:rPr>
              <a:t>Addressing Common Misconceptions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Triangle 9">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872667" y="2183120"/>
            <a:ext cx="7391400" cy="3101439"/>
          </a:xfrm>
        </p:spPr>
        <p:txBody>
          <a:bodyPr anchor="t">
            <a:noAutofit/>
          </a:bodyPr>
          <a:lstStyle/>
          <a:p>
            <a:pPr lvl="0"/>
            <a:r>
              <a:rPr lang="en-US" sz="1800" b="1" dirty="0"/>
              <a:t>This is not “just a phase.”</a:t>
            </a:r>
            <a:r>
              <a:rPr lang="en-US" sz="1800" dirty="0"/>
              <a:t>  LGBTQ+ people are coming out (acknowledging their sexual orientation/gender identity to themselves and others) at younger and younger ages.  Studies by the Family Acceptance Project have found that most people report being attracted to another person around age 10 and identifying as lesbian, gay, or bisexual (on average) at age 13.  </a:t>
            </a:r>
          </a:p>
          <a:p>
            <a:pPr lvl="0"/>
            <a:endParaRPr lang="en-US" sz="500" dirty="0"/>
          </a:p>
          <a:p>
            <a:pPr lvl="0"/>
            <a:r>
              <a:rPr lang="en-US" sz="1800" dirty="0"/>
              <a:t>Gender identity may begin to form as early as ages 2 to 4.  </a:t>
            </a:r>
          </a:p>
          <a:p>
            <a:pPr lvl="0"/>
            <a:endParaRPr lang="en-US" sz="500" dirty="0"/>
          </a:p>
          <a:p>
            <a:pPr lvl="0"/>
            <a:r>
              <a:rPr lang="en-US" sz="1800" dirty="0"/>
              <a:t>Someone who has reached the point of telling a foster parent that he or she (or they) is LGBTQ+ has likely given a great deal of thought to his or her (or their) own identity and the decision to share it.</a:t>
            </a:r>
          </a:p>
        </p:txBody>
      </p:sp>
      <p:sp>
        <p:nvSpPr>
          <p:cNvPr id="2" name="TextBox 1">
            <a:extLst>
              <a:ext uri="{FF2B5EF4-FFF2-40B4-BE49-F238E27FC236}">
                <a16:creationId xmlns:a16="http://schemas.microsoft.com/office/drawing/2014/main" id="{B4FF52A3-5766-4951-8431-7CB1607B371A}"/>
              </a:ext>
            </a:extLst>
          </p:cNvPr>
          <p:cNvSpPr txBox="1"/>
          <p:nvPr/>
        </p:nvSpPr>
        <p:spPr>
          <a:xfrm>
            <a:off x="484473" y="1163862"/>
            <a:ext cx="8178789" cy="784830"/>
          </a:xfrm>
          <a:prstGeom prst="rect">
            <a:avLst/>
          </a:prstGeom>
          <a:noFill/>
        </p:spPr>
        <p:txBody>
          <a:bodyPr wrap="square" rtlCol="0">
            <a:spAutoFit/>
          </a:bodyPr>
          <a:lstStyle/>
          <a:p>
            <a:pPr algn="ctr"/>
            <a:r>
              <a:rPr lang="en-US" sz="4500" b="1" dirty="0">
                <a:latin typeface="Bahnschrift Condensed" panose="020B0502040204020203" pitchFamily="34" charset="0"/>
              </a:rPr>
              <a:t>Addressing Common Misconceptions</a:t>
            </a:r>
          </a:p>
        </p:txBody>
      </p:sp>
    </p:spTree>
    <p:extLst>
      <p:ext uri="{BB962C8B-B14F-4D97-AF65-F5344CB8AC3E}">
        <p14:creationId xmlns:p14="http://schemas.microsoft.com/office/powerpoint/2010/main" val="18879433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Triangle 9">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872667" y="2183120"/>
            <a:ext cx="7391400" cy="3379480"/>
          </a:xfrm>
        </p:spPr>
        <p:txBody>
          <a:bodyPr anchor="t">
            <a:noAutofit/>
          </a:bodyPr>
          <a:lstStyle/>
          <a:p>
            <a:pPr lvl="0"/>
            <a:r>
              <a:rPr lang="en-US" sz="1800" b="1" dirty="0"/>
              <a:t>No one caused your youth’s LGBTQ+ identity</a:t>
            </a:r>
            <a:r>
              <a:rPr lang="en-US" sz="1800" dirty="0"/>
              <a:t>.  Sexual orientation and gender identity are a result of complex genetic, biological, and environmental factors.  Your youth’s LGBTQ+ identity is not the result of anything you (or a birth parent, or any other person) did.  </a:t>
            </a:r>
          </a:p>
          <a:p>
            <a:pPr lvl="0"/>
            <a:endParaRPr lang="en-US" sz="500" dirty="0"/>
          </a:p>
          <a:p>
            <a:pPr lvl="0"/>
            <a:r>
              <a:rPr lang="en-US" sz="1800" dirty="0"/>
              <a:t>LGBTQ+ people come from families of all religious, political, ethnic, and economic, backgrounds.  Experiencing childhood trauma or reading about, hearing about, or being friends with other LGBTQ+ people did not “make” the youth become LGBTQ+.</a:t>
            </a:r>
          </a:p>
          <a:p>
            <a:pPr lvl="0"/>
            <a:endParaRPr lang="en-US" sz="500" dirty="0"/>
          </a:p>
          <a:p>
            <a:r>
              <a:rPr lang="en-US" sz="1800" b="1" dirty="0"/>
              <a:t>Your youth’s LGBTQ+ identity cannot be changed</a:t>
            </a:r>
            <a:r>
              <a:rPr lang="en-US" sz="1800" dirty="0"/>
              <a:t>.  Medical and psychological experts agree that attempting to change someone’s sexual orientation or gender identity does not work and often causes harm.</a:t>
            </a:r>
          </a:p>
          <a:p>
            <a:pPr lvl="0"/>
            <a:endParaRPr lang="en-US" sz="1800" dirty="0"/>
          </a:p>
        </p:txBody>
      </p:sp>
      <p:sp>
        <p:nvSpPr>
          <p:cNvPr id="2" name="TextBox 1">
            <a:extLst>
              <a:ext uri="{FF2B5EF4-FFF2-40B4-BE49-F238E27FC236}">
                <a16:creationId xmlns:a16="http://schemas.microsoft.com/office/drawing/2014/main" id="{B4FF52A3-5766-4951-8431-7CB1607B371A}"/>
              </a:ext>
            </a:extLst>
          </p:cNvPr>
          <p:cNvSpPr txBox="1"/>
          <p:nvPr/>
        </p:nvSpPr>
        <p:spPr>
          <a:xfrm>
            <a:off x="484473" y="1163862"/>
            <a:ext cx="8178789" cy="784830"/>
          </a:xfrm>
          <a:prstGeom prst="rect">
            <a:avLst/>
          </a:prstGeom>
          <a:noFill/>
        </p:spPr>
        <p:txBody>
          <a:bodyPr wrap="square" rtlCol="0">
            <a:spAutoFit/>
          </a:bodyPr>
          <a:lstStyle/>
          <a:p>
            <a:pPr algn="ctr"/>
            <a:r>
              <a:rPr lang="en-US" sz="4500" b="1" dirty="0">
                <a:latin typeface="Bahnschrift Condensed" panose="020B0502040204020203" pitchFamily="34" charset="0"/>
              </a:rPr>
              <a:t>Addressing Common Misconceptions</a:t>
            </a:r>
          </a:p>
        </p:txBody>
      </p:sp>
    </p:spTree>
    <p:extLst>
      <p:ext uri="{BB962C8B-B14F-4D97-AF65-F5344CB8AC3E}">
        <p14:creationId xmlns:p14="http://schemas.microsoft.com/office/powerpoint/2010/main" val="15885866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Triangle 9">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872667" y="2183120"/>
            <a:ext cx="7391400" cy="3101439"/>
          </a:xfrm>
        </p:spPr>
        <p:txBody>
          <a:bodyPr anchor="t">
            <a:noAutofit/>
          </a:bodyPr>
          <a:lstStyle/>
          <a:p>
            <a:pPr lvl="0"/>
            <a:r>
              <a:rPr lang="en-US" sz="1800" b="1" dirty="0">
                <a:effectLst/>
              </a:rPr>
              <a:t>You do not have to choose between your faith and supporting their LGBTQ+ identity</a:t>
            </a:r>
            <a:r>
              <a:rPr lang="en-US" sz="1800" dirty="0">
                <a:effectLst/>
              </a:rPr>
              <a:t>. </a:t>
            </a:r>
            <a:r>
              <a:rPr lang="en-US" sz="1800" dirty="0"/>
              <a:t>Many religious groups embrace LGBTQ+ people.  Some people fear that they will have to choose between their faith and supporting their youth’s LGBTQ+ identity – but this is not always the case.  Many religious communities welcome LGBTQ+ youth, adults, and their families.  </a:t>
            </a:r>
          </a:p>
          <a:p>
            <a:pPr lvl="0"/>
            <a:endParaRPr lang="en-US" sz="500" dirty="0"/>
          </a:p>
          <a:p>
            <a:pPr lvl="0"/>
            <a:r>
              <a:rPr lang="en-US" sz="1800" dirty="0"/>
              <a:t>It may be important to know that there are other options if your family does not feel welcomed or comfortable at your place of worship.</a:t>
            </a:r>
          </a:p>
        </p:txBody>
      </p:sp>
      <p:sp>
        <p:nvSpPr>
          <p:cNvPr id="2" name="TextBox 1">
            <a:extLst>
              <a:ext uri="{FF2B5EF4-FFF2-40B4-BE49-F238E27FC236}">
                <a16:creationId xmlns:a16="http://schemas.microsoft.com/office/drawing/2014/main" id="{B4FF52A3-5766-4951-8431-7CB1607B371A}"/>
              </a:ext>
            </a:extLst>
          </p:cNvPr>
          <p:cNvSpPr txBox="1"/>
          <p:nvPr/>
        </p:nvSpPr>
        <p:spPr>
          <a:xfrm>
            <a:off x="484473" y="1163862"/>
            <a:ext cx="8178789" cy="784830"/>
          </a:xfrm>
          <a:prstGeom prst="rect">
            <a:avLst/>
          </a:prstGeom>
          <a:noFill/>
        </p:spPr>
        <p:txBody>
          <a:bodyPr wrap="square" rtlCol="0">
            <a:spAutoFit/>
          </a:bodyPr>
          <a:lstStyle/>
          <a:p>
            <a:pPr algn="ctr"/>
            <a:r>
              <a:rPr lang="en-US" sz="4500" b="1" dirty="0">
                <a:latin typeface="Bahnschrift Condensed" panose="020B0502040204020203" pitchFamily="34" charset="0"/>
              </a:rPr>
              <a:t>Addressing Common Misconceptions</a:t>
            </a:r>
          </a:p>
        </p:txBody>
      </p:sp>
    </p:spTree>
    <p:extLst>
      <p:ext uri="{BB962C8B-B14F-4D97-AF65-F5344CB8AC3E}">
        <p14:creationId xmlns:p14="http://schemas.microsoft.com/office/powerpoint/2010/main" val="19504688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Triangle 9">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B4FF52A3-5766-4951-8431-7CB1607B371A}"/>
              </a:ext>
            </a:extLst>
          </p:cNvPr>
          <p:cNvSpPr txBox="1"/>
          <p:nvPr/>
        </p:nvSpPr>
        <p:spPr>
          <a:xfrm>
            <a:off x="481329" y="788165"/>
            <a:ext cx="8178789" cy="1169551"/>
          </a:xfrm>
          <a:prstGeom prst="rect">
            <a:avLst/>
          </a:prstGeom>
          <a:noFill/>
        </p:spPr>
        <p:txBody>
          <a:bodyPr wrap="square" rtlCol="0">
            <a:spAutoFit/>
          </a:bodyPr>
          <a:lstStyle/>
          <a:p>
            <a:pPr algn="ctr"/>
            <a:r>
              <a:rPr lang="en-US" sz="3500" b="1" dirty="0">
                <a:effectLst/>
                <a:latin typeface="Bahnschrift Condensed" panose="020B0502040204020203" pitchFamily="34" charset="0"/>
              </a:rPr>
              <a:t>Due to intolerance and stigma, LGBTQ+ youth are at risk of being or having:</a:t>
            </a:r>
            <a:endParaRPr lang="en-US" sz="3500" b="1" dirty="0">
              <a:latin typeface="Bahnschrift Condensed" panose="020B0502040204020203" pitchFamily="34" charset="0"/>
            </a:endParaRPr>
          </a:p>
        </p:txBody>
      </p:sp>
      <p:graphicFrame>
        <p:nvGraphicFramePr>
          <p:cNvPr id="13" name="Content Placeholder 2">
            <a:extLst>
              <a:ext uri="{FF2B5EF4-FFF2-40B4-BE49-F238E27FC236}">
                <a16:creationId xmlns:a16="http://schemas.microsoft.com/office/drawing/2014/main" id="{CE58B1FA-1D0F-44AC-BF92-069A52CEA241}"/>
              </a:ext>
            </a:extLst>
          </p:cNvPr>
          <p:cNvGraphicFramePr>
            <a:graphicFrameLocks/>
          </p:cNvGraphicFramePr>
          <p:nvPr>
            <p:extLst>
              <p:ext uri="{D42A27DB-BD31-4B8C-83A1-F6EECF244321}">
                <p14:modId xmlns:p14="http://schemas.microsoft.com/office/powerpoint/2010/main" val="1999852571"/>
              </p:ext>
            </p:extLst>
          </p:nvPr>
        </p:nvGraphicFramePr>
        <p:xfrm>
          <a:off x="2100791" y="2133600"/>
          <a:ext cx="5214409" cy="39362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410170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9" name="Rectangle 38">
            <a:extLst>
              <a:ext uri="{FF2B5EF4-FFF2-40B4-BE49-F238E27FC236}">
                <a16:creationId xmlns:a16="http://schemas.microsoft.com/office/drawing/2014/main" id="{9D25F302-27C5-414F-97F8-6EA0A6C028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ight Triangle 40">
            <a:extLst>
              <a:ext uri="{FF2B5EF4-FFF2-40B4-BE49-F238E27FC236}">
                <a16:creationId xmlns:a16="http://schemas.microsoft.com/office/drawing/2014/main" id="{830A36F8-48C2-4842-A87B-8CE8DF4E7F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a:extLst>
              <a:ext uri="{FF2B5EF4-FFF2-40B4-BE49-F238E27FC236}">
                <a16:creationId xmlns:a16="http://schemas.microsoft.com/office/drawing/2014/main" id="{8F451A30-466B-4996-9BA5-CD6ABCC6D5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81330" y="628388"/>
            <a:ext cx="8178789" cy="1597228"/>
          </a:xfrm>
        </p:spPr>
        <p:txBody>
          <a:bodyPr>
            <a:normAutofit/>
          </a:bodyPr>
          <a:lstStyle/>
          <a:p>
            <a:pPr algn="ctr"/>
            <a:r>
              <a:rPr lang="en-US" sz="4600" b="1" dirty="0">
                <a:effectLst/>
                <a:latin typeface="Bahnschrift Condensed" panose="020B0502040204020203" pitchFamily="34" charset="0"/>
              </a:rPr>
              <a:t>Tips for Foster Parents of LGBTQ+ Youth</a:t>
            </a:r>
            <a:endParaRPr lang="en-US" sz="4600" b="1" dirty="0">
              <a:latin typeface="Bahnschrift Condensed" panose="020B0502040204020203" pitchFamily="34" charset="0"/>
            </a:endParaRPr>
          </a:p>
        </p:txBody>
      </p:sp>
      <p:pic>
        <p:nvPicPr>
          <p:cNvPr id="5" name="Picture 4" descr="Text&#10;&#10;Description automatically generated with low confidence">
            <a:extLst>
              <a:ext uri="{FF2B5EF4-FFF2-40B4-BE49-F238E27FC236}">
                <a16:creationId xmlns:a16="http://schemas.microsoft.com/office/drawing/2014/main" id="{069FC883-0322-49C5-97CE-ECF0A44A9F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4812" y="2869896"/>
            <a:ext cx="3346008" cy="1138511"/>
          </a:xfrm>
          <a:prstGeom prst="rect">
            <a:avLst/>
          </a:prstGeom>
        </p:spPr>
      </p:pic>
      <p:sp>
        <p:nvSpPr>
          <p:cNvPr id="3" name="Content Placeholder 2"/>
          <p:cNvSpPr>
            <a:spLocks noGrp="1"/>
          </p:cNvSpPr>
          <p:nvPr>
            <p:ph idx="1"/>
          </p:nvPr>
        </p:nvSpPr>
        <p:spPr>
          <a:xfrm>
            <a:off x="4343400" y="2057400"/>
            <a:ext cx="3886200" cy="3733799"/>
          </a:xfrm>
        </p:spPr>
        <p:txBody>
          <a:bodyPr anchor="t">
            <a:normAutofit/>
          </a:bodyPr>
          <a:lstStyle/>
          <a:p>
            <a:r>
              <a:rPr lang="en-US" sz="1800" dirty="0"/>
              <a:t>Educate yourself about LGBTQ+ history, issues and resources</a:t>
            </a:r>
          </a:p>
          <a:p>
            <a:r>
              <a:rPr lang="en-US" sz="1800" dirty="0"/>
              <a:t>Make clear that homophobic/trans-phobic slurs or jokes are not acceptable in your home </a:t>
            </a:r>
          </a:p>
          <a:p>
            <a:r>
              <a:rPr lang="en-US" sz="1800" dirty="0"/>
              <a:t>Express disapproval of such jokes when you encounter them in the community or media</a:t>
            </a:r>
          </a:p>
          <a:p>
            <a:r>
              <a:rPr lang="en-US" sz="1800" dirty="0"/>
              <a:t>Address misconceptions held by family members</a:t>
            </a:r>
          </a:p>
          <a:p>
            <a:endParaRPr lang="en-US" sz="1400" dirty="0"/>
          </a:p>
        </p:txBody>
      </p:sp>
    </p:spTree>
    <p:extLst>
      <p:ext uri="{BB962C8B-B14F-4D97-AF65-F5344CB8AC3E}">
        <p14:creationId xmlns:p14="http://schemas.microsoft.com/office/powerpoint/2010/main" val="160198525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Triangle 9">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81330" y="678981"/>
            <a:ext cx="8178790" cy="1129325"/>
          </a:xfrm>
        </p:spPr>
        <p:txBody>
          <a:bodyPr anchor="ctr">
            <a:normAutofit/>
          </a:bodyPr>
          <a:lstStyle/>
          <a:p>
            <a:pPr algn="ctr"/>
            <a:r>
              <a:rPr lang="en-US" sz="5000" b="1" dirty="0">
                <a:latin typeface="Bahnschrift Condensed" panose="020B0502040204020203" pitchFamily="34" charset="0"/>
              </a:rPr>
              <a:t>Wanda Sykes:  That’s so gay. </a:t>
            </a:r>
          </a:p>
        </p:txBody>
      </p:sp>
      <p:pic>
        <p:nvPicPr>
          <p:cNvPr id="3" name="Online Media 2">
            <a:hlinkClick r:id="" action="ppaction://media"/>
            <a:extLst>
              <a:ext uri="{FF2B5EF4-FFF2-40B4-BE49-F238E27FC236}">
                <a16:creationId xmlns:a16="http://schemas.microsoft.com/office/drawing/2014/main" id="{9EE464A9-A7C7-EFEB-CDA4-420586DB7782}"/>
              </a:ext>
            </a:extLst>
          </p:cNvPr>
          <p:cNvPicPr>
            <a:picLocks noRot="1" noChangeAspect="1"/>
          </p:cNvPicPr>
          <p:nvPr>
            <a:videoFile r:link="rId1"/>
          </p:nvPr>
        </p:nvPicPr>
        <p:blipFill>
          <a:blip r:embed="rId4"/>
          <a:stretch>
            <a:fillRect/>
          </a:stretch>
        </p:blipFill>
        <p:spPr>
          <a:xfrm>
            <a:off x="1749399" y="1676400"/>
            <a:ext cx="5870601" cy="4402950"/>
          </a:xfrm>
          <a:prstGeom prst="rect">
            <a:avLst/>
          </a:prstGeom>
        </p:spPr>
      </p:pic>
    </p:spTree>
    <p:extLst>
      <p:ext uri="{BB962C8B-B14F-4D97-AF65-F5344CB8AC3E}">
        <p14:creationId xmlns:p14="http://schemas.microsoft.com/office/powerpoint/2010/main" val="945882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9" name="Rectangle 38">
            <a:extLst>
              <a:ext uri="{FF2B5EF4-FFF2-40B4-BE49-F238E27FC236}">
                <a16:creationId xmlns:a16="http://schemas.microsoft.com/office/drawing/2014/main" id="{9D25F302-27C5-414F-97F8-6EA0A6C028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ight Triangle 40">
            <a:extLst>
              <a:ext uri="{FF2B5EF4-FFF2-40B4-BE49-F238E27FC236}">
                <a16:creationId xmlns:a16="http://schemas.microsoft.com/office/drawing/2014/main" id="{830A36F8-48C2-4842-A87B-8CE8DF4E7F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a:extLst>
              <a:ext uri="{FF2B5EF4-FFF2-40B4-BE49-F238E27FC236}">
                <a16:creationId xmlns:a16="http://schemas.microsoft.com/office/drawing/2014/main" id="{8F451A30-466B-4996-9BA5-CD6ABCC6D5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81330" y="628388"/>
            <a:ext cx="8178789" cy="1597228"/>
          </a:xfrm>
        </p:spPr>
        <p:txBody>
          <a:bodyPr>
            <a:normAutofit/>
          </a:bodyPr>
          <a:lstStyle/>
          <a:p>
            <a:pPr algn="ctr"/>
            <a:r>
              <a:rPr lang="en-US" sz="4600" b="1" dirty="0">
                <a:effectLst/>
                <a:latin typeface="Bahnschrift Condensed" panose="020B0502040204020203" pitchFamily="34" charset="0"/>
              </a:rPr>
              <a:t>Tips for Foster Parents of LGBTQ+ Youth</a:t>
            </a:r>
            <a:endParaRPr lang="en-US" sz="4600" b="1" dirty="0">
              <a:latin typeface="Bahnschrift Condensed" panose="020B0502040204020203" pitchFamily="34" charset="0"/>
            </a:endParaRPr>
          </a:p>
        </p:txBody>
      </p:sp>
      <p:sp>
        <p:nvSpPr>
          <p:cNvPr id="3" name="Content Placeholder 2"/>
          <p:cNvSpPr>
            <a:spLocks noGrp="1"/>
          </p:cNvSpPr>
          <p:nvPr>
            <p:ph idx="1"/>
          </p:nvPr>
        </p:nvSpPr>
        <p:spPr>
          <a:xfrm>
            <a:off x="762000" y="2057400"/>
            <a:ext cx="4191000" cy="3581400"/>
          </a:xfrm>
        </p:spPr>
        <p:txBody>
          <a:bodyPr anchor="t">
            <a:normAutofit/>
          </a:bodyPr>
          <a:lstStyle/>
          <a:p>
            <a:pPr lvl="0"/>
            <a:r>
              <a:rPr lang="en-US" sz="1800" dirty="0"/>
              <a:t>Display signs indicating an LGBTQ+-friendly home</a:t>
            </a:r>
          </a:p>
          <a:p>
            <a:pPr lvl="0"/>
            <a:r>
              <a:rPr lang="en-US" sz="1800" dirty="0"/>
              <a:t>Use gender-neutral language when asking about relationships</a:t>
            </a:r>
          </a:p>
          <a:p>
            <a:pPr lvl="0"/>
            <a:r>
              <a:rPr lang="en-US" sz="1800" dirty="0"/>
              <a:t>Celebrate diversity in all forms</a:t>
            </a:r>
          </a:p>
          <a:p>
            <a:pPr lvl="0"/>
            <a:r>
              <a:rPr lang="en-US" sz="1800" dirty="0"/>
              <a:t>Let youth know that you are willing to listen and talk about anything</a:t>
            </a:r>
          </a:p>
          <a:p>
            <a:pPr lvl="0"/>
            <a:r>
              <a:rPr lang="en-US" sz="1800" dirty="0"/>
              <a:t>Support LGBTQ+ youth’s self expression through choices of clothing, jewelry, hairstyle, friends, and room decoration</a:t>
            </a:r>
          </a:p>
          <a:p>
            <a:r>
              <a:rPr lang="en-US" sz="1800" dirty="0"/>
              <a:t>Insist other family members include and respect all youth in your home</a:t>
            </a:r>
          </a:p>
          <a:p>
            <a:endParaRPr lang="en-US" sz="1400" dirty="0"/>
          </a:p>
        </p:txBody>
      </p:sp>
      <p:pic>
        <p:nvPicPr>
          <p:cNvPr id="6" name="Picture 5" descr="Logo, company name&#10;&#10;Description automatically generated">
            <a:extLst>
              <a:ext uri="{FF2B5EF4-FFF2-40B4-BE49-F238E27FC236}">
                <a16:creationId xmlns:a16="http://schemas.microsoft.com/office/drawing/2014/main" id="{73D472E4-B796-48F8-BAC7-E67FC56C869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6667" b="5555"/>
          <a:stretch/>
        </p:blipFill>
        <p:spPr>
          <a:xfrm>
            <a:off x="4798185" y="1848163"/>
            <a:ext cx="2783550" cy="3158106"/>
          </a:xfrm>
          <a:prstGeom prst="rect">
            <a:avLst/>
          </a:prstGeom>
        </p:spPr>
      </p:pic>
    </p:spTree>
    <p:extLst>
      <p:ext uri="{BB962C8B-B14F-4D97-AF65-F5344CB8AC3E}">
        <p14:creationId xmlns:p14="http://schemas.microsoft.com/office/powerpoint/2010/main" val="27105839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Triangle 9">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81330" y="850246"/>
            <a:ext cx="8178790" cy="1129325"/>
          </a:xfrm>
        </p:spPr>
        <p:txBody>
          <a:bodyPr anchor="ctr">
            <a:normAutofit/>
          </a:bodyPr>
          <a:lstStyle/>
          <a:p>
            <a:pPr algn="ctr"/>
            <a:r>
              <a:rPr lang="en-US" sz="5000" b="1" dirty="0">
                <a:latin typeface="Bahnschrift Condensed" panose="020B0502040204020203" pitchFamily="34" charset="0"/>
              </a:rPr>
              <a:t>Creating Safe Spaces</a:t>
            </a:r>
          </a:p>
        </p:txBody>
      </p:sp>
      <p:pic>
        <p:nvPicPr>
          <p:cNvPr id="3" name="Online Media 2">
            <a:hlinkClick r:id="" action="ppaction://media"/>
            <a:extLst>
              <a:ext uri="{FF2B5EF4-FFF2-40B4-BE49-F238E27FC236}">
                <a16:creationId xmlns:a16="http://schemas.microsoft.com/office/drawing/2014/main" id="{484C6CA2-4E1E-F9AF-A650-0C261AC5295D}"/>
              </a:ext>
            </a:extLst>
          </p:cNvPr>
          <p:cNvPicPr>
            <a:picLocks noRot="1" noChangeAspect="1"/>
          </p:cNvPicPr>
          <p:nvPr>
            <a:videoFile r:link="rId1"/>
          </p:nvPr>
        </p:nvPicPr>
        <p:blipFill>
          <a:blip r:embed="rId4"/>
          <a:stretch>
            <a:fillRect/>
          </a:stretch>
        </p:blipFill>
        <p:spPr>
          <a:xfrm>
            <a:off x="1066800" y="1847755"/>
            <a:ext cx="7362830" cy="4159999"/>
          </a:xfrm>
          <a:prstGeom prst="rect">
            <a:avLst/>
          </a:prstGeom>
        </p:spPr>
      </p:pic>
    </p:spTree>
    <p:extLst>
      <p:ext uri="{BB962C8B-B14F-4D97-AF65-F5344CB8AC3E}">
        <p14:creationId xmlns:p14="http://schemas.microsoft.com/office/powerpoint/2010/main" val="3995784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9" name="Rectangle 38">
            <a:extLst>
              <a:ext uri="{FF2B5EF4-FFF2-40B4-BE49-F238E27FC236}">
                <a16:creationId xmlns:a16="http://schemas.microsoft.com/office/drawing/2014/main" id="{9D25F302-27C5-414F-97F8-6EA0A6C028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ight Triangle 40">
            <a:extLst>
              <a:ext uri="{FF2B5EF4-FFF2-40B4-BE49-F238E27FC236}">
                <a16:creationId xmlns:a16="http://schemas.microsoft.com/office/drawing/2014/main" id="{830A36F8-48C2-4842-A87B-8CE8DF4E7F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a:extLst>
              <a:ext uri="{FF2B5EF4-FFF2-40B4-BE49-F238E27FC236}">
                <a16:creationId xmlns:a16="http://schemas.microsoft.com/office/drawing/2014/main" id="{8F451A30-466B-4996-9BA5-CD6ABCC6D5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81330" y="628388"/>
            <a:ext cx="8178789" cy="1597228"/>
          </a:xfrm>
        </p:spPr>
        <p:txBody>
          <a:bodyPr>
            <a:normAutofit/>
          </a:bodyPr>
          <a:lstStyle/>
          <a:p>
            <a:pPr algn="ctr"/>
            <a:r>
              <a:rPr lang="en-US" sz="4600" b="1" dirty="0">
                <a:effectLst/>
                <a:latin typeface="Bahnschrift Condensed" panose="020B0502040204020203" pitchFamily="34" charset="0"/>
              </a:rPr>
              <a:t>Tips for Foster Parents of LGBTQ+ Youth</a:t>
            </a:r>
            <a:endParaRPr lang="en-US" sz="4600" b="1" dirty="0">
              <a:latin typeface="Bahnschrift Condensed" panose="020B0502040204020203" pitchFamily="34" charset="0"/>
            </a:endParaRPr>
          </a:p>
        </p:txBody>
      </p:sp>
      <p:sp>
        <p:nvSpPr>
          <p:cNvPr id="3" name="Content Placeholder 2"/>
          <p:cNvSpPr>
            <a:spLocks noGrp="1"/>
          </p:cNvSpPr>
          <p:nvPr>
            <p:ph idx="1"/>
          </p:nvPr>
        </p:nvSpPr>
        <p:spPr>
          <a:xfrm>
            <a:off x="762000" y="2057400"/>
            <a:ext cx="7620000" cy="3581400"/>
          </a:xfrm>
        </p:spPr>
        <p:txBody>
          <a:bodyPr anchor="t">
            <a:normAutofit/>
          </a:bodyPr>
          <a:lstStyle/>
          <a:p>
            <a:pPr lvl="0"/>
            <a:r>
              <a:rPr lang="en-US" sz="1800" dirty="0"/>
              <a:t>Allow youth to participate in activities that interest them (not based on gender)</a:t>
            </a:r>
          </a:p>
          <a:p>
            <a:pPr lvl="0"/>
            <a:r>
              <a:rPr lang="en-US" sz="1800" dirty="0"/>
              <a:t>Respect youth’s privacy.  Allow them to decide when to come out and to whom</a:t>
            </a:r>
          </a:p>
          <a:p>
            <a:pPr lvl="0"/>
            <a:r>
              <a:rPr lang="en-US" sz="1800" dirty="0"/>
              <a:t>Avoid double standards: Allow LGBTQ+ youth to discuss feelings of attraction and engage in age-appropriate romantic relationships as you would with other youth</a:t>
            </a:r>
          </a:p>
        </p:txBody>
      </p:sp>
      <p:pic>
        <p:nvPicPr>
          <p:cNvPr id="4" name="Picture 3">
            <a:extLst>
              <a:ext uri="{FF2B5EF4-FFF2-40B4-BE49-F238E27FC236}">
                <a16:creationId xmlns:a16="http://schemas.microsoft.com/office/drawing/2014/main" id="{32121074-7DFB-4595-ACE2-6E75CDE52948}"/>
              </a:ext>
            </a:extLst>
          </p:cNvPr>
          <p:cNvPicPr>
            <a:picLocks noChangeAspect="1"/>
          </p:cNvPicPr>
          <p:nvPr/>
        </p:nvPicPr>
        <p:blipFill>
          <a:blip r:embed="rId2"/>
          <a:stretch>
            <a:fillRect/>
          </a:stretch>
        </p:blipFill>
        <p:spPr>
          <a:xfrm>
            <a:off x="685800" y="4114800"/>
            <a:ext cx="2735936" cy="1919196"/>
          </a:xfrm>
          <a:prstGeom prst="rect">
            <a:avLst/>
          </a:prstGeom>
        </p:spPr>
      </p:pic>
    </p:spTree>
    <p:extLst>
      <p:ext uri="{BB962C8B-B14F-4D97-AF65-F5344CB8AC3E}">
        <p14:creationId xmlns:p14="http://schemas.microsoft.com/office/powerpoint/2010/main" val="29664282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16">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ight Triangle 18">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20">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81330" y="623275"/>
            <a:ext cx="8178790" cy="1967525"/>
          </a:xfrm>
        </p:spPr>
        <p:txBody>
          <a:bodyPr anchor="ctr">
            <a:normAutofit/>
          </a:bodyPr>
          <a:lstStyle/>
          <a:p>
            <a:pPr algn="ctr"/>
            <a:r>
              <a:rPr lang="en-US" sz="5000" b="1" dirty="0">
                <a:latin typeface="Bahnschrift Condensed" panose="020B0502040204020203" pitchFamily="34" charset="0"/>
              </a:rPr>
              <a:t>Gender and Sexually Diverse Children</a:t>
            </a:r>
          </a:p>
        </p:txBody>
      </p:sp>
      <p:sp>
        <p:nvSpPr>
          <p:cNvPr id="3" name="Content Placeholder 2"/>
          <p:cNvSpPr>
            <a:spLocks noGrp="1"/>
          </p:cNvSpPr>
          <p:nvPr>
            <p:ph idx="1"/>
          </p:nvPr>
        </p:nvSpPr>
        <p:spPr>
          <a:xfrm>
            <a:off x="963930" y="2286001"/>
            <a:ext cx="7189470" cy="3017392"/>
          </a:xfrm>
        </p:spPr>
        <p:txBody>
          <a:bodyPr anchor="t">
            <a:normAutofit/>
          </a:bodyPr>
          <a:lstStyle/>
          <a:p>
            <a:r>
              <a:rPr lang="en-US" sz="2200" dirty="0"/>
              <a:t>Some children are different in their gender behaviors and sexual identity.  </a:t>
            </a:r>
          </a:p>
          <a:p>
            <a:pPr lvl="1"/>
            <a:r>
              <a:rPr lang="en-US" sz="1900" dirty="0"/>
              <a:t>Actions such as boys playing with trucks and girls playing with dolls are considered normal.  </a:t>
            </a:r>
          </a:p>
          <a:p>
            <a:pPr marL="342900" lvl="1" indent="0">
              <a:buNone/>
            </a:pPr>
            <a:endParaRPr lang="en-US" sz="1500" dirty="0"/>
          </a:p>
          <a:p>
            <a:r>
              <a:rPr lang="en-US" sz="2200" dirty="0"/>
              <a:t>However, some children behave differently.  We know that gender variant behavior is not typically caused by parenting behavior or childhood events like divorce, sexual abuse or other trauma.  </a:t>
            </a:r>
          </a:p>
          <a:p>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9" name="Rectangle 38">
            <a:extLst>
              <a:ext uri="{FF2B5EF4-FFF2-40B4-BE49-F238E27FC236}">
                <a16:creationId xmlns:a16="http://schemas.microsoft.com/office/drawing/2014/main" id="{9D25F302-27C5-414F-97F8-6EA0A6C028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ight Triangle 40">
            <a:extLst>
              <a:ext uri="{FF2B5EF4-FFF2-40B4-BE49-F238E27FC236}">
                <a16:creationId xmlns:a16="http://schemas.microsoft.com/office/drawing/2014/main" id="{830A36F8-48C2-4842-A87B-8CE8DF4E7F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a:extLst>
              <a:ext uri="{FF2B5EF4-FFF2-40B4-BE49-F238E27FC236}">
                <a16:creationId xmlns:a16="http://schemas.microsoft.com/office/drawing/2014/main" id="{8F451A30-466B-4996-9BA5-CD6ABCC6D5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81330" y="628388"/>
            <a:ext cx="8178789" cy="1597228"/>
          </a:xfrm>
        </p:spPr>
        <p:txBody>
          <a:bodyPr>
            <a:normAutofit/>
          </a:bodyPr>
          <a:lstStyle/>
          <a:p>
            <a:pPr algn="ctr"/>
            <a:r>
              <a:rPr lang="en-US" sz="4600" b="1" dirty="0">
                <a:effectLst/>
                <a:latin typeface="Bahnschrift Condensed" panose="020B0502040204020203" pitchFamily="34" charset="0"/>
              </a:rPr>
              <a:t>Tips for Foster Parents of LGBTQ+ Youth</a:t>
            </a:r>
            <a:endParaRPr lang="en-US" sz="4600" b="1" dirty="0">
              <a:latin typeface="Bahnschrift Condensed" panose="020B0502040204020203" pitchFamily="34" charset="0"/>
            </a:endParaRPr>
          </a:p>
        </p:txBody>
      </p:sp>
      <p:sp>
        <p:nvSpPr>
          <p:cNvPr id="3" name="Content Placeholder 2"/>
          <p:cNvSpPr>
            <a:spLocks noGrp="1"/>
          </p:cNvSpPr>
          <p:nvPr>
            <p:ph idx="1"/>
          </p:nvPr>
        </p:nvSpPr>
        <p:spPr>
          <a:xfrm>
            <a:off x="762000" y="2057400"/>
            <a:ext cx="7620000" cy="3581400"/>
          </a:xfrm>
        </p:spPr>
        <p:txBody>
          <a:bodyPr anchor="t">
            <a:normAutofit/>
          </a:bodyPr>
          <a:lstStyle/>
          <a:p>
            <a:pPr lvl="0"/>
            <a:r>
              <a:rPr lang="en-US" sz="1800" dirty="0"/>
              <a:t>Welcome LGBTQ+ friends or partner at family get-togethers</a:t>
            </a:r>
          </a:p>
          <a:p>
            <a:pPr lvl="0"/>
            <a:r>
              <a:rPr lang="en-US" sz="1800" dirty="0"/>
              <a:t>Connect LGBTQ+ youth with LGBTQ+ organizations, resources, events.  Be willing to go with them if they are nervous.  Consider seeking an LGBT mentor for your youth</a:t>
            </a:r>
          </a:p>
          <a:p>
            <a:pPr lvl="0"/>
            <a:r>
              <a:rPr lang="en-US" sz="1800" dirty="0"/>
              <a:t>Reach out for education, resources and support you need to understand LGBTQ+ youth experiences and support LGBTQ+ youth in your care</a:t>
            </a:r>
          </a:p>
        </p:txBody>
      </p:sp>
      <p:pic>
        <p:nvPicPr>
          <p:cNvPr id="5" name="Picture 4">
            <a:extLst>
              <a:ext uri="{FF2B5EF4-FFF2-40B4-BE49-F238E27FC236}">
                <a16:creationId xmlns:a16="http://schemas.microsoft.com/office/drawing/2014/main" id="{72919469-CA63-4D35-90FF-CDA8579EEC75}"/>
              </a:ext>
            </a:extLst>
          </p:cNvPr>
          <p:cNvPicPr>
            <a:picLocks noChangeAspect="1"/>
          </p:cNvPicPr>
          <p:nvPr/>
        </p:nvPicPr>
        <p:blipFill>
          <a:blip r:embed="rId2"/>
          <a:stretch>
            <a:fillRect/>
          </a:stretch>
        </p:blipFill>
        <p:spPr>
          <a:xfrm>
            <a:off x="2339021" y="4095131"/>
            <a:ext cx="4463405" cy="1836372"/>
          </a:xfrm>
          <a:prstGeom prst="rect">
            <a:avLst/>
          </a:prstGeom>
        </p:spPr>
      </p:pic>
    </p:spTree>
    <p:extLst>
      <p:ext uri="{BB962C8B-B14F-4D97-AF65-F5344CB8AC3E}">
        <p14:creationId xmlns:p14="http://schemas.microsoft.com/office/powerpoint/2010/main" val="34485379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9" name="Rectangle 38">
            <a:extLst>
              <a:ext uri="{FF2B5EF4-FFF2-40B4-BE49-F238E27FC236}">
                <a16:creationId xmlns:a16="http://schemas.microsoft.com/office/drawing/2014/main" id="{9D25F302-27C5-414F-97F8-6EA0A6C028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ight Triangle 40">
            <a:extLst>
              <a:ext uri="{FF2B5EF4-FFF2-40B4-BE49-F238E27FC236}">
                <a16:creationId xmlns:a16="http://schemas.microsoft.com/office/drawing/2014/main" id="{830A36F8-48C2-4842-A87B-8CE8DF4E7F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a:extLst>
              <a:ext uri="{FF2B5EF4-FFF2-40B4-BE49-F238E27FC236}">
                <a16:creationId xmlns:a16="http://schemas.microsoft.com/office/drawing/2014/main" id="{8F451A30-466B-4996-9BA5-CD6ABCC6D5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81330" y="628388"/>
            <a:ext cx="8178789" cy="1597228"/>
          </a:xfrm>
        </p:spPr>
        <p:txBody>
          <a:bodyPr>
            <a:normAutofit/>
          </a:bodyPr>
          <a:lstStyle/>
          <a:p>
            <a:pPr algn="ctr"/>
            <a:r>
              <a:rPr lang="en-US" sz="4600" b="1" dirty="0">
                <a:effectLst/>
                <a:latin typeface="Bahnschrift Condensed" panose="020B0502040204020203" pitchFamily="34" charset="0"/>
              </a:rPr>
              <a:t>Tips for Foster Parents of LGBTQ+ Youth</a:t>
            </a:r>
            <a:endParaRPr lang="en-US" sz="4600" b="1" dirty="0">
              <a:latin typeface="Bahnschrift Condensed" panose="020B0502040204020203" pitchFamily="34" charset="0"/>
            </a:endParaRPr>
          </a:p>
        </p:txBody>
      </p:sp>
      <p:sp>
        <p:nvSpPr>
          <p:cNvPr id="3" name="Content Placeholder 2"/>
          <p:cNvSpPr>
            <a:spLocks noGrp="1"/>
          </p:cNvSpPr>
          <p:nvPr>
            <p:ph idx="1"/>
          </p:nvPr>
        </p:nvSpPr>
        <p:spPr>
          <a:xfrm>
            <a:off x="4343400" y="2225616"/>
            <a:ext cx="3657600" cy="3413184"/>
          </a:xfrm>
        </p:spPr>
        <p:txBody>
          <a:bodyPr anchor="t">
            <a:normAutofit/>
          </a:bodyPr>
          <a:lstStyle/>
          <a:p>
            <a:pPr lvl="0"/>
            <a:r>
              <a:rPr lang="en-US" sz="1800" dirty="0"/>
              <a:t>Stand up for your LGBTQ+ youth if they are mistreated.</a:t>
            </a:r>
          </a:p>
          <a:p>
            <a:pPr lvl="0"/>
            <a:r>
              <a:rPr lang="en-US" sz="1800" dirty="0"/>
              <a:t>Support LGBTQ+ youth in accessing needed services.  </a:t>
            </a:r>
          </a:p>
          <a:p>
            <a:pPr lvl="0"/>
            <a:r>
              <a:rPr lang="en-US" sz="1800" dirty="0"/>
              <a:t>Advocate for them in the school and community as needed.  </a:t>
            </a:r>
          </a:p>
          <a:p>
            <a:pPr lvl="0"/>
            <a:r>
              <a:rPr lang="en-US" sz="1800" dirty="0"/>
              <a:t>Know their rights.</a:t>
            </a:r>
          </a:p>
        </p:txBody>
      </p:sp>
      <p:pic>
        <p:nvPicPr>
          <p:cNvPr id="4" name="Picture 3">
            <a:extLst>
              <a:ext uri="{FF2B5EF4-FFF2-40B4-BE49-F238E27FC236}">
                <a16:creationId xmlns:a16="http://schemas.microsoft.com/office/drawing/2014/main" id="{224FB3D6-874D-47D2-85B2-EF15BD5FBCD3}"/>
              </a:ext>
            </a:extLst>
          </p:cNvPr>
          <p:cNvPicPr>
            <a:picLocks noChangeAspect="1"/>
          </p:cNvPicPr>
          <p:nvPr/>
        </p:nvPicPr>
        <p:blipFill>
          <a:blip r:embed="rId2"/>
          <a:stretch>
            <a:fillRect/>
          </a:stretch>
        </p:blipFill>
        <p:spPr>
          <a:xfrm>
            <a:off x="981210" y="1968749"/>
            <a:ext cx="2788467" cy="3991335"/>
          </a:xfrm>
          <a:prstGeom prst="rect">
            <a:avLst/>
          </a:prstGeom>
        </p:spPr>
      </p:pic>
    </p:spTree>
    <p:extLst>
      <p:ext uri="{BB962C8B-B14F-4D97-AF65-F5344CB8AC3E}">
        <p14:creationId xmlns:p14="http://schemas.microsoft.com/office/powerpoint/2010/main" val="39230253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9" name="Rectangle 38">
            <a:extLst>
              <a:ext uri="{FF2B5EF4-FFF2-40B4-BE49-F238E27FC236}">
                <a16:creationId xmlns:a16="http://schemas.microsoft.com/office/drawing/2014/main" id="{9D25F302-27C5-414F-97F8-6EA0A6C028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ight Triangle 40">
            <a:extLst>
              <a:ext uri="{FF2B5EF4-FFF2-40B4-BE49-F238E27FC236}">
                <a16:creationId xmlns:a16="http://schemas.microsoft.com/office/drawing/2014/main" id="{830A36F8-48C2-4842-A87B-8CE8DF4E7F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a:extLst>
              <a:ext uri="{FF2B5EF4-FFF2-40B4-BE49-F238E27FC236}">
                <a16:creationId xmlns:a16="http://schemas.microsoft.com/office/drawing/2014/main" id="{8F451A30-466B-4996-9BA5-CD6ABCC6D5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81330" y="628388"/>
            <a:ext cx="8178789" cy="1597228"/>
          </a:xfrm>
        </p:spPr>
        <p:txBody>
          <a:bodyPr>
            <a:normAutofit/>
          </a:bodyPr>
          <a:lstStyle/>
          <a:p>
            <a:pPr algn="ctr"/>
            <a:r>
              <a:rPr lang="en-US" sz="6000" b="1" dirty="0">
                <a:effectLst/>
                <a:latin typeface="Bahnschrift Condensed" panose="020B0502040204020203" pitchFamily="34" charset="0"/>
              </a:rPr>
              <a:t>Resources</a:t>
            </a:r>
            <a:endParaRPr lang="en-US" sz="6000" b="1" dirty="0">
              <a:latin typeface="Bahnschrift Condensed" panose="020B0502040204020203" pitchFamily="34" charset="0"/>
            </a:endParaRPr>
          </a:p>
        </p:txBody>
      </p:sp>
      <p:sp>
        <p:nvSpPr>
          <p:cNvPr id="3" name="Content Placeholder 2"/>
          <p:cNvSpPr>
            <a:spLocks noGrp="1"/>
          </p:cNvSpPr>
          <p:nvPr>
            <p:ph idx="1"/>
          </p:nvPr>
        </p:nvSpPr>
        <p:spPr>
          <a:xfrm>
            <a:off x="762000" y="2133600"/>
            <a:ext cx="7620000" cy="2667000"/>
          </a:xfrm>
        </p:spPr>
        <p:txBody>
          <a:bodyPr anchor="t">
            <a:normAutofit/>
          </a:bodyPr>
          <a:lstStyle/>
          <a:p>
            <a:pPr lvl="0"/>
            <a:r>
              <a:rPr lang="en-US" sz="1800" dirty="0"/>
              <a:t>PFLAG – A national nonprofit organization that supports families through more than 350 chapters </a:t>
            </a:r>
            <a:r>
              <a:rPr lang="en-US" sz="1800" u="sng" dirty="0">
                <a:hlinkClick r:id="rId2"/>
              </a:rPr>
              <a:t>http://www.pflag.org</a:t>
            </a:r>
            <a:endParaRPr lang="en-US" sz="1800" u="sng" dirty="0"/>
          </a:p>
          <a:p>
            <a:pPr lvl="0"/>
            <a:endParaRPr lang="en-US" sz="1000" dirty="0"/>
          </a:p>
          <a:p>
            <a:pPr lvl="0"/>
            <a:r>
              <a:rPr lang="en-US" sz="1800" dirty="0"/>
              <a:t>Advocates for Youth: GLBTQ Issues Info for Parents </a:t>
            </a:r>
            <a:r>
              <a:rPr lang="en-US" sz="1800" u="sng" dirty="0">
                <a:hlinkClick r:id="rId3"/>
              </a:rPr>
              <a:t>http://www.advocatesforyouth.org/glbtq-issues-info-for-parents</a:t>
            </a:r>
            <a:endParaRPr lang="en-US" sz="1800" u="sng" dirty="0"/>
          </a:p>
          <a:p>
            <a:pPr marL="0" lvl="0" indent="0">
              <a:buNone/>
            </a:pPr>
            <a:endParaRPr lang="en-US" sz="1000" dirty="0"/>
          </a:p>
          <a:p>
            <a:pPr lvl="0"/>
            <a:r>
              <a:rPr lang="en-US" sz="1800" dirty="0"/>
              <a:t>LGBTQ+ Youth Resources for Families </a:t>
            </a:r>
            <a:r>
              <a:rPr lang="en-US" sz="1800" u="sng" dirty="0">
                <a:hlinkClick r:id="rId4"/>
              </a:rPr>
              <a:t>http://www.mchlibrary.info/families/frb_LGBTQ+.html</a:t>
            </a:r>
            <a:endParaRPr lang="en-US" sz="1800" dirty="0"/>
          </a:p>
        </p:txBody>
      </p:sp>
    </p:spTree>
    <p:extLst>
      <p:ext uri="{BB962C8B-B14F-4D97-AF65-F5344CB8AC3E}">
        <p14:creationId xmlns:p14="http://schemas.microsoft.com/office/powerpoint/2010/main" val="33248159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9" name="Rectangle 38">
            <a:extLst>
              <a:ext uri="{FF2B5EF4-FFF2-40B4-BE49-F238E27FC236}">
                <a16:creationId xmlns:a16="http://schemas.microsoft.com/office/drawing/2014/main" id="{9D25F302-27C5-414F-97F8-6EA0A6C028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ight Triangle 40">
            <a:extLst>
              <a:ext uri="{FF2B5EF4-FFF2-40B4-BE49-F238E27FC236}">
                <a16:creationId xmlns:a16="http://schemas.microsoft.com/office/drawing/2014/main" id="{830A36F8-48C2-4842-A87B-8CE8DF4E7F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a:extLst>
              <a:ext uri="{FF2B5EF4-FFF2-40B4-BE49-F238E27FC236}">
                <a16:creationId xmlns:a16="http://schemas.microsoft.com/office/drawing/2014/main" id="{8F451A30-466B-4996-9BA5-CD6ABCC6D5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81330" y="628388"/>
            <a:ext cx="8178789" cy="1597228"/>
          </a:xfrm>
        </p:spPr>
        <p:txBody>
          <a:bodyPr>
            <a:normAutofit/>
          </a:bodyPr>
          <a:lstStyle/>
          <a:p>
            <a:pPr algn="ctr"/>
            <a:r>
              <a:rPr lang="en-US" sz="6000" b="1" dirty="0">
                <a:effectLst/>
                <a:latin typeface="Bahnschrift Condensed" panose="020B0502040204020203" pitchFamily="34" charset="0"/>
              </a:rPr>
              <a:t>Resources</a:t>
            </a:r>
            <a:endParaRPr lang="en-US" sz="6000" b="1" dirty="0">
              <a:latin typeface="Bahnschrift Condensed" panose="020B0502040204020203" pitchFamily="34" charset="0"/>
            </a:endParaRPr>
          </a:p>
        </p:txBody>
      </p:sp>
      <p:sp>
        <p:nvSpPr>
          <p:cNvPr id="3" name="Content Placeholder 2"/>
          <p:cNvSpPr>
            <a:spLocks noGrp="1"/>
          </p:cNvSpPr>
          <p:nvPr>
            <p:ph idx="1"/>
          </p:nvPr>
        </p:nvSpPr>
        <p:spPr>
          <a:xfrm>
            <a:off x="762000" y="2133600"/>
            <a:ext cx="7620000" cy="2895600"/>
          </a:xfrm>
        </p:spPr>
        <p:txBody>
          <a:bodyPr anchor="t">
            <a:normAutofit/>
          </a:bodyPr>
          <a:lstStyle/>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Centers for Disease Control and Prevention – Education, information, resources, and health services for LGBTQ+ youth and adults </a:t>
            </a:r>
            <a:r>
              <a:rPr kumimoji="0" lang="en-US" sz="1800" b="0" i="0" u="sng" strike="noStrike" kern="1200" cap="none" spc="0" normalizeH="0" baseline="0" noProof="0" dirty="0">
                <a:ln>
                  <a:noFill/>
                </a:ln>
                <a:solidFill>
                  <a:prstClr val="black"/>
                </a:solidFill>
                <a:effectLst/>
                <a:uLnTx/>
                <a:uFillTx/>
                <a:latin typeface="Calibri" panose="020F0502020204030204"/>
                <a:ea typeface="+mn-ea"/>
                <a:cs typeface="+mn-cs"/>
                <a:hlinkClick r:id="rId2"/>
              </a:rPr>
              <a:t>http://www.cdc.gov/lgbthealth/</a:t>
            </a:r>
            <a:endParaRPr kumimoji="0" lang="en-US" sz="1800" b="0" i="0" u="sng" strike="noStrike" kern="1200" cap="none" spc="0" normalizeH="0" baseline="0" noProof="0" dirty="0">
              <a:ln>
                <a:noFill/>
              </a:ln>
              <a:solidFill>
                <a:prstClr val="black"/>
              </a:solidFill>
              <a:effectLst/>
              <a:uLnTx/>
              <a:uFillTx/>
              <a:latin typeface="Calibri" panose="020F0502020204030204"/>
              <a:ea typeface="+mn-ea"/>
              <a:cs typeface="+mn-cs"/>
            </a:endParaRP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endPar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Supporting Your LGBTQ+ Youth:  A Guide for Foster Parents </a:t>
            </a:r>
            <a:r>
              <a:rPr kumimoji="0" lang="en-US" sz="1800" b="0" i="0" u="sng" strike="noStrike" kern="1200" cap="none" spc="0" normalizeH="0" baseline="0" noProof="0" dirty="0">
                <a:ln>
                  <a:noFill/>
                </a:ln>
                <a:solidFill>
                  <a:prstClr val="black"/>
                </a:solidFill>
                <a:effectLst/>
                <a:uLnTx/>
                <a:uFillTx/>
                <a:latin typeface="Calibri" panose="020F0502020204030204"/>
                <a:ea typeface="+mn-ea"/>
                <a:cs typeface="+mn-cs"/>
                <a:hlinkClick r:id="rId3"/>
              </a:rPr>
              <a:t>https://www.childwelfare.gov/pubs/LGBTQ+youth.pdf</a:t>
            </a:r>
            <a:endParaRPr kumimoji="0" lang="en-US" sz="1800" b="0" i="0" u="sng" strike="noStrike" kern="1200" cap="none" spc="0" normalizeH="0" baseline="0" noProof="0" dirty="0">
              <a:ln>
                <a:noFill/>
              </a:ln>
              <a:solidFill>
                <a:prstClr val="black"/>
              </a:solidFill>
              <a:effectLst/>
              <a:uLnTx/>
              <a:uFillTx/>
              <a:latin typeface="Calibri" panose="020F0502020204030204"/>
              <a:ea typeface="+mn-ea"/>
              <a:cs typeface="+mn-cs"/>
            </a:endParaRP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endPar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71450" marR="0" lvl="0" indent="-171450" algn="l" defTabSz="685800" rtl="0" eaLnBrk="1" fontAlgn="auto" latinLnBrk="0" hangingPunct="1">
              <a:lnSpc>
                <a:spcPct val="90000"/>
              </a:lnSpc>
              <a:spcBef>
                <a:spcPts val="75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Families Supporting an LGBTQ+ Child </a:t>
            </a:r>
            <a:r>
              <a:rPr kumimoji="0" lang="en-US" sz="1800" b="0" i="0" u="sng" strike="noStrike" kern="1200" cap="none" spc="0" normalizeH="0" baseline="0" noProof="0" dirty="0">
                <a:ln>
                  <a:noFill/>
                </a:ln>
                <a:solidFill>
                  <a:prstClr val="black"/>
                </a:solidFill>
                <a:effectLst/>
                <a:uLnTx/>
                <a:uFillTx/>
                <a:latin typeface="Calibri" panose="020F0502020204030204"/>
                <a:ea typeface="+mn-ea"/>
                <a:cs typeface="+mn-cs"/>
                <a:hlinkClick r:id="rId4"/>
              </a:rPr>
              <a:t>http://www.lambdalegal.org/sites/default/files/gdtb_2013_04_tips_for_families.pdf</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4593851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9" name="Rectangle 38">
            <a:extLst>
              <a:ext uri="{FF2B5EF4-FFF2-40B4-BE49-F238E27FC236}">
                <a16:creationId xmlns:a16="http://schemas.microsoft.com/office/drawing/2014/main" id="{9D25F302-27C5-414F-97F8-6EA0A6C028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ight Triangle 40">
            <a:extLst>
              <a:ext uri="{FF2B5EF4-FFF2-40B4-BE49-F238E27FC236}">
                <a16:creationId xmlns:a16="http://schemas.microsoft.com/office/drawing/2014/main" id="{830A36F8-48C2-4842-A87B-8CE8DF4E7F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a:extLst>
              <a:ext uri="{FF2B5EF4-FFF2-40B4-BE49-F238E27FC236}">
                <a16:creationId xmlns:a16="http://schemas.microsoft.com/office/drawing/2014/main" id="{8F451A30-466B-4996-9BA5-CD6ABCC6D5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81330" y="628388"/>
            <a:ext cx="8178789" cy="1597228"/>
          </a:xfrm>
        </p:spPr>
        <p:txBody>
          <a:bodyPr>
            <a:normAutofit/>
          </a:bodyPr>
          <a:lstStyle/>
          <a:p>
            <a:pPr algn="ctr"/>
            <a:r>
              <a:rPr lang="en-US" sz="6000" b="1" dirty="0">
                <a:effectLst/>
                <a:latin typeface="Bahnschrift Condensed" panose="020B0502040204020203" pitchFamily="34" charset="0"/>
              </a:rPr>
              <a:t>Resources</a:t>
            </a:r>
            <a:endParaRPr lang="en-US" sz="6000" b="1" dirty="0">
              <a:latin typeface="Bahnschrift Condensed" panose="020B0502040204020203" pitchFamily="34" charset="0"/>
            </a:endParaRPr>
          </a:p>
        </p:txBody>
      </p:sp>
      <p:sp>
        <p:nvSpPr>
          <p:cNvPr id="3" name="Content Placeholder 2"/>
          <p:cNvSpPr>
            <a:spLocks noGrp="1"/>
          </p:cNvSpPr>
          <p:nvPr>
            <p:ph idx="1"/>
          </p:nvPr>
        </p:nvSpPr>
        <p:spPr>
          <a:xfrm>
            <a:off x="762000" y="2133600"/>
            <a:ext cx="7620000" cy="2895600"/>
          </a:xfrm>
        </p:spPr>
        <p:txBody>
          <a:bodyPr anchor="t">
            <a:normAutofit/>
          </a:bodyPr>
          <a:lstStyle/>
          <a:p>
            <a:pPr lvl="0"/>
            <a:r>
              <a:rPr lang="en-US" sz="1800" dirty="0"/>
              <a:t>Answers to Your Questions for a Better Understanding of Sexual Orientation &amp; Homosexuality </a:t>
            </a:r>
            <a:r>
              <a:rPr lang="en-US" sz="1800" u="sng" dirty="0">
                <a:hlinkClick r:id="rId2"/>
              </a:rPr>
              <a:t>http://www.apa.org/topics/lgbt/orientation.pdf</a:t>
            </a:r>
            <a:endParaRPr lang="en-US" sz="1800" u="sng" dirty="0"/>
          </a:p>
          <a:p>
            <a:pPr lvl="0"/>
            <a:endParaRPr lang="en-US" sz="1000" dirty="0"/>
          </a:p>
          <a:p>
            <a:pPr lvl="0"/>
            <a:r>
              <a:rPr lang="en-US" sz="1800" dirty="0"/>
              <a:t>Answers to Your Questions About Transgender People, Gender Identity, and Gender Expression </a:t>
            </a:r>
            <a:r>
              <a:rPr lang="en-US" sz="1800" u="sng" dirty="0">
                <a:hlinkClick r:id="rId3"/>
              </a:rPr>
              <a:t>http://www.apa.org/topics/lgbt/transgender.pdf</a:t>
            </a:r>
            <a:endParaRPr lang="en-US" sz="1800" u="sng" dirty="0"/>
          </a:p>
          <a:p>
            <a:pPr lvl="0"/>
            <a:endParaRPr lang="en-US" sz="1000" dirty="0"/>
          </a:p>
          <a:p>
            <a:pPr lvl="0"/>
            <a:r>
              <a:rPr lang="en-US" sz="1800" dirty="0"/>
              <a:t>If You Are Concerned About Your Child’s Gender Behaviors </a:t>
            </a:r>
            <a:r>
              <a:rPr lang="en-US" sz="1800" u="sng" dirty="0">
                <a:hlinkClick r:id="rId4"/>
              </a:rPr>
              <a:t>http://www.childrensnational.org/files/PDF/DepartmentsandPrograms/Neuroscience/Psychiatry/GenderVariantOutreachProgram/GVParentBrochure.pdf</a:t>
            </a:r>
            <a:endParaRPr lang="en-US" sz="1800" dirty="0"/>
          </a:p>
        </p:txBody>
      </p:sp>
    </p:spTree>
    <p:extLst>
      <p:ext uri="{BB962C8B-B14F-4D97-AF65-F5344CB8AC3E}">
        <p14:creationId xmlns:p14="http://schemas.microsoft.com/office/powerpoint/2010/main" val="13483074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9" name="Rectangle 38">
            <a:extLst>
              <a:ext uri="{FF2B5EF4-FFF2-40B4-BE49-F238E27FC236}">
                <a16:creationId xmlns:a16="http://schemas.microsoft.com/office/drawing/2014/main" id="{9D25F302-27C5-414F-97F8-6EA0A6C028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ight Triangle 40">
            <a:extLst>
              <a:ext uri="{FF2B5EF4-FFF2-40B4-BE49-F238E27FC236}">
                <a16:creationId xmlns:a16="http://schemas.microsoft.com/office/drawing/2014/main" id="{830A36F8-48C2-4842-A87B-8CE8DF4E7F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a:extLst>
              <a:ext uri="{FF2B5EF4-FFF2-40B4-BE49-F238E27FC236}">
                <a16:creationId xmlns:a16="http://schemas.microsoft.com/office/drawing/2014/main" id="{8F451A30-466B-4996-9BA5-CD6ABCC6D5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81330" y="628388"/>
            <a:ext cx="8178789" cy="1597228"/>
          </a:xfrm>
        </p:spPr>
        <p:txBody>
          <a:bodyPr>
            <a:normAutofit/>
          </a:bodyPr>
          <a:lstStyle/>
          <a:p>
            <a:pPr algn="ctr"/>
            <a:r>
              <a:rPr lang="en-US" sz="6000" b="1" dirty="0">
                <a:effectLst/>
                <a:latin typeface="Bahnschrift Condensed" panose="020B0502040204020203" pitchFamily="34" charset="0"/>
              </a:rPr>
              <a:t>Resources</a:t>
            </a:r>
            <a:endParaRPr lang="en-US" sz="6000" b="1" dirty="0">
              <a:latin typeface="Bahnschrift Condensed" panose="020B0502040204020203" pitchFamily="34" charset="0"/>
            </a:endParaRPr>
          </a:p>
        </p:txBody>
      </p:sp>
      <p:sp>
        <p:nvSpPr>
          <p:cNvPr id="3" name="Content Placeholder 2"/>
          <p:cNvSpPr>
            <a:spLocks noGrp="1"/>
          </p:cNvSpPr>
          <p:nvPr>
            <p:ph idx="1"/>
          </p:nvPr>
        </p:nvSpPr>
        <p:spPr>
          <a:xfrm>
            <a:off x="762000" y="2133600"/>
            <a:ext cx="7620000" cy="2895600"/>
          </a:xfrm>
        </p:spPr>
        <p:txBody>
          <a:bodyPr anchor="t">
            <a:normAutofit/>
          </a:bodyPr>
          <a:lstStyle/>
          <a:p>
            <a:pPr lvl="0"/>
            <a:r>
              <a:rPr lang="en-US" sz="1800" dirty="0"/>
              <a:t>Be Yourself:  Questions and Answers for Lesbian, Gay, Bisexual, Transgender, Queer and Questioning Youth </a:t>
            </a:r>
            <a:r>
              <a:rPr lang="en-US" sz="1800" dirty="0">
                <a:hlinkClick r:id="rId2"/>
              </a:rPr>
              <a:t>http://www.pflag.org/fileadmin/user_upload/Publications/Be_Yourself.pdf</a:t>
            </a:r>
            <a:endParaRPr lang="en-US" sz="1800" dirty="0"/>
          </a:p>
          <a:p>
            <a:pPr lvl="0"/>
            <a:endParaRPr lang="en-US" sz="1000" dirty="0"/>
          </a:p>
          <a:p>
            <a:pPr lvl="0"/>
            <a:r>
              <a:rPr lang="en-US" sz="1800" dirty="0"/>
              <a:t>Our Daughters and Sons:  Questions and Answers for Parents of Lesbian, Gay, Bisexual and Transgender Youth and Adults </a:t>
            </a:r>
            <a:r>
              <a:rPr lang="en-US" sz="1800" u="sng" dirty="0">
                <a:hlinkClick r:id="rId3"/>
              </a:rPr>
              <a:t>http://community.pflag.org/document.doc?id=495</a:t>
            </a:r>
            <a:endParaRPr lang="en-US" sz="1800" dirty="0"/>
          </a:p>
        </p:txBody>
      </p:sp>
    </p:spTree>
    <p:extLst>
      <p:ext uri="{BB962C8B-B14F-4D97-AF65-F5344CB8AC3E}">
        <p14:creationId xmlns:p14="http://schemas.microsoft.com/office/powerpoint/2010/main" val="38959038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9" name="Rectangle 38">
            <a:extLst>
              <a:ext uri="{FF2B5EF4-FFF2-40B4-BE49-F238E27FC236}">
                <a16:creationId xmlns:a16="http://schemas.microsoft.com/office/drawing/2014/main" id="{9D25F302-27C5-414F-97F8-6EA0A6C028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ight Triangle 40">
            <a:extLst>
              <a:ext uri="{FF2B5EF4-FFF2-40B4-BE49-F238E27FC236}">
                <a16:creationId xmlns:a16="http://schemas.microsoft.com/office/drawing/2014/main" id="{830A36F8-48C2-4842-A87B-8CE8DF4E7F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a:extLst>
              <a:ext uri="{FF2B5EF4-FFF2-40B4-BE49-F238E27FC236}">
                <a16:creationId xmlns:a16="http://schemas.microsoft.com/office/drawing/2014/main" id="{8F451A30-466B-4996-9BA5-CD6ABCC6D5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Content Placeholder 3" descr="genderpeoplearepeople.jpg">
            <a:extLst>
              <a:ext uri="{FF2B5EF4-FFF2-40B4-BE49-F238E27FC236}">
                <a16:creationId xmlns:a16="http://schemas.microsoft.com/office/drawing/2014/main" id="{C2404ED2-A85C-430B-80CA-16931EBA17D5}"/>
              </a:ext>
            </a:extLst>
          </p:cNvPr>
          <p:cNvPicPr>
            <a:picLocks noGrp="1" noChangeAspect="1"/>
          </p:cNvPicPr>
          <p:nvPr>
            <p:ph idx="1"/>
          </p:nvPr>
        </p:nvPicPr>
        <p:blipFill>
          <a:blip r:embed="rId2" cstate="print"/>
          <a:stretch>
            <a:fillRect/>
          </a:stretch>
        </p:blipFill>
        <p:spPr>
          <a:xfrm>
            <a:off x="2237100" y="760216"/>
            <a:ext cx="4667250" cy="5334000"/>
          </a:xfrm>
        </p:spPr>
      </p:pic>
    </p:spTree>
    <p:extLst>
      <p:ext uri="{BB962C8B-B14F-4D97-AF65-F5344CB8AC3E}">
        <p14:creationId xmlns:p14="http://schemas.microsoft.com/office/powerpoint/2010/main" val="12854241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9" name="Rectangle 38">
            <a:extLst>
              <a:ext uri="{FF2B5EF4-FFF2-40B4-BE49-F238E27FC236}">
                <a16:creationId xmlns:a16="http://schemas.microsoft.com/office/drawing/2014/main" id="{9D25F302-27C5-414F-97F8-6EA0A6C028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ight Triangle 40">
            <a:extLst>
              <a:ext uri="{FF2B5EF4-FFF2-40B4-BE49-F238E27FC236}">
                <a16:creationId xmlns:a16="http://schemas.microsoft.com/office/drawing/2014/main" id="{830A36F8-48C2-4842-A87B-8CE8DF4E7F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a:extLst>
              <a:ext uri="{FF2B5EF4-FFF2-40B4-BE49-F238E27FC236}">
                <a16:creationId xmlns:a16="http://schemas.microsoft.com/office/drawing/2014/main" id="{8F451A30-466B-4996-9BA5-CD6ABCC6D5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EAA1F2E-6F37-448C-BC04-6602557D23E8}"/>
              </a:ext>
            </a:extLst>
          </p:cNvPr>
          <p:cNvSpPr>
            <a:spLocks noGrp="1"/>
          </p:cNvSpPr>
          <p:nvPr>
            <p:ph idx="1"/>
          </p:nvPr>
        </p:nvSpPr>
        <p:spPr>
          <a:xfrm>
            <a:off x="951225" y="2802467"/>
            <a:ext cx="7239000" cy="1066800"/>
          </a:xfrm>
        </p:spPr>
        <p:txBody>
          <a:bodyPr>
            <a:normAutofit/>
          </a:bodyPr>
          <a:lstStyle/>
          <a:p>
            <a:pPr marL="0" indent="0" algn="ctr">
              <a:buNone/>
            </a:pPr>
            <a:r>
              <a:rPr lang="en-US" sz="2000" dirty="0"/>
              <a:t>This training was funded by the WV Department of Health and Human Resources in partnership with the West Virginia Social Work Consortium</a:t>
            </a:r>
          </a:p>
        </p:txBody>
      </p:sp>
      <p:sp>
        <p:nvSpPr>
          <p:cNvPr id="4" name="TextBox 3">
            <a:extLst>
              <a:ext uri="{FF2B5EF4-FFF2-40B4-BE49-F238E27FC236}">
                <a16:creationId xmlns:a16="http://schemas.microsoft.com/office/drawing/2014/main" id="{56E1A353-B622-4B2F-A4E4-EE411418851B}"/>
              </a:ext>
            </a:extLst>
          </p:cNvPr>
          <p:cNvSpPr txBox="1"/>
          <p:nvPr/>
        </p:nvSpPr>
        <p:spPr>
          <a:xfrm>
            <a:off x="481330" y="1159961"/>
            <a:ext cx="8178790" cy="1015663"/>
          </a:xfrm>
          <a:prstGeom prst="rect">
            <a:avLst/>
          </a:prstGeom>
          <a:noFill/>
        </p:spPr>
        <p:txBody>
          <a:bodyPr wrap="square" rtlCol="0">
            <a:spAutoFit/>
          </a:bodyPr>
          <a:lstStyle/>
          <a:p>
            <a:pPr algn="ctr"/>
            <a:r>
              <a:rPr lang="en-US" sz="6000" b="1" dirty="0">
                <a:latin typeface="Bahnschrift Condensed" panose="020B0502040204020203" pitchFamily="34" charset="0"/>
              </a:rPr>
              <a:t>Funding</a:t>
            </a:r>
          </a:p>
        </p:txBody>
      </p:sp>
    </p:spTree>
    <p:extLst>
      <p:ext uri="{BB962C8B-B14F-4D97-AF65-F5344CB8AC3E}">
        <p14:creationId xmlns:p14="http://schemas.microsoft.com/office/powerpoint/2010/main" val="29253532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16">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ight Triangle 18">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20">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6AAE86E6-BAAD-458F-AB58-DFD7F03541E5}"/>
              </a:ext>
            </a:extLst>
          </p:cNvPr>
          <p:cNvGrpSpPr/>
          <p:nvPr/>
        </p:nvGrpSpPr>
        <p:grpSpPr>
          <a:xfrm>
            <a:off x="847211" y="1104078"/>
            <a:ext cx="7447027" cy="4646276"/>
            <a:chOff x="3155799" y="488799"/>
            <a:chExt cx="5880400" cy="5880400"/>
          </a:xfrm>
        </p:grpSpPr>
        <p:sp>
          <p:nvSpPr>
            <p:cNvPr id="15" name="Freeform: Shape 14">
              <a:extLst>
                <a:ext uri="{FF2B5EF4-FFF2-40B4-BE49-F238E27FC236}">
                  <a16:creationId xmlns:a16="http://schemas.microsoft.com/office/drawing/2014/main" id="{977A7E4A-B681-4908-AB0F-EBD1AB76EAF4}"/>
                </a:ext>
              </a:extLst>
            </p:cNvPr>
            <p:cNvSpPr/>
            <p:nvPr/>
          </p:nvSpPr>
          <p:spPr>
            <a:xfrm>
              <a:off x="3155799" y="488799"/>
              <a:ext cx="5880400" cy="5880400"/>
            </a:xfrm>
            <a:custGeom>
              <a:avLst/>
              <a:gdLst>
                <a:gd name="connsiteX0" fmla="*/ 0 w 5880400"/>
                <a:gd name="connsiteY0" fmla="*/ 2940200 h 5880400"/>
                <a:gd name="connsiteX1" fmla="*/ 2940200 w 5880400"/>
                <a:gd name="connsiteY1" fmla="*/ 0 h 5880400"/>
                <a:gd name="connsiteX2" fmla="*/ 5880400 w 5880400"/>
                <a:gd name="connsiteY2" fmla="*/ 2940200 h 5880400"/>
                <a:gd name="connsiteX3" fmla="*/ 2940200 w 5880400"/>
                <a:gd name="connsiteY3" fmla="*/ 5880400 h 5880400"/>
                <a:gd name="connsiteX4" fmla="*/ 0 w 5880400"/>
                <a:gd name="connsiteY4" fmla="*/ 2940200 h 5880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80400" h="5880400">
                  <a:moveTo>
                    <a:pt x="0" y="2940200"/>
                  </a:moveTo>
                  <a:cubicBezTo>
                    <a:pt x="0" y="1316372"/>
                    <a:pt x="1316372" y="0"/>
                    <a:pt x="2940200" y="0"/>
                  </a:cubicBezTo>
                  <a:cubicBezTo>
                    <a:pt x="4564028" y="0"/>
                    <a:pt x="5880400" y="1316372"/>
                    <a:pt x="5880400" y="2940200"/>
                  </a:cubicBezTo>
                  <a:cubicBezTo>
                    <a:pt x="5880400" y="4564028"/>
                    <a:pt x="4564028" y="5880400"/>
                    <a:pt x="2940200" y="5880400"/>
                  </a:cubicBezTo>
                  <a:cubicBezTo>
                    <a:pt x="1316372" y="5880400"/>
                    <a:pt x="0" y="4564028"/>
                    <a:pt x="0" y="2940200"/>
                  </a:cubicBezTo>
                  <a:close/>
                </a:path>
              </a:pathLst>
            </a:custGeom>
            <a:solidFill>
              <a:schemeClr val="tx2">
                <a:lumMod val="10000"/>
                <a:lumOff val="90000"/>
              </a:schemeClr>
            </a:solidFill>
          </p:spPr>
          <p:style>
            <a:lnRef idx="0">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80000" tIns="429148" rIns="1080000" bIns="4839448" numCol="1" spcCol="1270" anchor="ctr" anchorCtr="0">
              <a:noAutofit/>
            </a:bodyPr>
            <a:lstStyle/>
            <a:p>
              <a:pPr marL="0" lvl="0" indent="0" algn="ctr" defTabSz="844550">
                <a:lnSpc>
                  <a:spcPct val="90000"/>
                </a:lnSpc>
                <a:spcBef>
                  <a:spcPct val="0"/>
                </a:spcBef>
                <a:spcAft>
                  <a:spcPct val="35000"/>
                </a:spcAft>
                <a:buNone/>
              </a:pPr>
              <a:endParaRPr lang="en-US" sz="1050" kern="1200" dirty="0">
                <a:solidFill>
                  <a:schemeClr val="tx1"/>
                </a:solidFill>
              </a:endParaRPr>
            </a:p>
          </p:txBody>
        </p:sp>
        <p:sp>
          <p:nvSpPr>
            <p:cNvPr id="16" name="Freeform: Shape 15">
              <a:extLst>
                <a:ext uri="{FF2B5EF4-FFF2-40B4-BE49-F238E27FC236}">
                  <a16:creationId xmlns:a16="http://schemas.microsoft.com/office/drawing/2014/main" id="{B47AE5BE-68FE-43D2-88E3-4E613754D07B}"/>
                </a:ext>
              </a:extLst>
            </p:cNvPr>
            <p:cNvSpPr/>
            <p:nvPr/>
          </p:nvSpPr>
          <p:spPr>
            <a:xfrm>
              <a:off x="3764986" y="1664878"/>
              <a:ext cx="4704320" cy="4704321"/>
            </a:xfrm>
            <a:custGeom>
              <a:avLst/>
              <a:gdLst>
                <a:gd name="connsiteX0" fmla="*/ 0 w 4704320"/>
                <a:gd name="connsiteY0" fmla="*/ 2352160 h 4704320"/>
                <a:gd name="connsiteX1" fmla="*/ 2352160 w 4704320"/>
                <a:gd name="connsiteY1" fmla="*/ 0 h 4704320"/>
                <a:gd name="connsiteX2" fmla="*/ 4704320 w 4704320"/>
                <a:gd name="connsiteY2" fmla="*/ 2352160 h 4704320"/>
                <a:gd name="connsiteX3" fmla="*/ 2352160 w 4704320"/>
                <a:gd name="connsiteY3" fmla="*/ 4704320 h 4704320"/>
                <a:gd name="connsiteX4" fmla="*/ 0 w 4704320"/>
                <a:gd name="connsiteY4" fmla="*/ 2352160 h 4704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04320" h="4704320">
                  <a:moveTo>
                    <a:pt x="0" y="2352160"/>
                  </a:moveTo>
                  <a:cubicBezTo>
                    <a:pt x="0" y="1053098"/>
                    <a:pt x="1053098" y="0"/>
                    <a:pt x="2352160" y="0"/>
                  </a:cubicBezTo>
                  <a:cubicBezTo>
                    <a:pt x="3651222" y="0"/>
                    <a:pt x="4704320" y="1053098"/>
                    <a:pt x="4704320" y="2352160"/>
                  </a:cubicBezTo>
                  <a:cubicBezTo>
                    <a:pt x="4704320" y="3651222"/>
                    <a:pt x="3651222" y="4704320"/>
                    <a:pt x="2352160" y="4704320"/>
                  </a:cubicBezTo>
                  <a:cubicBezTo>
                    <a:pt x="1053098" y="4704320"/>
                    <a:pt x="0" y="3651222"/>
                    <a:pt x="0" y="2352160"/>
                  </a:cubicBezTo>
                  <a:close/>
                </a:path>
              </a:pathLst>
            </a:custGeom>
            <a:solidFill>
              <a:schemeClr val="tx2">
                <a:lumMod val="25000"/>
                <a:lumOff val="75000"/>
              </a:schemeClr>
            </a:solidFill>
          </p:spPr>
          <p:style>
            <a:lnRef idx="0">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417387" rIns="0" bIns="3710412" numCol="1" spcCol="1270" anchor="ctr" anchorCtr="0">
              <a:noAutofit/>
            </a:bodyPr>
            <a:lstStyle/>
            <a:p>
              <a:pPr marL="0" lvl="0" indent="0" algn="ctr" defTabSz="844550">
                <a:lnSpc>
                  <a:spcPct val="90000"/>
                </a:lnSpc>
                <a:spcBef>
                  <a:spcPct val="0"/>
                </a:spcBef>
                <a:spcAft>
                  <a:spcPct val="35000"/>
                </a:spcAft>
                <a:buNone/>
              </a:pPr>
              <a:endParaRPr lang="en-US" sz="1050" kern="1200" dirty="0">
                <a:solidFill>
                  <a:schemeClr val="tx1"/>
                </a:solidFill>
              </a:endParaRPr>
            </a:p>
          </p:txBody>
        </p:sp>
        <p:sp>
          <p:nvSpPr>
            <p:cNvPr id="17" name="Freeform: Shape 16">
              <a:extLst>
                <a:ext uri="{FF2B5EF4-FFF2-40B4-BE49-F238E27FC236}">
                  <a16:creationId xmlns:a16="http://schemas.microsoft.com/office/drawing/2014/main" id="{7034C704-4D59-4C97-B68C-722DF232E9AF}"/>
                </a:ext>
              </a:extLst>
            </p:cNvPr>
            <p:cNvSpPr/>
            <p:nvPr/>
          </p:nvSpPr>
          <p:spPr>
            <a:xfrm>
              <a:off x="4331879" y="2840959"/>
              <a:ext cx="3528240" cy="3528240"/>
            </a:xfrm>
            <a:custGeom>
              <a:avLst/>
              <a:gdLst>
                <a:gd name="connsiteX0" fmla="*/ 0 w 3528240"/>
                <a:gd name="connsiteY0" fmla="*/ 1764120 h 3528240"/>
                <a:gd name="connsiteX1" fmla="*/ 1764120 w 3528240"/>
                <a:gd name="connsiteY1" fmla="*/ 0 h 3528240"/>
                <a:gd name="connsiteX2" fmla="*/ 3528240 w 3528240"/>
                <a:gd name="connsiteY2" fmla="*/ 1764120 h 3528240"/>
                <a:gd name="connsiteX3" fmla="*/ 1764120 w 3528240"/>
                <a:gd name="connsiteY3" fmla="*/ 3528240 h 3528240"/>
                <a:gd name="connsiteX4" fmla="*/ 0 w 3528240"/>
                <a:gd name="connsiteY4" fmla="*/ 1764120 h 35282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28240" h="3528240">
                  <a:moveTo>
                    <a:pt x="0" y="1764120"/>
                  </a:moveTo>
                  <a:cubicBezTo>
                    <a:pt x="0" y="789823"/>
                    <a:pt x="789823" y="0"/>
                    <a:pt x="1764120" y="0"/>
                  </a:cubicBezTo>
                  <a:cubicBezTo>
                    <a:pt x="2738417" y="0"/>
                    <a:pt x="3528240" y="789823"/>
                    <a:pt x="3528240" y="1764120"/>
                  </a:cubicBezTo>
                  <a:cubicBezTo>
                    <a:pt x="3528240" y="2738417"/>
                    <a:pt x="2738417" y="3528240"/>
                    <a:pt x="1764120" y="3528240"/>
                  </a:cubicBezTo>
                  <a:cubicBezTo>
                    <a:pt x="789823" y="3528240"/>
                    <a:pt x="0" y="2738417"/>
                    <a:pt x="0" y="1764120"/>
                  </a:cubicBezTo>
                  <a:close/>
                </a:path>
              </a:pathLst>
            </a:custGeom>
            <a:solidFill>
              <a:schemeClr val="tx2">
                <a:lumMod val="50000"/>
                <a:lumOff val="50000"/>
              </a:schemeClr>
            </a:solidFill>
          </p:spPr>
          <p:style>
            <a:lnRef idx="0">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77168" tIns="399746" rIns="1077168" bIns="2604896" numCol="1" spcCol="1270" anchor="ctr" anchorCtr="0">
              <a:noAutofit/>
            </a:bodyPr>
            <a:lstStyle/>
            <a:p>
              <a:pPr marL="0" lvl="0" indent="0" algn="ctr" defTabSz="844550">
                <a:lnSpc>
                  <a:spcPct val="90000"/>
                </a:lnSpc>
                <a:spcBef>
                  <a:spcPct val="0"/>
                </a:spcBef>
                <a:spcAft>
                  <a:spcPct val="35000"/>
                </a:spcAft>
                <a:buNone/>
              </a:pPr>
              <a:endParaRPr lang="en-US" sz="1050" dirty="0">
                <a:solidFill>
                  <a:schemeClr val="tx1"/>
                </a:solidFill>
              </a:endParaRPr>
            </a:p>
            <a:p>
              <a:pPr marL="0" lvl="0" indent="0" algn="ctr" defTabSz="844550">
                <a:lnSpc>
                  <a:spcPct val="90000"/>
                </a:lnSpc>
                <a:spcBef>
                  <a:spcPct val="0"/>
                </a:spcBef>
                <a:spcAft>
                  <a:spcPct val="35000"/>
                </a:spcAft>
                <a:buNone/>
              </a:pPr>
              <a:endParaRPr lang="en-US" sz="1050" kern="1200" dirty="0">
                <a:solidFill>
                  <a:schemeClr val="tx1"/>
                </a:solidFill>
              </a:endParaRPr>
            </a:p>
            <a:p>
              <a:pPr marL="0" lvl="0" indent="0" algn="ctr" defTabSz="844550">
                <a:lnSpc>
                  <a:spcPct val="90000"/>
                </a:lnSpc>
                <a:spcBef>
                  <a:spcPct val="0"/>
                </a:spcBef>
                <a:spcAft>
                  <a:spcPct val="35000"/>
                </a:spcAft>
                <a:buNone/>
              </a:pPr>
              <a:endParaRPr lang="en-US" sz="1050" dirty="0">
                <a:solidFill>
                  <a:schemeClr val="tx1"/>
                </a:solidFill>
              </a:endParaRPr>
            </a:p>
            <a:p>
              <a:pPr marL="0" lvl="0" indent="0" algn="ctr" defTabSz="844550">
                <a:lnSpc>
                  <a:spcPct val="90000"/>
                </a:lnSpc>
                <a:spcBef>
                  <a:spcPct val="0"/>
                </a:spcBef>
                <a:spcAft>
                  <a:spcPct val="35000"/>
                </a:spcAft>
                <a:buNone/>
              </a:pPr>
              <a:endParaRPr lang="en-US" sz="1050" kern="1200" dirty="0">
                <a:solidFill>
                  <a:schemeClr val="tx1"/>
                </a:solidFill>
              </a:endParaRPr>
            </a:p>
          </p:txBody>
        </p:sp>
        <p:sp>
          <p:nvSpPr>
            <p:cNvPr id="18" name="Freeform: Shape 17">
              <a:extLst>
                <a:ext uri="{FF2B5EF4-FFF2-40B4-BE49-F238E27FC236}">
                  <a16:creationId xmlns:a16="http://schemas.microsoft.com/office/drawing/2014/main" id="{50110FA5-C93C-441F-A93F-5FC39295BAD3}"/>
                </a:ext>
              </a:extLst>
            </p:cNvPr>
            <p:cNvSpPr/>
            <p:nvPr/>
          </p:nvSpPr>
          <p:spPr>
            <a:xfrm>
              <a:off x="4919919" y="4017039"/>
              <a:ext cx="2352159" cy="2352160"/>
            </a:xfrm>
            <a:custGeom>
              <a:avLst/>
              <a:gdLst>
                <a:gd name="connsiteX0" fmla="*/ 0 w 2352160"/>
                <a:gd name="connsiteY0" fmla="*/ 1176080 h 2352160"/>
                <a:gd name="connsiteX1" fmla="*/ 1176080 w 2352160"/>
                <a:gd name="connsiteY1" fmla="*/ 0 h 2352160"/>
                <a:gd name="connsiteX2" fmla="*/ 2352160 w 2352160"/>
                <a:gd name="connsiteY2" fmla="*/ 1176080 h 2352160"/>
                <a:gd name="connsiteX3" fmla="*/ 1176080 w 2352160"/>
                <a:gd name="connsiteY3" fmla="*/ 2352160 h 2352160"/>
                <a:gd name="connsiteX4" fmla="*/ 0 w 2352160"/>
                <a:gd name="connsiteY4" fmla="*/ 1176080 h 2352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52160" h="2352160">
                  <a:moveTo>
                    <a:pt x="0" y="1176080"/>
                  </a:moveTo>
                  <a:cubicBezTo>
                    <a:pt x="0" y="526549"/>
                    <a:pt x="526549" y="0"/>
                    <a:pt x="1176080" y="0"/>
                  </a:cubicBezTo>
                  <a:cubicBezTo>
                    <a:pt x="1825611" y="0"/>
                    <a:pt x="2352160" y="526549"/>
                    <a:pt x="2352160" y="1176080"/>
                  </a:cubicBezTo>
                  <a:cubicBezTo>
                    <a:pt x="2352160" y="1825611"/>
                    <a:pt x="1825611" y="2352160"/>
                    <a:pt x="1176080" y="2352160"/>
                  </a:cubicBezTo>
                  <a:cubicBezTo>
                    <a:pt x="526549" y="2352160"/>
                    <a:pt x="0" y="1825611"/>
                    <a:pt x="0" y="1176080"/>
                  </a:cubicBezTo>
                  <a:close/>
                </a:path>
              </a:pathLst>
            </a:custGeom>
            <a:solidFill>
              <a:schemeClr val="tx2">
                <a:lumMod val="75000"/>
                <a:lumOff val="25000"/>
              </a:schemeClr>
            </a:solidFill>
          </p:spPr>
          <p:style>
            <a:lnRef idx="0">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2000" kern="1200" dirty="0">
                <a:solidFill>
                  <a:schemeClr val="tx1"/>
                </a:solidFill>
              </a:endParaRPr>
            </a:p>
          </p:txBody>
        </p:sp>
      </p:grpSp>
      <p:sp>
        <p:nvSpPr>
          <p:cNvPr id="10" name="TextBox 9">
            <a:extLst>
              <a:ext uri="{FF2B5EF4-FFF2-40B4-BE49-F238E27FC236}">
                <a16:creationId xmlns:a16="http://schemas.microsoft.com/office/drawing/2014/main" id="{2119D493-70D3-4EA8-8621-81CFC7F2278D}"/>
              </a:ext>
            </a:extLst>
          </p:cNvPr>
          <p:cNvSpPr txBox="1"/>
          <p:nvPr/>
        </p:nvSpPr>
        <p:spPr>
          <a:xfrm>
            <a:off x="3543668" y="3282110"/>
            <a:ext cx="2057400" cy="415498"/>
          </a:xfrm>
          <a:prstGeom prst="rect">
            <a:avLst/>
          </a:prstGeom>
          <a:noFill/>
        </p:spPr>
        <p:txBody>
          <a:bodyPr wrap="square" rtlCol="0">
            <a:spAutoFit/>
          </a:bodyPr>
          <a:lstStyle/>
          <a:p>
            <a:pPr algn="ctr"/>
            <a:r>
              <a:rPr lang="en-US" sz="2100" dirty="0"/>
              <a:t>Gender Identity</a:t>
            </a:r>
          </a:p>
        </p:txBody>
      </p:sp>
      <p:sp>
        <p:nvSpPr>
          <p:cNvPr id="20" name="TextBox 19">
            <a:extLst>
              <a:ext uri="{FF2B5EF4-FFF2-40B4-BE49-F238E27FC236}">
                <a16:creationId xmlns:a16="http://schemas.microsoft.com/office/drawing/2014/main" id="{C0D155E8-81CE-41E9-8277-833C73FBB2DB}"/>
              </a:ext>
            </a:extLst>
          </p:cNvPr>
          <p:cNvSpPr txBox="1"/>
          <p:nvPr/>
        </p:nvSpPr>
        <p:spPr>
          <a:xfrm>
            <a:off x="3351524" y="2370261"/>
            <a:ext cx="2438400" cy="415498"/>
          </a:xfrm>
          <a:prstGeom prst="rect">
            <a:avLst/>
          </a:prstGeom>
          <a:noFill/>
        </p:spPr>
        <p:txBody>
          <a:bodyPr wrap="square" rtlCol="0">
            <a:spAutoFit/>
          </a:bodyPr>
          <a:lstStyle/>
          <a:p>
            <a:pPr algn="ctr"/>
            <a:r>
              <a:rPr lang="en-US" sz="2100" dirty="0"/>
              <a:t>Gender Expression</a:t>
            </a:r>
          </a:p>
        </p:txBody>
      </p:sp>
      <p:sp>
        <p:nvSpPr>
          <p:cNvPr id="21" name="TextBox 20">
            <a:extLst>
              <a:ext uri="{FF2B5EF4-FFF2-40B4-BE49-F238E27FC236}">
                <a16:creationId xmlns:a16="http://schemas.microsoft.com/office/drawing/2014/main" id="{1822AA09-DA45-44BD-8D39-CAE9B8C0E9E3}"/>
              </a:ext>
            </a:extLst>
          </p:cNvPr>
          <p:cNvSpPr txBox="1"/>
          <p:nvPr/>
        </p:nvSpPr>
        <p:spPr>
          <a:xfrm>
            <a:off x="3529455" y="1377433"/>
            <a:ext cx="2209800" cy="415498"/>
          </a:xfrm>
          <a:prstGeom prst="rect">
            <a:avLst/>
          </a:prstGeom>
          <a:noFill/>
        </p:spPr>
        <p:txBody>
          <a:bodyPr wrap="square" rtlCol="0">
            <a:spAutoFit/>
          </a:bodyPr>
          <a:lstStyle/>
          <a:p>
            <a:r>
              <a:rPr lang="en-US" sz="2100" dirty="0"/>
              <a:t>Sexual Orientation</a:t>
            </a:r>
          </a:p>
        </p:txBody>
      </p:sp>
      <p:sp>
        <p:nvSpPr>
          <p:cNvPr id="22" name="TextBox 21">
            <a:extLst>
              <a:ext uri="{FF2B5EF4-FFF2-40B4-BE49-F238E27FC236}">
                <a16:creationId xmlns:a16="http://schemas.microsoft.com/office/drawing/2014/main" id="{23EBA4D9-CDA7-4EBE-99D8-DE5D0BEAF0DF}"/>
              </a:ext>
            </a:extLst>
          </p:cNvPr>
          <p:cNvSpPr txBox="1"/>
          <p:nvPr/>
        </p:nvSpPr>
        <p:spPr>
          <a:xfrm>
            <a:off x="3542024" y="4451767"/>
            <a:ext cx="2057400" cy="738664"/>
          </a:xfrm>
          <a:prstGeom prst="rect">
            <a:avLst/>
          </a:prstGeom>
          <a:noFill/>
        </p:spPr>
        <p:txBody>
          <a:bodyPr wrap="square" rtlCol="0">
            <a:spAutoFit/>
          </a:bodyPr>
          <a:lstStyle/>
          <a:p>
            <a:pPr algn="ctr"/>
            <a:r>
              <a:rPr lang="en-US" sz="2100" dirty="0"/>
              <a:t>Sex Assigned at Birth</a:t>
            </a:r>
          </a:p>
        </p:txBody>
      </p:sp>
    </p:spTree>
    <p:extLst>
      <p:ext uri="{BB962C8B-B14F-4D97-AF65-F5344CB8AC3E}">
        <p14:creationId xmlns:p14="http://schemas.microsoft.com/office/powerpoint/2010/main" val="22379909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16">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ight Triangle 18">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20">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0" y="681038"/>
            <a:ext cx="9144000" cy="1833564"/>
          </a:xfrm>
        </p:spPr>
        <p:txBody>
          <a:bodyPr anchor="ctr">
            <a:normAutofit/>
          </a:bodyPr>
          <a:lstStyle/>
          <a:p>
            <a:pPr algn="ctr"/>
            <a:r>
              <a:rPr lang="en-US" sz="3900" b="1">
                <a:latin typeface="Bahnschrift Condensed" panose="020B0502040204020203" pitchFamily="34" charset="0"/>
              </a:rPr>
              <a:t>What is the difference between sex and gender?</a:t>
            </a:r>
            <a:endParaRPr lang="en-US" sz="3900" b="1" dirty="0">
              <a:latin typeface="Bahnschrift Condensed" panose="020B0502040204020203" pitchFamily="34" charset="0"/>
            </a:endParaRPr>
          </a:p>
        </p:txBody>
      </p:sp>
      <p:graphicFrame>
        <p:nvGraphicFramePr>
          <p:cNvPr id="9" name="Content Placeholder 2">
            <a:extLst>
              <a:ext uri="{FF2B5EF4-FFF2-40B4-BE49-F238E27FC236}">
                <a16:creationId xmlns:a16="http://schemas.microsoft.com/office/drawing/2014/main" id="{2143A091-783B-4AFB-A27F-3EE75348798C}"/>
              </a:ext>
            </a:extLst>
          </p:cNvPr>
          <p:cNvGraphicFramePr>
            <a:graphicFrameLocks noGrp="1"/>
          </p:cNvGraphicFramePr>
          <p:nvPr>
            <p:ph idx="1"/>
            <p:extLst>
              <p:ext uri="{D42A27DB-BD31-4B8C-83A1-F6EECF244321}">
                <p14:modId xmlns:p14="http://schemas.microsoft.com/office/powerpoint/2010/main" val="4120227991"/>
              </p:ext>
            </p:extLst>
          </p:nvPr>
        </p:nvGraphicFramePr>
        <p:xfrm>
          <a:off x="1036950" y="2286000"/>
          <a:ext cx="7067550" cy="365759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585149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6" name="Rectangle 38">
            <a:extLst>
              <a:ext uri="{FF2B5EF4-FFF2-40B4-BE49-F238E27FC236}">
                <a16:creationId xmlns:a16="http://schemas.microsoft.com/office/drawing/2014/main" id="{9D25F302-27C5-414F-97F8-6EA0A6C028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Shape 40">
            <a:extLst>
              <a:ext uri="{FF2B5EF4-FFF2-40B4-BE49-F238E27FC236}">
                <a16:creationId xmlns:a16="http://schemas.microsoft.com/office/drawing/2014/main" id="{7262C87B-205C-4719-AC60-AF13E94F1F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1999" y="322626"/>
            <a:ext cx="4329420" cy="6212748"/>
          </a:xfrm>
          <a:custGeom>
            <a:avLst/>
            <a:gdLst>
              <a:gd name="connsiteX0" fmla="*/ 0 w 5772560"/>
              <a:gd name="connsiteY0" fmla="*/ 0 h 6212748"/>
              <a:gd name="connsiteX1" fmla="*/ 1448661 w 5772560"/>
              <a:gd name="connsiteY1" fmla="*/ 0 h 6212748"/>
              <a:gd name="connsiteX2" fmla="*/ 1940557 w 5772560"/>
              <a:gd name="connsiteY2" fmla="*/ 0 h 6212748"/>
              <a:gd name="connsiteX3" fmla="*/ 5772560 w 5772560"/>
              <a:gd name="connsiteY3" fmla="*/ 0 h 6212748"/>
              <a:gd name="connsiteX4" fmla="*/ 5772560 w 5772560"/>
              <a:gd name="connsiteY4" fmla="*/ 2864954 h 6212748"/>
              <a:gd name="connsiteX5" fmla="*/ 2329115 w 5772560"/>
              <a:gd name="connsiteY5" fmla="*/ 6212748 h 6212748"/>
              <a:gd name="connsiteX6" fmla="*/ 1940557 w 5772560"/>
              <a:gd name="connsiteY6" fmla="*/ 6212748 h 6212748"/>
              <a:gd name="connsiteX7" fmla="*/ 1448661 w 5772560"/>
              <a:gd name="connsiteY7" fmla="*/ 6212748 h 6212748"/>
              <a:gd name="connsiteX8" fmla="*/ 0 w 5772560"/>
              <a:gd name="connsiteY8" fmla="*/ 6212748 h 6212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72560" h="6212748">
                <a:moveTo>
                  <a:pt x="0" y="0"/>
                </a:moveTo>
                <a:lnTo>
                  <a:pt x="1448661" y="0"/>
                </a:lnTo>
                <a:lnTo>
                  <a:pt x="1940557" y="0"/>
                </a:lnTo>
                <a:lnTo>
                  <a:pt x="5772560" y="0"/>
                </a:lnTo>
                <a:lnTo>
                  <a:pt x="5772560" y="2864954"/>
                </a:lnTo>
                <a:lnTo>
                  <a:pt x="2329115" y="6212748"/>
                </a:lnTo>
                <a:lnTo>
                  <a:pt x="1940557" y="6212748"/>
                </a:lnTo>
                <a:lnTo>
                  <a:pt x="1448661" y="6212748"/>
                </a:lnTo>
                <a:lnTo>
                  <a:pt x="0" y="6212748"/>
                </a:lnTo>
                <a:close/>
              </a:path>
            </a:pathLst>
          </a:custGeom>
          <a:solidFill>
            <a:schemeClr val="tx1">
              <a:lumMod val="50000"/>
              <a:lumOff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8" name="Right Triangle 42">
            <a:extLst>
              <a:ext uri="{FF2B5EF4-FFF2-40B4-BE49-F238E27FC236}">
                <a16:creationId xmlns:a16="http://schemas.microsoft.com/office/drawing/2014/main" id="{830A36F8-48C2-4842-A87B-8CE8DF4E7F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a:extLst>
              <a:ext uri="{FF2B5EF4-FFF2-40B4-BE49-F238E27FC236}">
                <a16:creationId xmlns:a16="http://schemas.microsoft.com/office/drawing/2014/main" id="{8F451A30-466B-4996-9BA5-CD6ABCC6D5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1998" y="622382"/>
            <a:ext cx="4088122" cy="1748088"/>
          </a:xfrm>
        </p:spPr>
        <p:txBody>
          <a:bodyPr>
            <a:normAutofit/>
          </a:bodyPr>
          <a:lstStyle/>
          <a:p>
            <a:pPr algn="ctr"/>
            <a:r>
              <a:rPr lang="en-US" sz="5000" b="1" dirty="0">
                <a:latin typeface="Bahnschrift Condensed" panose="020B0502040204020203" pitchFamily="34" charset="0"/>
              </a:rPr>
              <a:t>Gender Identify</a:t>
            </a:r>
          </a:p>
        </p:txBody>
      </p:sp>
      <p:pic>
        <p:nvPicPr>
          <p:cNvPr id="8" name="Picture 2" descr="http://www.transstudent.org/genderunicorn1.jpg">
            <a:extLst>
              <a:ext uri="{FF2B5EF4-FFF2-40B4-BE49-F238E27FC236}">
                <a16:creationId xmlns:a16="http://schemas.microsoft.com/office/drawing/2014/main" id="{F6FF6139-8BA5-4EF0-ADD2-0216FA533038}"/>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2215" t="16997" r="4164" b="66709"/>
          <a:stretch/>
        </p:blipFill>
        <p:spPr bwMode="auto">
          <a:xfrm>
            <a:off x="660345" y="2905224"/>
            <a:ext cx="3854345" cy="904775"/>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4958063" y="2133600"/>
            <a:ext cx="3271537" cy="3711128"/>
          </a:xfrm>
        </p:spPr>
        <p:txBody>
          <a:bodyPr anchor="t">
            <a:noAutofit/>
          </a:bodyPr>
          <a:lstStyle/>
          <a:p>
            <a:r>
              <a:rPr lang="en-US" sz="1800" dirty="0"/>
              <a:t>One’s deeply held personal, internal sense of being male, female, some of both, or neither.</a:t>
            </a:r>
          </a:p>
          <a:p>
            <a:r>
              <a:rPr lang="en-US" sz="1800" dirty="0"/>
              <a:t>One’s gender identity does not always correspond to biological sex.</a:t>
            </a:r>
          </a:p>
          <a:p>
            <a:r>
              <a:rPr lang="en-US" sz="1800" dirty="0"/>
              <a:t>Awareness of gender identity is usually experienced in infancy and reinforced in adolescence.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16">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ight Triangle 18">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20">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Table 10">
            <a:extLst>
              <a:ext uri="{FF2B5EF4-FFF2-40B4-BE49-F238E27FC236}">
                <a16:creationId xmlns:a16="http://schemas.microsoft.com/office/drawing/2014/main" id="{89B3A882-84B2-4E4E-AD45-D21D2A632594}"/>
              </a:ext>
            </a:extLst>
          </p:cNvPr>
          <p:cNvGraphicFramePr>
            <a:graphicFrameLocks noGrp="1"/>
          </p:cNvGraphicFramePr>
          <p:nvPr>
            <p:extLst>
              <p:ext uri="{D42A27DB-BD31-4B8C-83A1-F6EECF244321}">
                <p14:modId xmlns:p14="http://schemas.microsoft.com/office/powerpoint/2010/main" val="2414229340"/>
              </p:ext>
            </p:extLst>
          </p:nvPr>
        </p:nvGraphicFramePr>
        <p:xfrm>
          <a:off x="753048" y="1549832"/>
          <a:ext cx="7635353" cy="4571437"/>
        </p:xfrm>
        <a:graphic>
          <a:graphicData uri="http://schemas.openxmlformats.org/drawingml/2006/table">
            <a:tbl>
              <a:tblPr firstRow="1" firstCol="1" bandRow="1">
                <a:tableStyleId>{69CF1AB2-1976-4502-BF36-3FF5EA218861}</a:tableStyleId>
              </a:tblPr>
              <a:tblGrid>
                <a:gridCol w="1861563">
                  <a:extLst>
                    <a:ext uri="{9D8B030D-6E8A-4147-A177-3AD203B41FA5}">
                      <a16:colId xmlns:a16="http://schemas.microsoft.com/office/drawing/2014/main" val="1666645240"/>
                    </a:ext>
                  </a:extLst>
                </a:gridCol>
                <a:gridCol w="5773790">
                  <a:extLst>
                    <a:ext uri="{9D8B030D-6E8A-4147-A177-3AD203B41FA5}">
                      <a16:colId xmlns:a16="http://schemas.microsoft.com/office/drawing/2014/main" val="1472232361"/>
                    </a:ext>
                  </a:extLst>
                </a:gridCol>
              </a:tblGrid>
              <a:tr h="305081">
                <a:tc>
                  <a:txBody>
                    <a:bodyPr/>
                    <a:lstStyle/>
                    <a:p>
                      <a:pPr algn="ctr">
                        <a:spcAft>
                          <a:spcPts val="0"/>
                        </a:spcAft>
                      </a:pPr>
                      <a:r>
                        <a:rPr lang="en-US" sz="1600" dirty="0">
                          <a:effectLst/>
                        </a:rPr>
                        <a:t>Boy/Man</a:t>
                      </a:r>
                      <a:endParaRPr lang="en-US" sz="1600" dirty="0">
                        <a:solidFill>
                          <a:srgbClr val="000000"/>
                        </a:solidFill>
                        <a:effectLst/>
                        <a:latin typeface="Arial" panose="020B0604020202020204" pitchFamily="34" charset="0"/>
                        <a:ea typeface="Arial" panose="020B0604020202020204" pitchFamily="34" charset="0"/>
                      </a:endParaRPr>
                    </a:p>
                  </a:txBody>
                  <a:tcPr marL="82982" marR="82982" marT="0" marB="0" anchor="ctr"/>
                </a:tc>
                <a:tc>
                  <a:txBody>
                    <a:bodyPr/>
                    <a:lstStyle/>
                    <a:p>
                      <a:pPr>
                        <a:spcAft>
                          <a:spcPts val="0"/>
                        </a:spcAft>
                      </a:pPr>
                      <a:r>
                        <a:rPr lang="en-US" sz="1400" b="0" dirty="0">
                          <a:effectLst/>
                        </a:rPr>
                        <a:t>A person who identifies as a boy or man. </a:t>
                      </a:r>
                      <a:endParaRPr lang="en-US" sz="1400" b="0" dirty="0">
                        <a:solidFill>
                          <a:srgbClr val="000000"/>
                        </a:solidFill>
                        <a:effectLst/>
                        <a:latin typeface="Arial" panose="020B0604020202020204" pitchFamily="34" charset="0"/>
                        <a:ea typeface="Arial" panose="020B0604020202020204" pitchFamily="34" charset="0"/>
                      </a:endParaRPr>
                    </a:p>
                  </a:txBody>
                  <a:tcPr marL="82982" marR="82982" marT="0" marB="0"/>
                </a:tc>
                <a:extLst>
                  <a:ext uri="{0D108BD9-81ED-4DB2-BD59-A6C34878D82A}">
                    <a16:rowId xmlns:a16="http://schemas.microsoft.com/office/drawing/2014/main" val="53797669"/>
                  </a:ext>
                </a:extLst>
              </a:tr>
              <a:tr h="305081">
                <a:tc>
                  <a:txBody>
                    <a:bodyPr/>
                    <a:lstStyle/>
                    <a:p>
                      <a:pPr algn="ctr">
                        <a:spcAft>
                          <a:spcPts val="0"/>
                        </a:spcAft>
                      </a:pPr>
                      <a:r>
                        <a:rPr lang="en-US" sz="1600" dirty="0">
                          <a:effectLst/>
                        </a:rPr>
                        <a:t>Girl/Woman</a:t>
                      </a:r>
                      <a:endParaRPr lang="en-US" sz="1600" dirty="0">
                        <a:solidFill>
                          <a:srgbClr val="000000"/>
                        </a:solidFill>
                        <a:effectLst/>
                        <a:latin typeface="Arial" panose="020B0604020202020204" pitchFamily="34" charset="0"/>
                        <a:ea typeface="Arial" panose="020B0604020202020204" pitchFamily="34" charset="0"/>
                      </a:endParaRPr>
                    </a:p>
                  </a:txBody>
                  <a:tcPr marL="82982" marR="82982" marT="0" marB="0" anchor="ctr"/>
                </a:tc>
                <a:tc>
                  <a:txBody>
                    <a:bodyPr/>
                    <a:lstStyle/>
                    <a:p>
                      <a:pPr>
                        <a:spcAft>
                          <a:spcPts val="0"/>
                        </a:spcAft>
                      </a:pPr>
                      <a:r>
                        <a:rPr lang="en-US" sz="1400" dirty="0">
                          <a:effectLst/>
                        </a:rPr>
                        <a:t>A person who identifies as a girl or woman. </a:t>
                      </a:r>
                      <a:endParaRPr lang="en-US" sz="1400" dirty="0">
                        <a:solidFill>
                          <a:srgbClr val="000000"/>
                        </a:solidFill>
                        <a:effectLst/>
                        <a:latin typeface="Arial" panose="020B0604020202020204" pitchFamily="34" charset="0"/>
                        <a:ea typeface="Arial" panose="020B0604020202020204" pitchFamily="34" charset="0"/>
                      </a:endParaRPr>
                    </a:p>
                  </a:txBody>
                  <a:tcPr marL="82982" marR="82982" marT="0" marB="0"/>
                </a:tc>
                <a:extLst>
                  <a:ext uri="{0D108BD9-81ED-4DB2-BD59-A6C34878D82A}">
                    <a16:rowId xmlns:a16="http://schemas.microsoft.com/office/drawing/2014/main" val="1431632384"/>
                  </a:ext>
                </a:extLst>
              </a:tr>
              <a:tr h="522996">
                <a:tc>
                  <a:txBody>
                    <a:bodyPr/>
                    <a:lstStyle/>
                    <a:p>
                      <a:pPr algn="ctr">
                        <a:spcAft>
                          <a:spcPts val="0"/>
                        </a:spcAft>
                      </a:pPr>
                      <a:r>
                        <a:rPr lang="en-US" sz="1600" dirty="0">
                          <a:effectLst/>
                        </a:rPr>
                        <a:t>Cisgender</a:t>
                      </a:r>
                      <a:endParaRPr lang="en-US" sz="1600" dirty="0">
                        <a:solidFill>
                          <a:srgbClr val="000000"/>
                        </a:solidFill>
                        <a:effectLst/>
                        <a:latin typeface="Arial" panose="020B0604020202020204" pitchFamily="34" charset="0"/>
                        <a:ea typeface="Arial" panose="020B0604020202020204" pitchFamily="34" charset="0"/>
                      </a:endParaRPr>
                    </a:p>
                  </a:txBody>
                  <a:tcPr marL="82982" marR="82982" marT="0" marB="0" anchor="ctr"/>
                </a:tc>
                <a:tc>
                  <a:txBody>
                    <a:bodyPr/>
                    <a:lstStyle/>
                    <a:p>
                      <a:pPr>
                        <a:spcAft>
                          <a:spcPts val="0"/>
                        </a:spcAft>
                      </a:pPr>
                      <a:r>
                        <a:rPr lang="en-US" sz="1400" dirty="0">
                          <a:effectLst/>
                        </a:rPr>
                        <a:t>A person whose gender identity, gender expression, and assigned sex at birth align (e.g., man, masculine, and male). (Sometimes the shortened “cis” is used).</a:t>
                      </a:r>
                      <a:endParaRPr lang="en-US" sz="1400" dirty="0">
                        <a:solidFill>
                          <a:srgbClr val="000000"/>
                        </a:solidFill>
                        <a:effectLst/>
                        <a:latin typeface="Arial" panose="020B0604020202020204" pitchFamily="34" charset="0"/>
                        <a:ea typeface="Arial" panose="020B0604020202020204" pitchFamily="34" charset="0"/>
                      </a:endParaRPr>
                    </a:p>
                  </a:txBody>
                  <a:tcPr marL="82982" marR="82982" marT="0" marB="0"/>
                </a:tc>
                <a:extLst>
                  <a:ext uri="{0D108BD9-81ED-4DB2-BD59-A6C34878D82A}">
                    <a16:rowId xmlns:a16="http://schemas.microsoft.com/office/drawing/2014/main" val="4270793082"/>
                  </a:ext>
                </a:extLst>
              </a:tr>
              <a:tr h="627596">
                <a:tc>
                  <a:txBody>
                    <a:bodyPr/>
                    <a:lstStyle/>
                    <a:p>
                      <a:pPr algn="ctr">
                        <a:spcAft>
                          <a:spcPts val="0"/>
                        </a:spcAft>
                      </a:pPr>
                      <a:r>
                        <a:rPr lang="en-US" sz="1600" dirty="0">
                          <a:effectLst/>
                        </a:rPr>
                        <a:t>Transgender</a:t>
                      </a:r>
                      <a:endParaRPr lang="en-US" sz="1600" dirty="0">
                        <a:solidFill>
                          <a:srgbClr val="000000"/>
                        </a:solidFill>
                        <a:effectLst/>
                        <a:latin typeface="Arial" panose="020B0604020202020204" pitchFamily="34" charset="0"/>
                        <a:ea typeface="Arial" panose="020B0604020202020204" pitchFamily="34" charset="0"/>
                      </a:endParaRPr>
                    </a:p>
                  </a:txBody>
                  <a:tcPr marL="82982" marR="82982" marT="0" marB="0" anchor="ctr"/>
                </a:tc>
                <a:tc>
                  <a:txBody>
                    <a:bodyPr/>
                    <a:lstStyle/>
                    <a:p>
                      <a:pPr>
                        <a:spcAft>
                          <a:spcPts val="0"/>
                        </a:spcAft>
                      </a:pPr>
                      <a:r>
                        <a:rPr lang="en-US" sz="1400" dirty="0">
                          <a:effectLst/>
                        </a:rPr>
                        <a:t>An umbrella term used to describe people who are not cisgender, who have a gender identity different than their sex assigned at birth. (Sometimes the shortened "trans" is used.)</a:t>
                      </a:r>
                      <a:endParaRPr lang="en-US" sz="1400" dirty="0">
                        <a:solidFill>
                          <a:srgbClr val="000000"/>
                        </a:solidFill>
                        <a:effectLst/>
                        <a:latin typeface="Arial" panose="020B0604020202020204" pitchFamily="34" charset="0"/>
                        <a:ea typeface="Arial" panose="020B0604020202020204" pitchFamily="34" charset="0"/>
                      </a:endParaRPr>
                    </a:p>
                  </a:txBody>
                  <a:tcPr marL="82982" marR="82982" marT="0" marB="0"/>
                </a:tc>
                <a:extLst>
                  <a:ext uri="{0D108BD9-81ED-4DB2-BD59-A6C34878D82A}">
                    <a16:rowId xmlns:a16="http://schemas.microsoft.com/office/drawing/2014/main" val="610985679"/>
                  </a:ext>
                </a:extLst>
              </a:tr>
              <a:tr h="601446">
                <a:tc>
                  <a:txBody>
                    <a:bodyPr/>
                    <a:lstStyle/>
                    <a:p>
                      <a:pPr algn="ctr">
                        <a:spcAft>
                          <a:spcPts val="0"/>
                        </a:spcAft>
                      </a:pPr>
                      <a:r>
                        <a:rPr lang="en-US" sz="1600" dirty="0">
                          <a:effectLst/>
                        </a:rPr>
                        <a:t>Transgender Boy/Man</a:t>
                      </a:r>
                      <a:endParaRPr lang="en-US" sz="1600" dirty="0">
                        <a:solidFill>
                          <a:srgbClr val="000000"/>
                        </a:solidFill>
                        <a:effectLst/>
                        <a:latin typeface="Arial" panose="020B0604020202020204" pitchFamily="34" charset="0"/>
                        <a:ea typeface="Arial" panose="020B0604020202020204" pitchFamily="34" charset="0"/>
                      </a:endParaRPr>
                    </a:p>
                  </a:txBody>
                  <a:tcPr marL="82982" marR="82982" marT="0" marB="0" anchor="ctr"/>
                </a:tc>
                <a:tc>
                  <a:txBody>
                    <a:bodyPr/>
                    <a:lstStyle/>
                    <a:p>
                      <a:pPr>
                        <a:spcAft>
                          <a:spcPts val="0"/>
                        </a:spcAft>
                      </a:pPr>
                      <a:r>
                        <a:rPr lang="en-US" sz="1400" dirty="0">
                          <a:effectLst/>
                        </a:rPr>
                        <a:t>An individual assigned female at birth and identifies as a boy or man. (Other terms used may include: trans guy, trans man, trans boy, or boy.)</a:t>
                      </a:r>
                      <a:endParaRPr lang="en-US" sz="1400" dirty="0">
                        <a:solidFill>
                          <a:srgbClr val="000000"/>
                        </a:solidFill>
                        <a:effectLst/>
                        <a:latin typeface="Arial" panose="020B0604020202020204" pitchFamily="34" charset="0"/>
                        <a:ea typeface="Arial" panose="020B0604020202020204" pitchFamily="34" charset="0"/>
                      </a:endParaRPr>
                    </a:p>
                  </a:txBody>
                  <a:tcPr marL="82982" marR="82982" marT="0" marB="0"/>
                </a:tc>
                <a:extLst>
                  <a:ext uri="{0D108BD9-81ED-4DB2-BD59-A6C34878D82A}">
                    <a16:rowId xmlns:a16="http://schemas.microsoft.com/office/drawing/2014/main" val="4214326373"/>
                  </a:ext>
                </a:extLst>
              </a:tr>
              <a:tr h="556232">
                <a:tc>
                  <a:txBody>
                    <a:bodyPr/>
                    <a:lstStyle/>
                    <a:p>
                      <a:pPr algn="ctr">
                        <a:spcAft>
                          <a:spcPts val="0"/>
                        </a:spcAft>
                      </a:pPr>
                      <a:r>
                        <a:rPr lang="en-US" sz="1600" dirty="0">
                          <a:effectLst/>
                        </a:rPr>
                        <a:t>Transgender Girl/Woman</a:t>
                      </a:r>
                      <a:endParaRPr lang="en-US" sz="1600" dirty="0">
                        <a:solidFill>
                          <a:srgbClr val="000000"/>
                        </a:solidFill>
                        <a:effectLst/>
                        <a:latin typeface="Arial" panose="020B0604020202020204" pitchFamily="34" charset="0"/>
                        <a:ea typeface="Arial" panose="020B0604020202020204" pitchFamily="34" charset="0"/>
                      </a:endParaRPr>
                    </a:p>
                  </a:txBody>
                  <a:tcPr marL="82982" marR="82982" marT="0" marB="0" anchor="ctr"/>
                </a:tc>
                <a:tc>
                  <a:txBody>
                    <a:bodyPr/>
                    <a:lstStyle/>
                    <a:p>
                      <a:pPr>
                        <a:spcAft>
                          <a:spcPts val="0"/>
                        </a:spcAft>
                      </a:pPr>
                      <a:r>
                        <a:rPr lang="en-US" sz="1400" dirty="0">
                          <a:effectLst/>
                        </a:rPr>
                        <a:t>An individual assigned male at birth and identifies as a girl or woman. (Other terms used may include: trans woman or trans girl.)</a:t>
                      </a:r>
                      <a:endParaRPr lang="en-US" sz="1400" dirty="0">
                        <a:solidFill>
                          <a:srgbClr val="000000"/>
                        </a:solidFill>
                        <a:effectLst/>
                        <a:latin typeface="Arial" panose="020B0604020202020204" pitchFamily="34" charset="0"/>
                        <a:ea typeface="Arial" panose="020B0604020202020204" pitchFamily="34" charset="0"/>
                      </a:endParaRPr>
                    </a:p>
                  </a:txBody>
                  <a:tcPr marL="82982" marR="82982" marT="0" marB="0"/>
                </a:tc>
                <a:extLst>
                  <a:ext uri="{0D108BD9-81ED-4DB2-BD59-A6C34878D82A}">
                    <a16:rowId xmlns:a16="http://schemas.microsoft.com/office/drawing/2014/main" val="669719911"/>
                  </a:ext>
                </a:extLst>
              </a:tr>
              <a:tr h="1523437">
                <a:tc>
                  <a:txBody>
                    <a:bodyPr/>
                    <a:lstStyle/>
                    <a:p>
                      <a:pPr algn="ctr">
                        <a:spcAft>
                          <a:spcPts val="0"/>
                        </a:spcAft>
                      </a:pPr>
                      <a:r>
                        <a:rPr lang="en-US" sz="1600" b="1" dirty="0">
                          <a:effectLst/>
                        </a:rPr>
                        <a:t>Genderqueer/</a:t>
                      </a:r>
                    </a:p>
                    <a:p>
                      <a:pPr algn="ctr">
                        <a:spcAft>
                          <a:spcPts val="0"/>
                        </a:spcAft>
                      </a:pPr>
                      <a:r>
                        <a:rPr lang="en-US" sz="1600" b="1" dirty="0">
                          <a:effectLst/>
                        </a:rPr>
                        <a:t>Non-Binary/</a:t>
                      </a:r>
                    </a:p>
                    <a:p>
                      <a:pPr algn="ctr">
                        <a:spcAft>
                          <a:spcPts val="0"/>
                        </a:spcAft>
                      </a:pPr>
                      <a:r>
                        <a:rPr lang="en-US" sz="1600" b="1" dirty="0">
                          <a:effectLst/>
                        </a:rPr>
                        <a:t>Gender </a:t>
                      </a:r>
                      <a:r>
                        <a:rPr lang="en-US" sz="1600" b="1" dirty="0">
                          <a:effectLst/>
                          <a:latin typeface="+mn-lt"/>
                        </a:rPr>
                        <a:t>Non-Conforming/</a:t>
                      </a:r>
                    </a:p>
                    <a:p>
                      <a:pPr algn="ctr">
                        <a:spcAft>
                          <a:spcPts val="0"/>
                        </a:spcAft>
                      </a:pPr>
                      <a:r>
                        <a:rPr lang="en-US" sz="1600" b="1" dirty="0">
                          <a:effectLst/>
                          <a:latin typeface="+mn-lt"/>
                        </a:rPr>
                        <a:t>Gender Expansive</a:t>
                      </a:r>
                      <a:r>
                        <a:rPr lang="en-US" sz="1600" b="1" dirty="0">
                          <a:solidFill>
                            <a:srgbClr val="000000"/>
                          </a:solidFill>
                          <a:effectLst/>
                          <a:latin typeface="+mn-lt"/>
                        </a:rPr>
                        <a:t>/ Gender Diverse</a:t>
                      </a:r>
                      <a:endParaRPr lang="en-US" sz="1600" b="1" dirty="0">
                        <a:effectLst/>
                        <a:latin typeface="+mn-lt"/>
                      </a:endParaRPr>
                    </a:p>
                  </a:txBody>
                  <a:tcPr marL="82982" marR="82982" marT="0" marB="0" anchor="ctr"/>
                </a:tc>
                <a:tc>
                  <a:txBody>
                    <a:bodyPr/>
                    <a:lstStyle/>
                    <a:p>
                      <a:pPr>
                        <a:spcAft>
                          <a:spcPts val="0"/>
                        </a:spcAft>
                      </a:pPr>
                      <a:r>
                        <a:rPr lang="en-US" sz="1400" dirty="0">
                          <a:effectLst/>
                        </a:rPr>
                        <a:t>Terms used to describe people whose gender falls outside of the woman/man gender binary and includes individuals who identify as both a boy/man and a girl/woman, or as neither a boy/man nor a girl/woman. Individuals in this group may or may not identify with the term “transgender.”</a:t>
                      </a:r>
                      <a:endParaRPr lang="en-US" sz="1400" dirty="0">
                        <a:solidFill>
                          <a:srgbClr val="000000"/>
                        </a:solidFill>
                        <a:effectLst/>
                        <a:latin typeface="Arial" panose="020B0604020202020204" pitchFamily="34" charset="0"/>
                        <a:ea typeface="Arial" panose="020B0604020202020204" pitchFamily="34" charset="0"/>
                      </a:endParaRPr>
                    </a:p>
                  </a:txBody>
                  <a:tcPr marL="82982" marR="82982" marT="0" marB="0"/>
                </a:tc>
                <a:extLst>
                  <a:ext uri="{0D108BD9-81ED-4DB2-BD59-A6C34878D82A}">
                    <a16:rowId xmlns:a16="http://schemas.microsoft.com/office/drawing/2014/main" val="1047941644"/>
                  </a:ext>
                </a:extLst>
              </a:tr>
            </a:tbl>
          </a:graphicData>
        </a:graphic>
      </p:graphicFrame>
      <p:sp>
        <p:nvSpPr>
          <p:cNvPr id="12" name="Title 1">
            <a:extLst>
              <a:ext uri="{FF2B5EF4-FFF2-40B4-BE49-F238E27FC236}">
                <a16:creationId xmlns:a16="http://schemas.microsoft.com/office/drawing/2014/main" id="{49C55292-A7B2-42CA-9608-2058CE6957F1}"/>
              </a:ext>
            </a:extLst>
          </p:cNvPr>
          <p:cNvSpPr>
            <a:spLocks noGrp="1"/>
          </p:cNvSpPr>
          <p:nvPr>
            <p:ph type="title"/>
          </p:nvPr>
        </p:nvSpPr>
        <p:spPr>
          <a:xfrm>
            <a:off x="753048" y="762654"/>
            <a:ext cx="7635353" cy="724424"/>
          </a:xfrm>
        </p:spPr>
        <p:txBody>
          <a:bodyPr>
            <a:noAutofit/>
          </a:bodyPr>
          <a:lstStyle/>
          <a:p>
            <a:pPr algn="ctr"/>
            <a:r>
              <a:rPr lang="en-US" sz="5000" b="1" dirty="0">
                <a:latin typeface="Bahnschrift Condensed" panose="020B0502040204020203" pitchFamily="34" charset="0"/>
              </a:rPr>
              <a:t>Gender Identify</a:t>
            </a:r>
          </a:p>
        </p:txBody>
      </p:sp>
    </p:spTree>
    <p:extLst>
      <p:ext uri="{BB962C8B-B14F-4D97-AF65-F5344CB8AC3E}">
        <p14:creationId xmlns:p14="http://schemas.microsoft.com/office/powerpoint/2010/main" val="22345895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6" name="Rectangle 38">
            <a:extLst>
              <a:ext uri="{FF2B5EF4-FFF2-40B4-BE49-F238E27FC236}">
                <a16:creationId xmlns:a16="http://schemas.microsoft.com/office/drawing/2014/main" id="{9D25F302-27C5-414F-97F8-6EA0A6C028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Shape 40">
            <a:extLst>
              <a:ext uri="{FF2B5EF4-FFF2-40B4-BE49-F238E27FC236}">
                <a16:creationId xmlns:a16="http://schemas.microsoft.com/office/drawing/2014/main" id="{7262C87B-205C-4719-AC60-AF13E94F1F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1999" y="322626"/>
            <a:ext cx="4329420" cy="6212748"/>
          </a:xfrm>
          <a:custGeom>
            <a:avLst/>
            <a:gdLst>
              <a:gd name="connsiteX0" fmla="*/ 0 w 5772560"/>
              <a:gd name="connsiteY0" fmla="*/ 0 h 6212748"/>
              <a:gd name="connsiteX1" fmla="*/ 1448661 w 5772560"/>
              <a:gd name="connsiteY1" fmla="*/ 0 h 6212748"/>
              <a:gd name="connsiteX2" fmla="*/ 1940557 w 5772560"/>
              <a:gd name="connsiteY2" fmla="*/ 0 h 6212748"/>
              <a:gd name="connsiteX3" fmla="*/ 5772560 w 5772560"/>
              <a:gd name="connsiteY3" fmla="*/ 0 h 6212748"/>
              <a:gd name="connsiteX4" fmla="*/ 5772560 w 5772560"/>
              <a:gd name="connsiteY4" fmla="*/ 2864954 h 6212748"/>
              <a:gd name="connsiteX5" fmla="*/ 2329115 w 5772560"/>
              <a:gd name="connsiteY5" fmla="*/ 6212748 h 6212748"/>
              <a:gd name="connsiteX6" fmla="*/ 1940557 w 5772560"/>
              <a:gd name="connsiteY6" fmla="*/ 6212748 h 6212748"/>
              <a:gd name="connsiteX7" fmla="*/ 1448661 w 5772560"/>
              <a:gd name="connsiteY7" fmla="*/ 6212748 h 6212748"/>
              <a:gd name="connsiteX8" fmla="*/ 0 w 5772560"/>
              <a:gd name="connsiteY8" fmla="*/ 6212748 h 6212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72560" h="6212748">
                <a:moveTo>
                  <a:pt x="0" y="0"/>
                </a:moveTo>
                <a:lnTo>
                  <a:pt x="1448661" y="0"/>
                </a:lnTo>
                <a:lnTo>
                  <a:pt x="1940557" y="0"/>
                </a:lnTo>
                <a:lnTo>
                  <a:pt x="5772560" y="0"/>
                </a:lnTo>
                <a:lnTo>
                  <a:pt x="5772560" y="2864954"/>
                </a:lnTo>
                <a:lnTo>
                  <a:pt x="2329115" y="6212748"/>
                </a:lnTo>
                <a:lnTo>
                  <a:pt x="1940557" y="6212748"/>
                </a:lnTo>
                <a:lnTo>
                  <a:pt x="1448661" y="6212748"/>
                </a:lnTo>
                <a:lnTo>
                  <a:pt x="0" y="6212748"/>
                </a:lnTo>
                <a:close/>
              </a:path>
            </a:pathLst>
          </a:custGeom>
          <a:solidFill>
            <a:schemeClr val="tx1">
              <a:lumMod val="50000"/>
              <a:lumOff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8" name="Right Triangle 42">
            <a:extLst>
              <a:ext uri="{FF2B5EF4-FFF2-40B4-BE49-F238E27FC236}">
                <a16:creationId xmlns:a16="http://schemas.microsoft.com/office/drawing/2014/main" id="{830A36F8-48C2-4842-A87B-8CE8DF4E7F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a:extLst>
              <a:ext uri="{FF2B5EF4-FFF2-40B4-BE49-F238E27FC236}">
                <a16:creationId xmlns:a16="http://schemas.microsoft.com/office/drawing/2014/main" id="{8F451A30-466B-4996-9BA5-CD6ABCC6D5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1998" y="622382"/>
            <a:ext cx="4088122" cy="1748088"/>
          </a:xfrm>
        </p:spPr>
        <p:txBody>
          <a:bodyPr>
            <a:normAutofit/>
          </a:bodyPr>
          <a:lstStyle/>
          <a:p>
            <a:pPr algn="ctr"/>
            <a:r>
              <a:rPr lang="en-US" sz="5000" b="1" dirty="0">
                <a:latin typeface="Bahnschrift Condensed" panose="020B0502040204020203" pitchFamily="34" charset="0"/>
              </a:rPr>
              <a:t>Gender Expression</a:t>
            </a:r>
          </a:p>
        </p:txBody>
      </p:sp>
      <p:sp>
        <p:nvSpPr>
          <p:cNvPr id="3" name="Content Placeholder 2"/>
          <p:cNvSpPr>
            <a:spLocks noGrp="1"/>
          </p:cNvSpPr>
          <p:nvPr>
            <p:ph idx="1"/>
          </p:nvPr>
        </p:nvSpPr>
        <p:spPr>
          <a:xfrm>
            <a:off x="4980290" y="2370470"/>
            <a:ext cx="3271537" cy="3550458"/>
          </a:xfrm>
        </p:spPr>
        <p:txBody>
          <a:bodyPr anchor="t">
            <a:noAutofit/>
          </a:bodyPr>
          <a:lstStyle/>
          <a:p>
            <a:pPr marL="0" indent="0">
              <a:buNone/>
            </a:pPr>
            <a:endParaRPr lang="en-US" sz="1800" dirty="0"/>
          </a:p>
          <a:p>
            <a:r>
              <a:rPr lang="en-US" sz="1800" dirty="0"/>
              <a:t>Outward manifestations of one's gender identity as presented by one’s vocal tenor, body shape, hairstyle, clothing selection, behavior, etc.</a:t>
            </a:r>
          </a:p>
          <a:p>
            <a:r>
              <a:rPr lang="en-US" sz="1800" b="0" i="0" dirty="0">
                <a:solidFill>
                  <a:srgbClr val="000000"/>
                </a:solidFill>
                <a:effectLst/>
                <a:latin typeface="Calibri" panose="020F0502020204030204" pitchFamily="34" charset="0"/>
                <a:cs typeface="Calibri" panose="020F0502020204030204" pitchFamily="34" charset="0"/>
              </a:rPr>
              <a:t>A person’s chosen name and pronoun are also common ways of expressing gender.</a:t>
            </a:r>
          </a:p>
          <a:p>
            <a:r>
              <a:rPr lang="en-US" sz="1800" b="0" i="0" dirty="0">
                <a:solidFill>
                  <a:srgbClr val="000000"/>
                </a:solidFill>
                <a:effectLst/>
                <a:latin typeface="Calibri" panose="020F0502020204030204" pitchFamily="34" charset="0"/>
                <a:cs typeface="Calibri" panose="020F0502020204030204" pitchFamily="34" charset="0"/>
              </a:rPr>
              <a:t>Others perceive a person’s gender through these attributes.</a:t>
            </a:r>
            <a:endParaRPr lang="en-US" sz="1800" dirty="0">
              <a:latin typeface="Calibri" panose="020F0502020204030204" pitchFamily="34" charset="0"/>
              <a:cs typeface="Calibri" panose="020F0502020204030204" pitchFamily="34" charset="0"/>
            </a:endParaRPr>
          </a:p>
        </p:txBody>
      </p:sp>
      <p:pic>
        <p:nvPicPr>
          <p:cNvPr id="10" name="Picture 2" descr="http://www.transstudent.org/genderunicorn1.jpg">
            <a:extLst>
              <a:ext uri="{FF2B5EF4-FFF2-40B4-BE49-F238E27FC236}">
                <a16:creationId xmlns:a16="http://schemas.microsoft.com/office/drawing/2014/main" id="{81987DAE-BD25-4C6B-BCE2-8C5B305F2712}"/>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0779" t="34617" r="13066" b="51135"/>
          <a:stretch/>
        </p:blipFill>
        <p:spPr bwMode="auto">
          <a:xfrm>
            <a:off x="615313" y="2879926"/>
            <a:ext cx="3822703" cy="9118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0616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6" name="Rectangle 38">
            <a:extLst>
              <a:ext uri="{FF2B5EF4-FFF2-40B4-BE49-F238E27FC236}">
                <a16:creationId xmlns:a16="http://schemas.microsoft.com/office/drawing/2014/main" id="{9D25F302-27C5-414F-97F8-6EA0A6C028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Shape 40">
            <a:extLst>
              <a:ext uri="{FF2B5EF4-FFF2-40B4-BE49-F238E27FC236}">
                <a16:creationId xmlns:a16="http://schemas.microsoft.com/office/drawing/2014/main" id="{7262C87B-205C-4719-AC60-AF13E94F1F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71999" y="322626"/>
            <a:ext cx="4329420" cy="6212748"/>
          </a:xfrm>
          <a:custGeom>
            <a:avLst/>
            <a:gdLst>
              <a:gd name="connsiteX0" fmla="*/ 0 w 5772560"/>
              <a:gd name="connsiteY0" fmla="*/ 0 h 6212748"/>
              <a:gd name="connsiteX1" fmla="*/ 1448661 w 5772560"/>
              <a:gd name="connsiteY1" fmla="*/ 0 h 6212748"/>
              <a:gd name="connsiteX2" fmla="*/ 1940557 w 5772560"/>
              <a:gd name="connsiteY2" fmla="*/ 0 h 6212748"/>
              <a:gd name="connsiteX3" fmla="*/ 5772560 w 5772560"/>
              <a:gd name="connsiteY3" fmla="*/ 0 h 6212748"/>
              <a:gd name="connsiteX4" fmla="*/ 5772560 w 5772560"/>
              <a:gd name="connsiteY4" fmla="*/ 2864954 h 6212748"/>
              <a:gd name="connsiteX5" fmla="*/ 2329115 w 5772560"/>
              <a:gd name="connsiteY5" fmla="*/ 6212748 h 6212748"/>
              <a:gd name="connsiteX6" fmla="*/ 1940557 w 5772560"/>
              <a:gd name="connsiteY6" fmla="*/ 6212748 h 6212748"/>
              <a:gd name="connsiteX7" fmla="*/ 1448661 w 5772560"/>
              <a:gd name="connsiteY7" fmla="*/ 6212748 h 6212748"/>
              <a:gd name="connsiteX8" fmla="*/ 0 w 5772560"/>
              <a:gd name="connsiteY8" fmla="*/ 6212748 h 62127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72560" h="6212748">
                <a:moveTo>
                  <a:pt x="0" y="0"/>
                </a:moveTo>
                <a:lnTo>
                  <a:pt x="1448661" y="0"/>
                </a:lnTo>
                <a:lnTo>
                  <a:pt x="1940557" y="0"/>
                </a:lnTo>
                <a:lnTo>
                  <a:pt x="5772560" y="0"/>
                </a:lnTo>
                <a:lnTo>
                  <a:pt x="5772560" y="2864954"/>
                </a:lnTo>
                <a:lnTo>
                  <a:pt x="2329115" y="6212748"/>
                </a:lnTo>
                <a:lnTo>
                  <a:pt x="1940557" y="6212748"/>
                </a:lnTo>
                <a:lnTo>
                  <a:pt x="1448661" y="6212748"/>
                </a:lnTo>
                <a:lnTo>
                  <a:pt x="0" y="6212748"/>
                </a:lnTo>
                <a:close/>
              </a:path>
            </a:pathLst>
          </a:custGeom>
          <a:solidFill>
            <a:schemeClr val="tx1">
              <a:lumMod val="50000"/>
              <a:lumOff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8" name="Right Triangle 42">
            <a:extLst>
              <a:ext uri="{FF2B5EF4-FFF2-40B4-BE49-F238E27FC236}">
                <a16:creationId xmlns:a16="http://schemas.microsoft.com/office/drawing/2014/main" id="{830A36F8-48C2-4842-A87B-8CE8DF4E7F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432540" y="3335867"/>
            <a:ext cx="246888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Rectangle 44">
            <a:extLst>
              <a:ext uri="{FF2B5EF4-FFF2-40B4-BE49-F238E27FC236}">
                <a16:creationId xmlns:a16="http://schemas.microsoft.com/office/drawing/2014/main" id="{8F451A30-466B-4996-9BA5-CD6ABCC6D55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330" y="623275"/>
            <a:ext cx="8178790"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571998" y="622382"/>
            <a:ext cx="4088122" cy="1748088"/>
          </a:xfrm>
        </p:spPr>
        <p:txBody>
          <a:bodyPr>
            <a:normAutofit/>
          </a:bodyPr>
          <a:lstStyle/>
          <a:p>
            <a:pPr algn="ctr"/>
            <a:r>
              <a:rPr lang="en-US" sz="5000" b="1" dirty="0">
                <a:latin typeface="Bahnschrift Condensed" panose="020B0502040204020203" pitchFamily="34" charset="0"/>
              </a:rPr>
              <a:t>Sexual Orientation</a:t>
            </a:r>
          </a:p>
        </p:txBody>
      </p:sp>
      <p:sp>
        <p:nvSpPr>
          <p:cNvPr id="3" name="Content Placeholder 2"/>
          <p:cNvSpPr>
            <a:spLocks noGrp="1"/>
          </p:cNvSpPr>
          <p:nvPr>
            <p:ph idx="1"/>
          </p:nvPr>
        </p:nvSpPr>
        <p:spPr>
          <a:xfrm>
            <a:off x="4958063" y="2559432"/>
            <a:ext cx="3271537" cy="3285296"/>
          </a:xfrm>
        </p:spPr>
        <p:txBody>
          <a:bodyPr anchor="t">
            <a:noAutofit/>
          </a:bodyPr>
          <a:lstStyle/>
          <a:p>
            <a:r>
              <a:rPr lang="en-US" sz="1800" b="0" i="0" dirty="0">
                <a:solidFill>
                  <a:srgbClr val="333740"/>
                </a:solidFill>
                <a:effectLst/>
                <a:latin typeface="Calibri" panose="020F0502020204030204" pitchFamily="34" charset="0"/>
                <a:cs typeface="Calibri" panose="020F0502020204030204" pitchFamily="34" charset="0"/>
              </a:rPr>
              <a:t>This is who you are attracted to and who you feel drawn to romantically, emotionally, and sexually</a:t>
            </a:r>
            <a:endParaRPr lang="en-US" sz="1800" b="1" i="1" dirty="0">
              <a:latin typeface="Calibri" panose="020F0502020204030204" pitchFamily="34" charset="0"/>
              <a:ea typeface="Times New Roman" panose="02020603050405020304" pitchFamily="18" charset="0"/>
              <a:cs typeface="Calibri" panose="020F0502020204030204" pitchFamily="34" charset="0"/>
            </a:endParaRPr>
          </a:p>
          <a:p>
            <a:r>
              <a:rPr lang="en-US" sz="1800" b="1" i="1" dirty="0">
                <a:ea typeface="Times New Roman" panose="02020603050405020304" pitchFamily="18" charset="0"/>
                <a:cs typeface="Calibri" panose="020F0502020204030204" pitchFamily="34" charset="0"/>
              </a:rPr>
              <a:t>The terms ‘sexual preference’ and ‘homosexuality’ are outdated and should not be used.</a:t>
            </a:r>
            <a:endParaRPr lang="en-US" sz="1800" dirty="0">
              <a:effectLst/>
            </a:endParaRPr>
          </a:p>
        </p:txBody>
      </p:sp>
      <p:pic>
        <p:nvPicPr>
          <p:cNvPr id="9" name="Picture 2" descr="http://www.transstudent.org/genderunicorn1.jpg">
            <a:extLst>
              <a:ext uri="{FF2B5EF4-FFF2-40B4-BE49-F238E27FC236}">
                <a16:creationId xmlns:a16="http://schemas.microsoft.com/office/drawing/2014/main" id="{7442A0C7-63E6-472D-8977-7E9991333C79}"/>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2215" t="64735" r="6435" b="3594"/>
          <a:stretch/>
        </p:blipFill>
        <p:spPr bwMode="auto">
          <a:xfrm>
            <a:off x="745081" y="2559432"/>
            <a:ext cx="3584337" cy="17077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3147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599</TotalTime>
  <Words>2716</Words>
  <Application>Microsoft Macintosh PowerPoint</Application>
  <PresentationFormat>On-screen Show (4:3)</PresentationFormat>
  <Paragraphs>213</Paragraphs>
  <Slides>37</Slides>
  <Notes>7</Notes>
  <HiddenSlides>0</HiddenSlides>
  <MMClips>3</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37</vt:i4>
      </vt:variant>
    </vt:vector>
  </HeadingPairs>
  <TitlesOfParts>
    <vt:vector size="42" baseType="lpstr">
      <vt:lpstr>Arial</vt:lpstr>
      <vt:lpstr>Bahnschrift Condensed</vt:lpstr>
      <vt:lpstr>Calibri</vt:lpstr>
      <vt:lpstr>Calibri Light</vt:lpstr>
      <vt:lpstr>Office Theme</vt:lpstr>
      <vt:lpstr>Gender Identity and Sexual Orientation</vt:lpstr>
      <vt:lpstr>Pre-Test (True or False)</vt:lpstr>
      <vt:lpstr>Gender and Sexually Diverse Children</vt:lpstr>
      <vt:lpstr>PowerPoint Presentation</vt:lpstr>
      <vt:lpstr>What is the difference between sex and gender?</vt:lpstr>
      <vt:lpstr>Gender Identify</vt:lpstr>
      <vt:lpstr>Gender Identify</vt:lpstr>
      <vt:lpstr>Gender Expression</vt:lpstr>
      <vt:lpstr>Sexual Orientation</vt:lpstr>
      <vt:lpstr>Sexual Orientation</vt:lpstr>
      <vt:lpstr>PowerPoint Presentation</vt:lpstr>
      <vt:lpstr>America’s Most Unwanted</vt:lpstr>
      <vt:lpstr>LGBTQ+ Children in Foster Care</vt:lpstr>
      <vt:lpstr>LGBTQ+ Youth in Foster Care</vt:lpstr>
      <vt:lpstr>LGBTQ+ Youth Experience</vt:lpstr>
      <vt:lpstr>PowerPoint Presentation</vt:lpstr>
      <vt:lpstr>PowerPoint Presentation</vt:lpstr>
      <vt:lpstr>PowerPoint Presentation</vt:lpstr>
      <vt:lpstr>What You Need to Know</vt:lpstr>
      <vt:lpstr>PowerPoint Presentation</vt:lpstr>
      <vt:lpstr>PowerPoint Presentation</vt:lpstr>
      <vt:lpstr>PowerPoint Presentation</vt:lpstr>
      <vt:lpstr>PowerPoint Presentation</vt:lpstr>
      <vt:lpstr>PowerPoint Presentation</vt:lpstr>
      <vt:lpstr>Tips for Foster Parents of LGBTQ+ Youth</vt:lpstr>
      <vt:lpstr>Wanda Sykes:  That’s so gay. </vt:lpstr>
      <vt:lpstr>Tips for Foster Parents of LGBTQ+ Youth</vt:lpstr>
      <vt:lpstr>Creating Safe Spaces</vt:lpstr>
      <vt:lpstr>Tips for Foster Parents of LGBTQ+ Youth</vt:lpstr>
      <vt:lpstr>Tips for Foster Parents of LGBTQ+ Youth</vt:lpstr>
      <vt:lpstr>Tips for Foster Parents of LGBTQ+ Youth</vt:lpstr>
      <vt:lpstr>Resources</vt:lpstr>
      <vt:lpstr>Resources</vt:lpstr>
      <vt:lpstr>Resources</vt:lpstr>
      <vt:lpstr>Resources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dc:creator>
  <cp:lastModifiedBy>Manjunath Burdekar</cp:lastModifiedBy>
  <cp:revision>122</cp:revision>
  <cp:lastPrinted>2014-06-30T18:48:54Z</cp:lastPrinted>
  <dcterms:created xsi:type="dcterms:W3CDTF">2014-06-30T02:24:11Z</dcterms:created>
  <dcterms:modified xsi:type="dcterms:W3CDTF">2022-11-05T23:06:06Z</dcterms:modified>
</cp:coreProperties>
</file>