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25"/>
  </p:notesMasterIdLst>
  <p:sldIdLst>
    <p:sldId id="256" r:id="rId2"/>
    <p:sldId id="257" r:id="rId3"/>
    <p:sldId id="258" r:id="rId4"/>
    <p:sldId id="259" r:id="rId5"/>
    <p:sldId id="260" r:id="rId6"/>
    <p:sldId id="261" r:id="rId7"/>
    <p:sldId id="262" r:id="rId8"/>
    <p:sldId id="263" r:id="rId9"/>
    <p:sldId id="264" r:id="rId10"/>
    <p:sldId id="271" r:id="rId11"/>
    <p:sldId id="272" r:id="rId12"/>
    <p:sldId id="276" r:id="rId13"/>
    <p:sldId id="273" r:id="rId14"/>
    <p:sldId id="277" r:id="rId15"/>
    <p:sldId id="274" r:id="rId16"/>
    <p:sldId id="265" r:id="rId17"/>
    <p:sldId id="266" r:id="rId18"/>
    <p:sldId id="275" r:id="rId19"/>
    <p:sldId id="267" r:id="rId20"/>
    <p:sldId id="268" r:id="rId21"/>
    <p:sldId id="269" r:id="rId22"/>
    <p:sldId id="270" r:id="rId23"/>
    <p:sldId id="278" r:id="rId2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31C39562-A7D9-4F34-BE72-5426E534FF4E}" v="9" dt="2024-05-03T11:08:21.262"/>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95" autoAdjust="0"/>
    <p:restoredTop sz="94660"/>
  </p:normalViewPr>
  <p:slideViewPr>
    <p:cSldViewPr snapToGrid="0">
      <p:cViewPr varScale="1">
        <p:scale>
          <a:sx n="62" d="100"/>
          <a:sy n="62" d="100"/>
        </p:scale>
        <p:origin x="828"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 Id="rId30"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Gottlieb, Jo Dee" userId="156111a2-6024-4883-9242-687bc54e40f6" providerId="ADAL" clId="{31C39562-A7D9-4F34-BE72-5426E534FF4E}"/>
    <pc:docChg chg="custSel addSld modSld">
      <pc:chgData name="Gottlieb, Jo Dee" userId="156111a2-6024-4883-9242-687bc54e40f6" providerId="ADAL" clId="{31C39562-A7D9-4F34-BE72-5426E534FF4E}" dt="2024-05-03T11:08:37.405" v="1495" actId="207"/>
      <pc:docMkLst>
        <pc:docMk/>
      </pc:docMkLst>
      <pc:sldChg chg="modSp">
        <pc:chgData name="Gottlieb, Jo Dee" userId="156111a2-6024-4883-9242-687bc54e40f6" providerId="ADAL" clId="{31C39562-A7D9-4F34-BE72-5426E534FF4E}" dt="2024-05-02T13:25:31.035" v="77"/>
        <pc:sldMkLst>
          <pc:docMk/>
          <pc:sldMk cId="4118868184" sldId="256"/>
        </pc:sldMkLst>
        <pc:spChg chg="mod">
          <ac:chgData name="Gottlieb, Jo Dee" userId="156111a2-6024-4883-9242-687bc54e40f6" providerId="ADAL" clId="{31C39562-A7D9-4F34-BE72-5426E534FF4E}" dt="2024-05-02T13:25:31.035" v="77"/>
          <ac:spMkLst>
            <pc:docMk/>
            <pc:sldMk cId="4118868184" sldId="256"/>
            <ac:spMk id="2" creationId="{C68AACE8-4DBB-B1B3-4C36-49DC45AA7CE8}"/>
          </ac:spMkLst>
        </pc:spChg>
        <pc:spChg chg="mod">
          <ac:chgData name="Gottlieb, Jo Dee" userId="156111a2-6024-4883-9242-687bc54e40f6" providerId="ADAL" clId="{31C39562-A7D9-4F34-BE72-5426E534FF4E}" dt="2024-05-02T13:25:31.035" v="77"/>
          <ac:spMkLst>
            <pc:docMk/>
            <pc:sldMk cId="4118868184" sldId="256"/>
            <ac:spMk id="3" creationId="{B050710F-CFC0-9FE6-D4BD-D72BA1591351}"/>
          </ac:spMkLst>
        </pc:spChg>
      </pc:sldChg>
      <pc:sldChg chg="modSp mod">
        <pc:chgData name="Gottlieb, Jo Dee" userId="156111a2-6024-4883-9242-687bc54e40f6" providerId="ADAL" clId="{31C39562-A7D9-4F34-BE72-5426E534FF4E}" dt="2024-05-03T11:07:55.780" v="1491" actId="5793"/>
        <pc:sldMkLst>
          <pc:docMk/>
          <pc:sldMk cId="2883023820" sldId="257"/>
        </pc:sldMkLst>
        <pc:spChg chg="mod">
          <ac:chgData name="Gottlieb, Jo Dee" userId="156111a2-6024-4883-9242-687bc54e40f6" providerId="ADAL" clId="{31C39562-A7D9-4F34-BE72-5426E534FF4E}" dt="2024-05-02T13:25:31.035" v="77"/>
          <ac:spMkLst>
            <pc:docMk/>
            <pc:sldMk cId="2883023820" sldId="257"/>
            <ac:spMk id="2" creationId="{E740726B-93EA-06E1-203C-DB0610E4A4F7}"/>
          </ac:spMkLst>
        </pc:spChg>
        <pc:spChg chg="mod">
          <ac:chgData name="Gottlieb, Jo Dee" userId="156111a2-6024-4883-9242-687bc54e40f6" providerId="ADAL" clId="{31C39562-A7D9-4F34-BE72-5426E534FF4E}" dt="2024-05-03T11:07:55.780" v="1491" actId="5793"/>
          <ac:spMkLst>
            <pc:docMk/>
            <pc:sldMk cId="2883023820" sldId="257"/>
            <ac:spMk id="3" creationId="{22FAB3CB-241F-562C-C752-92CAA0A6EAF8}"/>
          </ac:spMkLst>
        </pc:spChg>
      </pc:sldChg>
      <pc:sldChg chg="modSp mod">
        <pc:chgData name="Gottlieb, Jo Dee" userId="156111a2-6024-4883-9242-687bc54e40f6" providerId="ADAL" clId="{31C39562-A7D9-4F34-BE72-5426E534FF4E}" dt="2024-05-02T13:25:31.212" v="80" actId="27636"/>
        <pc:sldMkLst>
          <pc:docMk/>
          <pc:sldMk cId="3064702418" sldId="258"/>
        </pc:sldMkLst>
        <pc:spChg chg="mod">
          <ac:chgData name="Gottlieb, Jo Dee" userId="156111a2-6024-4883-9242-687bc54e40f6" providerId="ADAL" clId="{31C39562-A7D9-4F34-BE72-5426E534FF4E}" dt="2024-05-02T13:25:31.035" v="77"/>
          <ac:spMkLst>
            <pc:docMk/>
            <pc:sldMk cId="3064702418" sldId="258"/>
            <ac:spMk id="2" creationId="{C800C208-8AC1-AF3B-23E0-B80FC2D875FF}"/>
          </ac:spMkLst>
        </pc:spChg>
        <pc:spChg chg="mod">
          <ac:chgData name="Gottlieb, Jo Dee" userId="156111a2-6024-4883-9242-687bc54e40f6" providerId="ADAL" clId="{31C39562-A7D9-4F34-BE72-5426E534FF4E}" dt="2024-05-02T13:25:31.212" v="80" actId="27636"/>
          <ac:spMkLst>
            <pc:docMk/>
            <pc:sldMk cId="3064702418" sldId="258"/>
            <ac:spMk id="3" creationId="{164B1F56-4039-FE9A-8188-C01A84AEE130}"/>
          </ac:spMkLst>
        </pc:spChg>
      </pc:sldChg>
      <pc:sldChg chg="modSp mod">
        <pc:chgData name="Gottlieb, Jo Dee" userId="156111a2-6024-4883-9242-687bc54e40f6" providerId="ADAL" clId="{31C39562-A7D9-4F34-BE72-5426E534FF4E}" dt="2024-05-02T13:25:31.231" v="81" actId="27636"/>
        <pc:sldMkLst>
          <pc:docMk/>
          <pc:sldMk cId="815354858" sldId="259"/>
        </pc:sldMkLst>
        <pc:spChg chg="mod">
          <ac:chgData name="Gottlieb, Jo Dee" userId="156111a2-6024-4883-9242-687bc54e40f6" providerId="ADAL" clId="{31C39562-A7D9-4F34-BE72-5426E534FF4E}" dt="2024-05-02T13:25:31.035" v="77"/>
          <ac:spMkLst>
            <pc:docMk/>
            <pc:sldMk cId="815354858" sldId="259"/>
            <ac:spMk id="2" creationId="{D82CC749-EC3F-E982-D0D6-B1E7B197A212}"/>
          </ac:spMkLst>
        </pc:spChg>
        <pc:spChg chg="mod">
          <ac:chgData name="Gottlieb, Jo Dee" userId="156111a2-6024-4883-9242-687bc54e40f6" providerId="ADAL" clId="{31C39562-A7D9-4F34-BE72-5426E534FF4E}" dt="2024-05-02T13:25:31.231" v="81" actId="27636"/>
          <ac:spMkLst>
            <pc:docMk/>
            <pc:sldMk cId="815354858" sldId="259"/>
            <ac:spMk id="3" creationId="{D1C90113-1D9B-E730-046E-2F99D0EB8A01}"/>
          </ac:spMkLst>
        </pc:spChg>
      </pc:sldChg>
      <pc:sldChg chg="modSp mod">
        <pc:chgData name="Gottlieb, Jo Dee" userId="156111a2-6024-4883-9242-687bc54e40f6" providerId="ADAL" clId="{31C39562-A7D9-4F34-BE72-5426E534FF4E}" dt="2024-05-02T13:25:31.244" v="82" actId="27636"/>
        <pc:sldMkLst>
          <pc:docMk/>
          <pc:sldMk cId="4034543128" sldId="260"/>
        </pc:sldMkLst>
        <pc:spChg chg="mod">
          <ac:chgData name="Gottlieb, Jo Dee" userId="156111a2-6024-4883-9242-687bc54e40f6" providerId="ADAL" clId="{31C39562-A7D9-4F34-BE72-5426E534FF4E}" dt="2024-05-02T13:25:31.035" v="77"/>
          <ac:spMkLst>
            <pc:docMk/>
            <pc:sldMk cId="4034543128" sldId="260"/>
            <ac:spMk id="2" creationId="{88ACE45E-856F-AEC5-A21A-C24FB8CD1692}"/>
          </ac:spMkLst>
        </pc:spChg>
        <pc:spChg chg="mod">
          <ac:chgData name="Gottlieb, Jo Dee" userId="156111a2-6024-4883-9242-687bc54e40f6" providerId="ADAL" clId="{31C39562-A7D9-4F34-BE72-5426E534FF4E}" dt="2024-05-02T13:25:31.244" v="82" actId="27636"/>
          <ac:spMkLst>
            <pc:docMk/>
            <pc:sldMk cId="4034543128" sldId="260"/>
            <ac:spMk id="3" creationId="{F5E8B6B1-2A96-EF43-AE4F-27BB50EEB9EB}"/>
          </ac:spMkLst>
        </pc:spChg>
      </pc:sldChg>
      <pc:sldChg chg="modSp mod">
        <pc:chgData name="Gottlieb, Jo Dee" userId="156111a2-6024-4883-9242-687bc54e40f6" providerId="ADAL" clId="{31C39562-A7D9-4F34-BE72-5426E534FF4E}" dt="2024-05-02T13:25:31.265" v="83" actId="27636"/>
        <pc:sldMkLst>
          <pc:docMk/>
          <pc:sldMk cId="607508323" sldId="261"/>
        </pc:sldMkLst>
        <pc:spChg chg="mod">
          <ac:chgData name="Gottlieb, Jo Dee" userId="156111a2-6024-4883-9242-687bc54e40f6" providerId="ADAL" clId="{31C39562-A7D9-4F34-BE72-5426E534FF4E}" dt="2024-05-02T13:25:31.035" v="77"/>
          <ac:spMkLst>
            <pc:docMk/>
            <pc:sldMk cId="607508323" sldId="261"/>
            <ac:spMk id="2" creationId="{4C3EF61C-4874-743B-1D93-14FF9195FD5F}"/>
          </ac:spMkLst>
        </pc:spChg>
        <pc:spChg chg="mod">
          <ac:chgData name="Gottlieb, Jo Dee" userId="156111a2-6024-4883-9242-687bc54e40f6" providerId="ADAL" clId="{31C39562-A7D9-4F34-BE72-5426E534FF4E}" dt="2024-05-02T13:25:31.265" v="83" actId="27636"/>
          <ac:spMkLst>
            <pc:docMk/>
            <pc:sldMk cId="607508323" sldId="261"/>
            <ac:spMk id="3" creationId="{45219EE1-E2CB-580D-61AE-94DC4A42A09F}"/>
          </ac:spMkLst>
        </pc:spChg>
      </pc:sldChg>
      <pc:sldChg chg="modSp">
        <pc:chgData name="Gottlieb, Jo Dee" userId="156111a2-6024-4883-9242-687bc54e40f6" providerId="ADAL" clId="{31C39562-A7D9-4F34-BE72-5426E534FF4E}" dt="2024-05-02T13:25:31.035" v="77"/>
        <pc:sldMkLst>
          <pc:docMk/>
          <pc:sldMk cId="3643075367" sldId="262"/>
        </pc:sldMkLst>
        <pc:spChg chg="mod">
          <ac:chgData name="Gottlieb, Jo Dee" userId="156111a2-6024-4883-9242-687bc54e40f6" providerId="ADAL" clId="{31C39562-A7D9-4F34-BE72-5426E534FF4E}" dt="2024-05-02T13:25:31.035" v="77"/>
          <ac:spMkLst>
            <pc:docMk/>
            <pc:sldMk cId="3643075367" sldId="262"/>
            <ac:spMk id="2" creationId="{8B51FC11-FCFD-3DD6-F12C-BBB8649CF1E7}"/>
          </ac:spMkLst>
        </pc:spChg>
        <pc:spChg chg="mod">
          <ac:chgData name="Gottlieb, Jo Dee" userId="156111a2-6024-4883-9242-687bc54e40f6" providerId="ADAL" clId="{31C39562-A7D9-4F34-BE72-5426E534FF4E}" dt="2024-05-02T13:25:31.035" v="77"/>
          <ac:spMkLst>
            <pc:docMk/>
            <pc:sldMk cId="3643075367" sldId="262"/>
            <ac:spMk id="3" creationId="{DFCD3739-5AC2-555D-8BF4-274748663012}"/>
          </ac:spMkLst>
        </pc:spChg>
      </pc:sldChg>
      <pc:sldChg chg="modSp mod">
        <pc:chgData name="Gottlieb, Jo Dee" userId="156111a2-6024-4883-9242-687bc54e40f6" providerId="ADAL" clId="{31C39562-A7D9-4F34-BE72-5426E534FF4E}" dt="2024-05-02T13:25:31.285" v="84" actId="27636"/>
        <pc:sldMkLst>
          <pc:docMk/>
          <pc:sldMk cId="1639230599" sldId="263"/>
        </pc:sldMkLst>
        <pc:spChg chg="mod">
          <ac:chgData name="Gottlieb, Jo Dee" userId="156111a2-6024-4883-9242-687bc54e40f6" providerId="ADAL" clId="{31C39562-A7D9-4F34-BE72-5426E534FF4E}" dt="2024-05-02T13:25:31.035" v="77"/>
          <ac:spMkLst>
            <pc:docMk/>
            <pc:sldMk cId="1639230599" sldId="263"/>
            <ac:spMk id="2" creationId="{24A56D61-5029-811F-5010-E89A222D9994}"/>
          </ac:spMkLst>
        </pc:spChg>
        <pc:spChg chg="mod">
          <ac:chgData name="Gottlieb, Jo Dee" userId="156111a2-6024-4883-9242-687bc54e40f6" providerId="ADAL" clId="{31C39562-A7D9-4F34-BE72-5426E534FF4E}" dt="2024-05-02T13:25:31.285" v="84" actId="27636"/>
          <ac:spMkLst>
            <pc:docMk/>
            <pc:sldMk cId="1639230599" sldId="263"/>
            <ac:spMk id="3" creationId="{C1EC4C30-8621-0C13-BAF6-1F100CA7395F}"/>
          </ac:spMkLst>
        </pc:spChg>
      </pc:sldChg>
      <pc:sldChg chg="modSp">
        <pc:chgData name="Gottlieb, Jo Dee" userId="156111a2-6024-4883-9242-687bc54e40f6" providerId="ADAL" clId="{31C39562-A7D9-4F34-BE72-5426E534FF4E}" dt="2024-05-02T13:25:31.035" v="77"/>
        <pc:sldMkLst>
          <pc:docMk/>
          <pc:sldMk cId="4113450950" sldId="264"/>
        </pc:sldMkLst>
        <pc:spChg chg="mod">
          <ac:chgData name="Gottlieb, Jo Dee" userId="156111a2-6024-4883-9242-687bc54e40f6" providerId="ADAL" clId="{31C39562-A7D9-4F34-BE72-5426E534FF4E}" dt="2024-05-02T13:25:31.035" v="77"/>
          <ac:spMkLst>
            <pc:docMk/>
            <pc:sldMk cId="4113450950" sldId="264"/>
            <ac:spMk id="2" creationId="{6FF01B10-8598-5B69-503B-D1FA5B496565}"/>
          </ac:spMkLst>
        </pc:spChg>
        <pc:spChg chg="mod">
          <ac:chgData name="Gottlieb, Jo Dee" userId="156111a2-6024-4883-9242-687bc54e40f6" providerId="ADAL" clId="{31C39562-A7D9-4F34-BE72-5426E534FF4E}" dt="2024-05-02T13:25:31.035" v="77"/>
          <ac:spMkLst>
            <pc:docMk/>
            <pc:sldMk cId="4113450950" sldId="264"/>
            <ac:spMk id="3" creationId="{92449ED8-238E-C885-8E84-5E9B2C42089E}"/>
          </ac:spMkLst>
        </pc:spChg>
      </pc:sldChg>
      <pc:sldChg chg="modSp">
        <pc:chgData name="Gottlieb, Jo Dee" userId="156111a2-6024-4883-9242-687bc54e40f6" providerId="ADAL" clId="{31C39562-A7D9-4F34-BE72-5426E534FF4E}" dt="2024-05-02T13:25:31.035" v="77"/>
        <pc:sldMkLst>
          <pc:docMk/>
          <pc:sldMk cId="222806391" sldId="265"/>
        </pc:sldMkLst>
        <pc:spChg chg="mod">
          <ac:chgData name="Gottlieb, Jo Dee" userId="156111a2-6024-4883-9242-687bc54e40f6" providerId="ADAL" clId="{31C39562-A7D9-4F34-BE72-5426E534FF4E}" dt="2024-05-02T13:25:31.035" v="77"/>
          <ac:spMkLst>
            <pc:docMk/>
            <pc:sldMk cId="222806391" sldId="265"/>
            <ac:spMk id="2" creationId="{0CFFC51C-131E-52F4-80F1-99F946AF2ECC}"/>
          </ac:spMkLst>
        </pc:spChg>
        <pc:spChg chg="mod">
          <ac:chgData name="Gottlieb, Jo Dee" userId="156111a2-6024-4883-9242-687bc54e40f6" providerId="ADAL" clId="{31C39562-A7D9-4F34-BE72-5426E534FF4E}" dt="2024-05-02T13:25:31.035" v="77"/>
          <ac:spMkLst>
            <pc:docMk/>
            <pc:sldMk cId="222806391" sldId="265"/>
            <ac:spMk id="3" creationId="{40A74C55-8055-7554-5EF5-8A1417C5F79C}"/>
          </ac:spMkLst>
        </pc:spChg>
      </pc:sldChg>
      <pc:sldChg chg="modSp mod">
        <pc:chgData name="Gottlieb, Jo Dee" userId="156111a2-6024-4883-9242-687bc54e40f6" providerId="ADAL" clId="{31C39562-A7D9-4F34-BE72-5426E534FF4E}" dt="2024-05-02T13:25:31.186" v="79" actId="27636"/>
        <pc:sldMkLst>
          <pc:docMk/>
          <pc:sldMk cId="3621008347" sldId="266"/>
        </pc:sldMkLst>
        <pc:spChg chg="mod">
          <ac:chgData name="Gottlieb, Jo Dee" userId="156111a2-6024-4883-9242-687bc54e40f6" providerId="ADAL" clId="{31C39562-A7D9-4F34-BE72-5426E534FF4E}" dt="2024-05-02T13:25:31.035" v="77"/>
          <ac:spMkLst>
            <pc:docMk/>
            <pc:sldMk cId="3621008347" sldId="266"/>
            <ac:spMk id="2" creationId="{EB9E3565-C97E-BE88-DC72-13BD2F609D2E}"/>
          </ac:spMkLst>
        </pc:spChg>
        <pc:spChg chg="mod">
          <ac:chgData name="Gottlieb, Jo Dee" userId="156111a2-6024-4883-9242-687bc54e40f6" providerId="ADAL" clId="{31C39562-A7D9-4F34-BE72-5426E534FF4E}" dt="2024-05-02T13:25:31.186" v="79" actId="27636"/>
          <ac:spMkLst>
            <pc:docMk/>
            <pc:sldMk cId="3621008347" sldId="266"/>
            <ac:spMk id="3" creationId="{F82BF27D-9B6D-15FE-D83F-EE645CFF8591}"/>
          </ac:spMkLst>
        </pc:spChg>
      </pc:sldChg>
      <pc:sldChg chg="modSp">
        <pc:chgData name="Gottlieb, Jo Dee" userId="156111a2-6024-4883-9242-687bc54e40f6" providerId="ADAL" clId="{31C39562-A7D9-4F34-BE72-5426E534FF4E}" dt="2024-05-02T13:25:31.035" v="77"/>
        <pc:sldMkLst>
          <pc:docMk/>
          <pc:sldMk cId="3198652415" sldId="267"/>
        </pc:sldMkLst>
        <pc:spChg chg="mod">
          <ac:chgData name="Gottlieb, Jo Dee" userId="156111a2-6024-4883-9242-687bc54e40f6" providerId="ADAL" clId="{31C39562-A7D9-4F34-BE72-5426E534FF4E}" dt="2024-05-02T13:25:31.035" v="77"/>
          <ac:spMkLst>
            <pc:docMk/>
            <pc:sldMk cId="3198652415" sldId="267"/>
            <ac:spMk id="2" creationId="{2C5700BF-4DD4-027A-F861-4DF4394CE864}"/>
          </ac:spMkLst>
        </pc:spChg>
        <pc:spChg chg="mod">
          <ac:chgData name="Gottlieb, Jo Dee" userId="156111a2-6024-4883-9242-687bc54e40f6" providerId="ADAL" clId="{31C39562-A7D9-4F34-BE72-5426E534FF4E}" dt="2024-05-02T13:25:31.035" v="77"/>
          <ac:spMkLst>
            <pc:docMk/>
            <pc:sldMk cId="3198652415" sldId="267"/>
            <ac:spMk id="3" creationId="{1334C669-CF50-7DFF-4FE0-D7B1531075AC}"/>
          </ac:spMkLst>
        </pc:spChg>
      </pc:sldChg>
      <pc:sldChg chg="modSp">
        <pc:chgData name="Gottlieb, Jo Dee" userId="156111a2-6024-4883-9242-687bc54e40f6" providerId="ADAL" clId="{31C39562-A7D9-4F34-BE72-5426E534FF4E}" dt="2024-05-02T13:25:31.035" v="77"/>
        <pc:sldMkLst>
          <pc:docMk/>
          <pc:sldMk cId="4164986083" sldId="268"/>
        </pc:sldMkLst>
        <pc:spChg chg="mod">
          <ac:chgData name="Gottlieb, Jo Dee" userId="156111a2-6024-4883-9242-687bc54e40f6" providerId="ADAL" clId="{31C39562-A7D9-4F34-BE72-5426E534FF4E}" dt="2024-05-02T13:25:31.035" v="77"/>
          <ac:spMkLst>
            <pc:docMk/>
            <pc:sldMk cId="4164986083" sldId="268"/>
            <ac:spMk id="2" creationId="{3EE41B60-3910-7ABA-3888-1D62E03F01C3}"/>
          </ac:spMkLst>
        </pc:spChg>
        <pc:spChg chg="mod">
          <ac:chgData name="Gottlieb, Jo Dee" userId="156111a2-6024-4883-9242-687bc54e40f6" providerId="ADAL" clId="{31C39562-A7D9-4F34-BE72-5426E534FF4E}" dt="2024-05-02T13:25:31.035" v="77"/>
          <ac:spMkLst>
            <pc:docMk/>
            <pc:sldMk cId="4164986083" sldId="268"/>
            <ac:spMk id="3" creationId="{342A1F78-92F1-6D2F-4B2E-E07C6AFF0252}"/>
          </ac:spMkLst>
        </pc:spChg>
      </pc:sldChg>
      <pc:sldChg chg="modSp">
        <pc:chgData name="Gottlieb, Jo Dee" userId="156111a2-6024-4883-9242-687bc54e40f6" providerId="ADAL" clId="{31C39562-A7D9-4F34-BE72-5426E534FF4E}" dt="2024-05-02T13:25:31.035" v="77"/>
        <pc:sldMkLst>
          <pc:docMk/>
          <pc:sldMk cId="3520808612" sldId="269"/>
        </pc:sldMkLst>
        <pc:spChg chg="mod">
          <ac:chgData name="Gottlieb, Jo Dee" userId="156111a2-6024-4883-9242-687bc54e40f6" providerId="ADAL" clId="{31C39562-A7D9-4F34-BE72-5426E534FF4E}" dt="2024-05-02T13:25:31.035" v="77"/>
          <ac:spMkLst>
            <pc:docMk/>
            <pc:sldMk cId="3520808612" sldId="269"/>
            <ac:spMk id="2" creationId="{C05E8C8D-9BFD-A520-10FF-B19D79998480}"/>
          </ac:spMkLst>
        </pc:spChg>
        <pc:spChg chg="mod">
          <ac:chgData name="Gottlieb, Jo Dee" userId="156111a2-6024-4883-9242-687bc54e40f6" providerId="ADAL" clId="{31C39562-A7D9-4F34-BE72-5426E534FF4E}" dt="2024-05-02T13:25:31.035" v="77"/>
          <ac:spMkLst>
            <pc:docMk/>
            <pc:sldMk cId="3520808612" sldId="269"/>
            <ac:spMk id="3" creationId="{18EEBC0C-17E9-F4E5-324D-7634D1286B68}"/>
          </ac:spMkLst>
        </pc:spChg>
      </pc:sldChg>
      <pc:sldChg chg="modSp">
        <pc:chgData name="Gottlieb, Jo Dee" userId="156111a2-6024-4883-9242-687bc54e40f6" providerId="ADAL" clId="{31C39562-A7D9-4F34-BE72-5426E534FF4E}" dt="2024-05-02T13:25:31.035" v="77"/>
        <pc:sldMkLst>
          <pc:docMk/>
          <pc:sldMk cId="857233897" sldId="270"/>
        </pc:sldMkLst>
        <pc:spChg chg="mod">
          <ac:chgData name="Gottlieb, Jo Dee" userId="156111a2-6024-4883-9242-687bc54e40f6" providerId="ADAL" clId="{31C39562-A7D9-4F34-BE72-5426E534FF4E}" dt="2024-05-02T13:25:31.035" v="77"/>
          <ac:spMkLst>
            <pc:docMk/>
            <pc:sldMk cId="857233897" sldId="270"/>
            <ac:spMk id="2" creationId="{37A3223D-926E-70A6-9B66-A95BD6BEA491}"/>
          </ac:spMkLst>
        </pc:spChg>
        <pc:spChg chg="mod">
          <ac:chgData name="Gottlieb, Jo Dee" userId="156111a2-6024-4883-9242-687bc54e40f6" providerId="ADAL" clId="{31C39562-A7D9-4F34-BE72-5426E534FF4E}" dt="2024-05-02T13:25:31.035" v="77"/>
          <ac:spMkLst>
            <pc:docMk/>
            <pc:sldMk cId="857233897" sldId="270"/>
            <ac:spMk id="3" creationId="{2BD5938A-78CE-7F24-99C5-1733613C936E}"/>
          </ac:spMkLst>
        </pc:spChg>
      </pc:sldChg>
      <pc:sldChg chg="modSp new mod">
        <pc:chgData name="Gottlieb, Jo Dee" userId="156111a2-6024-4883-9242-687bc54e40f6" providerId="ADAL" clId="{31C39562-A7D9-4F34-BE72-5426E534FF4E}" dt="2024-05-02T13:25:31.168" v="78" actId="27636"/>
        <pc:sldMkLst>
          <pc:docMk/>
          <pc:sldMk cId="2471671001" sldId="271"/>
        </pc:sldMkLst>
        <pc:spChg chg="mod">
          <ac:chgData name="Gottlieb, Jo Dee" userId="156111a2-6024-4883-9242-687bc54e40f6" providerId="ADAL" clId="{31C39562-A7D9-4F34-BE72-5426E534FF4E}" dt="2024-05-02T13:25:31.035" v="77"/>
          <ac:spMkLst>
            <pc:docMk/>
            <pc:sldMk cId="2471671001" sldId="271"/>
            <ac:spMk id="2" creationId="{5A5B0C6D-5926-9B4E-14F8-1623D55509BE}"/>
          </ac:spMkLst>
        </pc:spChg>
        <pc:spChg chg="mod">
          <ac:chgData name="Gottlieb, Jo Dee" userId="156111a2-6024-4883-9242-687bc54e40f6" providerId="ADAL" clId="{31C39562-A7D9-4F34-BE72-5426E534FF4E}" dt="2024-05-02T13:25:31.168" v="78" actId="27636"/>
          <ac:spMkLst>
            <pc:docMk/>
            <pc:sldMk cId="2471671001" sldId="271"/>
            <ac:spMk id="3" creationId="{33CB85F7-664C-BB34-560A-1716EA9BDE53}"/>
          </ac:spMkLst>
        </pc:spChg>
      </pc:sldChg>
      <pc:sldChg chg="modSp new mod">
        <pc:chgData name="Gottlieb, Jo Dee" userId="156111a2-6024-4883-9242-687bc54e40f6" providerId="ADAL" clId="{31C39562-A7D9-4F34-BE72-5426E534FF4E}" dt="2024-05-02T13:28:57.586" v="324" actId="5793"/>
        <pc:sldMkLst>
          <pc:docMk/>
          <pc:sldMk cId="2751789345" sldId="272"/>
        </pc:sldMkLst>
        <pc:spChg chg="mod">
          <ac:chgData name="Gottlieb, Jo Dee" userId="156111a2-6024-4883-9242-687bc54e40f6" providerId="ADAL" clId="{31C39562-A7D9-4F34-BE72-5426E534FF4E}" dt="2024-05-02T13:26:40.694" v="133" actId="20577"/>
          <ac:spMkLst>
            <pc:docMk/>
            <pc:sldMk cId="2751789345" sldId="272"/>
            <ac:spMk id="2" creationId="{E58F4E27-B87D-41D6-9B7D-34A99B8F3C13}"/>
          </ac:spMkLst>
        </pc:spChg>
        <pc:spChg chg="mod">
          <ac:chgData name="Gottlieb, Jo Dee" userId="156111a2-6024-4883-9242-687bc54e40f6" providerId="ADAL" clId="{31C39562-A7D9-4F34-BE72-5426E534FF4E}" dt="2024-05-02T13:28:57.586" v="324" actId="5793"/>
          <ac:spMkLst>
            <pc:docMk/>
            <pc:sldMk cId="2751789345" sldId="272"/>
            <ac:spMk id="3" creationId="{EB062D42-F659-97BE-1037-A8D22C349448}"/>
          </ac:spMkLst>
        </pc:spChg>
      </pc:sldChg>
      <pc:sldChg chg="modSp new mod">
        <pc:chgData name="Gottlieb, Jo Dee" userId="156111a2-6024-4883-9242-687bc54e40f6" providerId="ADAL" clId="{31C39562-A7D9-4F34-BE72-5426E534FF4E}" dt="2024-05-02T13:31:39.480" v="542" actId="255"/>
        <pc:sldMkLst>
          <pc:docMk/>
          <pc:sldMk cId="4185771759" sldId="273"/>
        </pc:sldMkLst>
        <pc:spChg chg="mod">
          <ac:chgData name="Gottlieb, Jo Dee" userId="156111a2-6024-4883-9242-687bc54e40f6" providerId="ADAL" clId="{31C39562-A7D9-4F34-BE72-5426E534FF4E}" dt="2024-05-02T13:30:01.301" v="371" actId="20577"/>
          <ac:spMkLst>
            <pc:docMk/>
            <pc:sldMk cId="4185771759" sldId="273"/>
            <ac:spMk id="2" creationId="{3711624A-1CAA-2012-B0DE-FDB13B103D37}"/>
          </ac:spMkLst>
        </pc:spChg>
        <pc:spChg chg="mod">
          <ac:chgData name="Gottlieb, Jo Dee" userId="156111a2-6024-4883-9242-687bc54e40f6" providerId="ADAL" clId="{31C39562-A7D9-4F34-BE72-5426E534FF4E}" dt="2024-05-02T13:31:39.480" v="542" actId="255"/>
          <ac:spMkLst>
            <pc:docMk/>
            <pc:sldMk cId="4185771759" sldId="273"/>
            <ac:spMk id="3" creationId="{A254341E-65CD-49DC-CA4F-4F27B8501B5A}"/>
          </ac:spMkLst>
        </pc:spChg>
      </pc:sldChg>
      <pc:sldChg chg="modSp new mod modNotesTx">
        <pc:chgData name="Gottlieb, Jo Dee" userId="156111a2-6024-4883-9242-687bc54e40f6" providerId="ADAL" clId="{31C39562-A7D9-4F34-BE72-5426E534FF4E}" dt="2024-05-02T14:18:01.839" v="1082" actId="20577"/>
        <pc:sldMkLst>
          <pc:docMk/>
          <pc:sldMk cId="432436692" sldId="274"/>
        </pc:sldMkLst>
        <pc:spChg chg="mod">
          <ac:chgData name="Gottlieb, Jo Dee" userId="156111a2-6024-4883-9242-687bc54e40f6" providerId="ADAL" clId="{31C39562-A7D9-4F34-BE72-5426E534FF4E}" dt="2024-05-02T13:32:46.548" v="573" actId="20577"/>
          <ac:spMkLst>
            <pc:docMk/>
            <pc:sldMk cId="432436692" sldId="274"/>
            <ac:spMk id="2" creationId="{209CD068-BBB1-3534-7498-B3CF12BCAB0B}"/>
          </ac:spMkLst>
        </pc:spChg>
        <pc:spChg chg="mod">
          <ac:chgData name="Gottlieb, Jo Dee" userId="156111a2-6024-4883-9242-687bc54e40f6" providerId="ADAL" clId="{31C39562-A7D9-4F34-BE72-5426E534FF4E}" dt="2024-05-02T14:18:01.839" v="1082" actId="20577"/>
          <ac:spMkLst>
            <pc:docMk/>
            <pc:sldMk cId="432436692" sldId="274"/>
            <ac:spMk id="3" creationId="{91A9F177-E4AD-78A8-BE76-D8F3B0DEAB26}"/>
          </ac:spMkLst>
        </pc:spChg>
      </pc:sldChg>
      <pc:sldChg chg="modSp new mod">
        <pc:chgData name="Gottlieb, Jo Dee" userId="156111a2-6024-4883-9242-687bc54e40f6" providerId="ADAL" clId="{31C39562-A7D9-4F34-BE72-5426E534FF4E}" dt="2024-05-02T14:24:19.585" v="1223" actId="20577"/>
        <pc:sldMkLst>
          <pc:docMk/>
          <pc:sldMk cId="157022333" sldId="275"/>
        </pc:sldMkLst>
        <pc:spChg chg="mod">
          <ac:chgData name="Gottlieb, Jo Dee" userId="156111a2-6024-4883-9242-687bc54e40f6" providerId="ADAL" clId="{31C39562-A7D9-4F34-BE72-5426E534FF4E}" dt="2024-05-02T14:20:12.260" v="1114" actId="20577"/>
          <ac:spMkLst>
            <pc:docMk/>
            <pc:sldMk cId="157022333" sldId="275"/>
            <ac:spMk id="2" creationId="{5884C85F-B22B-75E6-527E-902BD0E27EED}"/>
          </ac:spMkLst>
        </pc:spChg>
        <pc:spChg chg="mod">
          <ac:chgData name="Gottlieb, Jo Dee" userId="156111a2-6024-4883-9242-687bc54e40f6" providerId="ADAL" clId="{31C39562-A7D9-4F34-BE72-5426E534FF4E}" dt="2024-05-02T14:24:19.585" v="1223" actId="20577"/>
          <ac:spMkLst>
            <pc:docMk/>
            <pc:sldMk cId="157022333" sldId="275"/>
            <ac:spMk id="3" creationId="{CB44D64B-1CA1-26DA-90D3-0547128F4351}"/>
          </ac:spMkLst>
        </pc:spChg>
      </pc:sldChg>
      <pc:sldChg chg="addSp delSp modSp new mod">
        <pc:chgData name="Gottlieb, Jo Dee" userId="156111a2-6024-4883-9242-687bc54e40f6" providerId="ADAL" clId="{31C39562-A7D9-4F34-BE72-5426E534FF4E}" dt="2024-05-02T14:27:34.787" v="1365" actId="207"/>
        <pc:sldMkLst>
          <pc:docMk/>
          <pc:sldMk cId="2403801043" sldId="276"/>
        </pc:sldMkLst>
        <pc:spChg chg="mod">
          <ac:chgData name="Gottlieb, Jo Dee" userId="156111a2-6024-4883-9242-687bc54e40f6" providerId="ADAL" clId="{31C39562-A7D9-4F34-BE72-5426E534FF4E}" dt="2024-05-02T14:27:34.787" v="1365" actId="207"/>
          <ac:spMkLst>
            <pc:docMk/>
            <pc:sldMk cId="2403801043" sldId="276"/>
            <ac:spMk id="2" creationId="{D6E61853-F391-3539-7FE9-7783BB567035}"/>
          </ac:spMkLst>
        </pc:spChg>
        <pc:spChg chg="del">
          <ac:chgData name="Gottlieb, Jo Dee" userId="156111a2-6024-4883-9242-687bc54e40f6" providerId="ADAL" clId="{31C39562-A7D9-4F34-BE72-5426E534FF4E}" dt="2024-05-02T14:25:41.613" v="1225"/>
          <ac:spMkLst>
            <pc:docMk/>
            <pc:sldMk cId="2403801043" sldId="276"/>
            <ac:spMk id="3" creationId="{F7949DA3-095F-9249-073F-37CB036F07BB}"/>
          </ac:spMkLst>
        </pc:spChg>
        <pc:graphicFrameChg chg="add mod">
          <ac:chgData name="Gottlieb, Jo Dee" userId="156111a2-6024-4883-9242-687bc54e40f6" providerId="ADAL" clId="{31C39562-A7D9-4F34-BE72-5426E534FF4E}" dt="2024-05-02T14:25:41.613" v="1225"/>
          <ac:graphicFrameMkLst>
            <pc:docMk/>
            <pc:sldMk cId="2403801043" sldId="276"/>
            <ac:graphicFrameMk id="4" creationId="{5333F9BB-6EE0-7AF5-12C4-FD3991DE7909}"/>
          </ac:graphicFrameMkLst>
        </pc:graphicFrameChg>
      </pc:sldChg>
      <pc:sldChg chg="modSp new mod">
        <pc:chgData name="Gottlieb, Jo Dee" userId="156111a2-6024-4883-9242-687bc54e40f6" providerId="ADAL" clId="{31C39562-A7D9-4F34-BE72-5426E534FF4E}" dt="2024-05-03T10:59:21.812" v="1424" actId="255"/>
        <pc:sldMkLst>
          <pc:docMk/>
          <pc:sldMk cId="1269547667" sldId="277"/>
        </pc:sldMkLst>
        <pc:spChg chg="mod">
          <ac:chgData name="Gottlieb, Jo Dee" userId="156111a2-6024-4883-9242-687bc54e40f6" providerId="ADAL" clId="{31C39562-A7D9-4F34-BE72-5426E534FF4E}" dt="2024-05-03T10:58:34.216" v="1394" actId="20577"/>
          <ac:spMkLst>
            <pc:docMk/>
            <pc:sldMk cId="1269547667" sldId="277"/>
            <ac:spMk id="2" creationId="{D7D36722-92E8-2832-1538-0765BAA12ED0}"/>
          </ac:spMkLst>
        </pc:spChg>
        <pc:spChg chg="mod">
          <ac:chgData name="Gottlieb, Jo Dee" userId="156111a2-6024-4883-9242-687bc54e40f6" providerId="ADAL" clId="{31C39562-A7D9-4F34-BE72-5426E534FF4E}" dt="2024-05-03T10:59:21.812" v="1424" actId="255"/>
          <ac:spMkLst>
            <pc:docMk/>
            <pc:sldMk cId="1269547667" sldId="277"/>
            <ac:spMk id="3" creationId="{DEAA871F-A033-A642-6E7D-E103CFD4322F}"/>
          </ac:spMkLst>
        </pc:spChg>
      </pc:sldChg>
      <pc:sldChg chg="modSp new mod">
        <pc:chgData name="Gottlieb, Jo Dee" userId="156111a2-6024-4883-9242-687bc54e40f6" providerId="ADAL" clId="{31C39562-A7D9-4F34-BE72-5426E534FF4E}" dt="2024-05-03T11:08:37.405" v="1495" actId="207"/>
        <pc:sldMkLst>
          <pc:docMk/>
          <pc:sldMk cId="1588727753" sldId="278"/>
        </pc:sldMkLst>
        <pc:spChg chg="mod">
          <ac:chgData name="Gottlieb, Jo Dee" userId="156111a2-6024-4883-9242-687bc54e40f6" providerId="ADAL" clId="{31C39562-A7D9-4F34-BE72-5426E534FF4E}" dt="2024-05-03T11:01:05.569" v="1472" actId="20577"/>
          <ac:spMkLst>
            <pc:docMk/>
            <pc:sldMk cId="1588727753" sldId="278"/>
            <ac:spMk id="2" creationId="{05D11589-B799-35BD-B6E7-625427567834}"/>
          </ac:spMkLst>
        </pc:spChg>
        <pc:spChg chg="mod">
          <ac:chgData name="Gottlieb, Jo Dee" userId="156111a2-6024-4883-9242-687bc54e40f6" providerId="ADAL" clId="{31C39562-A7D9-4F34-BE72-5426E534FF4E}" dt="2024-05-03T11:08:37.405" v="1495" actId="207"/>
          <ac:spMkLst>
            <pc:docMk/>
            <pc:sldMk cId="1588727753" sldId="278"/>
            <ac:spMk id="3" creationId="{EA542135-426B-A5AF-387C-881B9D1F0141}"/>
          </ac:spMkLst>
        </pc:spChg>
      </pc:sldChg>
    </pc:docChg>
  </pc:docChgLst>
</pc:chgInfo>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50F4D9B0-C4EF-BB40-A737-E24A7AEF512F}" type="doc">
      <dgm:prSet loTypeId="urn:microsoft.com/office/officeart/2005/8/layout/default" loCatId="" qsTypeId="urn:microsoft.com/office/officeart/2005/8/quickstyle/simple1" qsCatId="simple" csTypeId="urn:microsoft.com/office/officeart/2005/8/colors/accent1_2" csCatId="accent1" phldr="1"/>
      <dgm:spPr/>
      <dgm:t>
        <a:bodyPr/>
        <a:lstStyle/>
        <a:p>
          <a:endParaRPr lang="en-US"/>
        </a:p>
      </dgm:t>
    </dgm:pt>
    <dgm:pt modelId="{0C0F586F-444F-6244-A619-74952C2F8B1F}">
      <dgm:prSet phldrT="[Text]"/>
      <dgm:spPr>
        <a:solidFill>
          <a:schemeClr val="accent6"/>
        </a:solidFill>
      </dgm:spPr>
      <dgm:t>
        <a:bodyPr/>
        <a:lstStyle/>
        <a:p>
          <a:r>
            <a:rPr lang="en-US" dirty="0"/>
            <a:t>School discipline, especially exclusionary and/or repeated</a:t>
          </a:r>
        </a:p>
      </dgm:t>
    </dgm:pt>
    <dgm:pt modelId="{028B771D-0370-E942-843E-17063A05B242}" type="parTrans" cxnId="{A346B9BF-7B15-2641-9660-650385E03A5F}">
      <dgm:prSet/>
      <dgm:spPr/>
      <dgm:t>
        <a:bodyPr/>
        <a:lstStyle/>
        <a:p>
          <a:endParaRPr lang="en-US"/>
        </a:p>
      </dgm:t>
    </dgm:pt>
    <dgm:pt modelId="{35FA5EA2-A051-D84C-B153-B887032C1946}" type="sibTrans" cxnId="{A346B9BF-7B15-2641-9660-650385E03A5F}">
      <dgm:prSet/>
      <dgm:spPr/>
      <dgm:t>
        <a:bodyPr/>
        <a:lstStyle/>
        <a:p>
          <a:endParaRPr lang="en-US"/>
        </a:p>
      </dgm:t>
    </dgm:pt>
    <dgm:pt modelId="{A5AC192E-7FEA-994A-BD7D-F894AF4EA898}">
      <dgm:prSet/>
      <dgm:spPr>
        <a:solidFill>
          <a:schemeClr val="accent6"/>
        </a:solidFill>
      </dgm:spPr>
      <dgm:t>
        <a:bodyPr/>
        <a:lstStyle/>
        <a:p>
          <a:r>
            <a:rPr lang="en-US" dirty="0"/>
            <a:t>Sent out of class </a:t>
          </a:r>
        </a:p>
      </dgm:t>
    </dgm:pt>
    <dgm:pt modelId="{73823B82-0F83-DE40-A991-E71C703BEAE3}" type="parTrans" cxnId="{4C8BFF84-C8C6-D245-A350-D04C516F741C}">
      <dgm:prSet/>
      <dgm:spPr/>
      <dgm:t>
        <a:bodyPr/>
        <a:lstStyle/>
        <a:p>
          <a:endParaRPr lang="en-US"/>
        </a:p>
      </dgm:t>
    </dgm:pt>
    <dgm:pt modelId="{D0AAF31A-E798-DA4D-8035-B943F544AAFC}" type="sibTrans" cxnId="{4C8BFF84-C8C6-D245-A350-D04C516F741C}">
      <dgm:prSet/>
      <dgm:spPr/>
      <dgm:t>
        <a:bodyPr/>
        <a:lstStyle/>
        <a:p>
          <a:endParaRPr lang="en-US"/>
        </a:p>
      </dgm:t>
    </dgm:pt>
    <dgm:pt modelId="{1C20C2C6-469F-B643-859D-3AD2A9346F51}">
      <dgm:prSet/>
      <dgm:spPr>
        <a:solidFill>
          <a:schemeClr val="accent6"/>
        </a:solidFill>
      </dgm:spPr>
      <dgm:t>
        <a:bodyPr/>
        <a:lstStyle/>
        <a:p>
          <a:r>
            <a:rPr lang="en-US" dirty="0"/>
            <a:t>Calls from the school for early pickup</a:t>
          </a:r>
        </a:p>
      </dgm:t>
    </dgm:pt>
    <dgm:pt modelId="{2ED86381-7366-DE41-BD39-958336094960}" type="parTrans" cxnId="{2C7CC54B-D76B-AC4E-B862-2528978891EA}">
      <dgm:prSet/>
      <dgm:spPr/>
      <dgm:t>
        <a:bodyPr/>
        <a:lstStyle/>
        <a:p>
          <a:endParaRPr lang="en-US"/>
        </a:p>
      </dgm:t>
    </dgm:pt>
    <dgm:pt modelId="{9EB8993C-E9AA-3845-A33D-73AAE07EB155}" type="sibTrans" cxnId="{2C7CC54B-D76B-AC4E-B862-2528978891EA}">
      <dgm:prSet/>
      <dgm:spPr/>
      <dgm:t>
        <a:bodyPr/>
        <a:lstStyle/>
        <a:p>
          <a:endParaRPr lang="en-US"/>
        </a:p>
      </dgm:t>
    </dgm:pt>
    <dgm:pt modelId="{693A456F-46E6-084C-AE1C-23C1A4933748}">
      <dgm:prSet/>
      <dgm:spPr>
        <a:solidFill>
          <a:schemeClr val="accent6"/>
        </a:solidFill>
      </dgm:spPr>
      <dgm:t>
        <a:bodyPr/>
        <a:lstStyle/>
        <a:p>
          <a:r>
            <a:rPr lang="en-US" dirty="0"/>
            <a:t>Unsafe behaviors</a:t>
          </a:r>
        </a:p>
      </dgm:t>
    </dgm:pt>
    <dgm:pt modelId="{FA1E6279-AD9E-E043-A59B-C498956145DA}" type="parTrans" cxnId="{92C031A1-F28B-1745-AF87-3B8F2C87BDF7}">
      <dgm:prSet/>
      <dgm:spPr/>
      <dgm:t>
        <a:bodyPr/>
        <a:lstStyle/>
        <a:p>
          <a:endParaRPr lang="en-US"/>
        </a:p>
      </dgm:t>
    </dgm:pt>
    <dgm:pt modelId="{17528F7D-2CCB-994B-89C0-30CD784A41F8}" type="sibTrans" cxnId="{92C031A1-F28B-1745-AF87-3B8F2C87BDF7}">
      <dgm:prSet/>
      <dgm:spPr/>
      <dgm:t>
        <a:bodyPr/>
        <a:lstStyle/>
        <a:p>
          <a:endParaRPr lang="en-US"/>
        </a:p>
      </dgm:t>
    </dgm:pt>
    <dgm:pt modelId="{5EFD34B3-8702-2C42-B425-21F9AFB845B2}">
      <dgm:prSet/>
      <dgm:spPr>
        <a:solidFill>
          <a:schemeClr val="accent6"/>
        </a:solidFill>
      </dgm:spPr>
      <dgm:t>
        <a:bodyPr/>
        <a:lstStyle/>
        <a:p>
          <a:r>
            <a:rPr lang="en-US" dirty="0"/>
            <a:t>Use of restraint or seclusion, especially repeated</a:t>
          </a:r>
        </a:p>
      </dgm:t>
    </dgm:pt>
    <dgm:pt modelId="{D63ED9A3-B9B7-9549-9932-B14400344A06}" type="parTrans" cxnId="{2F963864-AA75-5445-B51D-6646EA193BCA}">
      <dgm:prSet/>
      <dgm:spPr/>
      <dgm:t>
        <a:bodyPr/>
        <a:lstStyle/>
        <a:p>
          <a:endParaRPr lang="en-US"/>
        </a:p>
      </dgm:t>
    </dgm:pt>
    <dgm:pt modelId="{39F0F894-3578-8341-9AEA-4363D4DD1035}" type="sibTrans" cxnId="{2F963864-AA75-5445-B51D-6646EA193BCA}">
      <dgm:prSet/>
      <dgm:spPr/>
      <dgm:t>
        <a:bodyPr/>
        <a:lstStyle/>
        <a:p>
          <a:endParaRPr lang="en-US"/>
        </a:p>
      </dgm:t>
    </dgm:pt>
    <dgm:pt modelId="{F654773A-56D2-FF4B-B95D-4155B546D403}">
      <dgm:prSet phldrT="[Text]"/>
      <dgm:spPr>
        <a:solidFill>
          <a:schemeClr val="accent6"/>
        </a:solidFill>
      </dgm:spPr>
      <dgm:t>
        <a:bodyPr/>
        <a:lstStyle/>
        <a:p>
          <a:r>
            <a:rPr lang="en-US" dirty="0"/>
            <a:t>School refusal</a:t>
          </a:r>
        </a:p>
      </dgm:t>
    </dgm:pt>
    <dgm:pt modelId="{BD66DDE7-34D7-6943-A05D-D68A1766EBF2}" type="parTrans" cxnId="{54D0A00B-D315-604F-9065-13E822449EB4}">
      <dgm:prSet/>
      <dgm:spPr/>
      <dgm:t>
        <a:bodyPr/>
        <a:lstStyle/>
        <a:p>
          <a:endParaRPr lang="en-US"/>
        </a:p>
      </dgm:t>
    </dgm:pt>
    <dgm:pt modelId="{A1F7251D-B977-8B43-9504-9844989C3121}" type="sibTrans" cxnId="{54D0A00B-D315-604F-9065-13E822449EB4}">
      <dgm:prSet/>
      <dgm:spPr/>
      <dgm:t>
        <a:bodyPr/>
        <a:lstStyle/>
        <a:p>
          <a:endParaRPr lang="en-US"/>
        </a:p>
      </dgm:t>
    </dgm:pt>
    <dgm:pt modelId="{24D6F4E1-2FF3-B148-AE5D-7F098AD89A52}">
      <dgm:prSet/>
      <dgm:spPr>
        <a:solidFill>
          <a:schemeClr val="accent6"/>
        </a:solidFill>
      </dgm:spPr>
      <dgm:t>
        <a:bodyPr/>
        <a:lstStyle/>
        <a:p>
          <a:r>
            <a:rPr lang="en-US" dirty="0"/>
            <a:t>Decline in attendance </a:t>
          </a:r>
        </a:p>
      </dgm:t>
    </dgm:pt>
    <dgm:pt modelId="{B4B0CB2A-7000-B94F-9809-05EC20478459}" type="parTrans" cxnId="{9909E4B6-4B7D-1E4E-A82E-EBFE917D93EC}">
      <dgm:prSet/>
      <dgm:spPr/>
      <dgm:t>
        <a:bodyPr/>
        <a:lstStyle/>
        <a:p>
          <a:endParaRPr lang="en-US"/>
        </a:p>
      </dgm:t>
    </dgm:pt>
    <dgm:pt modelId="{778EDE7D-C3A1-C843-8767-DD2FC9BFAD4D}" type="sibTrans" cxnId="{9909E4B6-4B7D-1E4E-A82E-EBFE917D93EC}">
      <dgm:prSet/>
      <dgm:spPr/>
      <dgm:t>
        <a:bodyPr/>
        <a:lstStyle/>
        <a:p>
          <a:endParaRPr lang="en-US"/>
        </a:p>
      </dgm:t>
    </dgm:pt>
    <dgm:pt modelId="{592FD8AD-5F14-5F4A-8621-C2E68D013D47}">
      <dgm:prSet/>
      <dgm:spPr>
        <a:solidFill>
          <a:schemeClr val="accent6"/>
        </a:solidFill>
      </dgm:spPr>
      <dgm:t>
        <a:bodyPr/>
        <a:lstStyle/>
        <a:p>
          <a:r>
            <a:rPr lang="en-US" dirty="0"/>
            <a:t>Not making expected progress</a:t>
          </a:r>
        </a:p>
      </dgm:t>
    </dgm:pt>
    <dgm:pt modelId="{30F6CFF0-FCEB-5D4A-8C37-B99885511E7F}" type="parTrans" cxnId="{2F02CC90-DB22-5340-ADCE-E9F9F2A688C7}">
      <dgm:prSet/>
      <dgm:spPr/>
      <dgm:t>
        <a:bodyPr/>
        <a:lstStyle/>
        <a:p>
          <a:endParaRPr lang="en-US"/>
        </a:p>
      </dgm:t>
    </dgm:pt>
    <dgm:pt modelId="{7134BD70-E8CE-B848-BEA4-594D3C08E61C}" type="sibTrans" cxnId="{2F02CC90-DB22-5340-ADCE-E9F9F2A688C7}">
      <dgm:prSet/>
      <dgm:spPr/>
      <dgm:t>
        <a:bodyPr/>
        <a:lstStyle/>
        <a:p>
          <a:endParaRPr lang="en-US"/>
        </a:p>
      </dgm:t>
    </dgm:pt>
    <dgm:pt modelId="{46CEF741-1C15-6D4B-A802-EF0F601D2AED}">
      <dgm:prSet/>
      <dgm:spPr>
        <a:solidFill>
          <a:schemeClr val="accent6"/>
        </a:solidFill>
      </dgm:spPr>
      <dgm:t>
        <a:bodyPr/>
        <a:lstStyle/>
        <a:p>
          <a:r>
            <a:rPr lang="en-US" dirty="0"/>
            <a:t>Decline in grades </a:t>
          </a:r>
        </a:p>
      </dgm:t>
    </dgm:pt>
    <dgm:pt modelId="{66044400-6CD9-9C46-BD32-8243E3FC543C}" type="parTrans" cxnId="{CD25E804-1073-2845-ABE3-FC777ADEDD64}">
      <dgm:prSet/>
      <dgm:spPr/>
      <dgm:t>
        <a:bodyPr/>
        <a:lstStyle/>
        <a:p>
          <a:endParaRPr lang="en-US"/>
        </a:p>
      </dgm:t>
    </dgm:pt>
    <dgm:pt modelId="{CCE7EEEF-1C79-6F48-82E1-A0AF8F0D980F}" type="sibTrans" cxnId="{CD25E804-1073-2845-ABE3-FC777ADEDD64}">
      <dgm:prSet/>
      <dgm:spPr/>
      <dgm:t>
        <a:bodyPr/>
        <a:lstStyle/>
        <a:p>
          <a:endParaRPr lang="en-US"/>
        </a:p>
      </dgm:t>
    </dgm:pt>
    <dgm:pt modelId="{3371EACB-0A84-EC4D-B038-DD70BEB56EE8}">
      <dgm:prSet/>
      <dgm:spPr>
        <a:solidFill>
          <a:schemeClr val="accent6"/>
        </a:solidFill>
      </dgm:spPr>
      <dgm:t>
        <a:bodyPr/>
        <a:lstStyle/>
        <a:p>
          <a:r>
            <a:rPr lang="en-US" dirty="0"/>
            <a:t>Negative peer relations</a:t>
          </a:r>
        </a:p>
      </dgm:t>
    </dgm:pt>
    <dgm:pt modelId="{0AE965C9-935C-684C-9DD6-42BA238A1206}" type="parTrans" cxnId="{C4C3AAD2-2766-B948-9A0D-9548E285E0A7}">
      <dgm:prSet/>
      <dgm:spPr/>
      <dgm:t>
        <a:bodyPr/>
        <a:lstStyle/>
        <a:p>
          <a:endParaRPr lang="en-US"/>
        </a:p>
      </dgm:t>
    </dgm:pt>
    <dgm:pt modelId="{223FA775-7063-4C49-BB10-273C3ABB0125}" type="sibTrans" cxnId="{C4C3AAD2-2766-B948-9A0D-9548E285E0A7}">
      <dgm:prSet/>
      <dgm:spPr/>
      <dgm:t>
        <a:bodyPr/>
        <a:lstStyle/>
        <a:p>
          <a:endParaRPr lang="en-US"/>
        </a:p>
      </dgm:t>
    </dgm:pt>
    <dgm:pt modelId="{0D0BD2BA-FCC6-E649-982C-9CB392FB62B4}">
      <dgm:prSet/>
      <dgm:spPr>
        <a:solidFill>
          <a:schemeClr val="accent6"/>
        </a:solidFill>
      </dgm:spPr>
      <dgm:t>
        <a:bodyPr/>
        <a:lstStyle/>
        <a:p>
          <a:r>
            <a:rPr lang="en-US" dirty="0"/>
            <a:t>Bullying</a:t>
          </a:r>
        </a:p>
      </dgm:t>
    </dgm:pt>
    <dgm:pt modelId="{8231853C-D3E4-8B47-8345-B413B845C619}" type="parTrans" cxnId="{25DF32F8-C237-2447-9EB6-B2B90E7C9DA7}">
      <dgm:prSet/>
      <dgm:spPr/>
      <dgm:t>
        <a:bodyPr/>
        <a:lstStyle/>
        <a:p>
          <a:endParaRPr lang="en-US"/>
        </a:p>
      </dgm:t>
    </dgm:pt>
    <dgm:pt modelId="{EE89204B-1BB0-A44D-BF65-241FB3EA438F}" type="sibTrans" cxnId="{25DF32F8-C237-2447-9EB6-B2B90E7C9DA7}">
      <dgm:prSet/>
      <dgm:spPr/>
      <dgm:t>
        <a:bodyPr/>
        <a:lstStyle/>
        <a:p>
          <a:endParaRPr lang="en-US"/>
        </a:p>
      </dgm:t>
    </dgm:pt>
    <dgm:pt modelId="{CCD9227E-FE31-BC48-B301-2914420C1A5A}">
      <dgm:prSet/>
      <dgm:spPr>
        <a:solidFill>
          <a:schemeClr val="accent6"/>
        </a:solidFill>
      </dgm:spPr>
      <dgm:t>
        <a:bodyPr/>
        <a:lstStyle/>
        <a:p>
          <a:r>
            <a:rPr lang="en-US" dirty="0"/>
            <a:t>Mental health symptoms</a:t>
          </a:r>
        </a:p>
      </dgm:t>
    </dgm:pt>
    <dgm:pt modelId="{ED8EAA1D-99B4-D843-AD08-D6E558963931}" type="parTrans" cxnId="{2F66B21A-7933-5449-A1BE-2C92178CBC3F}">
      <dgm:prSet/>
      <dgm:spPr/>
      <dgm:t>
        <a:bodyPr/>
        <a:lstStyle/>
        <a:p>
          <a:endParaRPr lang="en-US"/>
        </a:p>
      </dgm:t>
    </dgm:pt>
    <dgm:pt modelId="{CCB245EB-89FC-414B-9986-B43B895FAF72}" type="sibTrans" cxnId="{2F66B21A-7933-5449-A1BE-2C92178CBC3F}">
      <dgm:prSet/>
      <dgm:spPr/>
      <dgm:t>
        <a:bodyPr/>
        <a:lstStyle/>
        <a:p>
          <a:endParaRPr lang="en-US"/>
        </a:p>
      </dgm:t>
    </dgm:pt>
    <dgm:pt modelId="{F1EB05CD-9FBF-1948-B8CD-A50F37E1140B}" type="pres">
      <dgm:prSet presAssocID="{50F4D9B0-C4EF-BB40-A737-E24A7AEF512F}" presName="diagram" presStyleCnt="0">
        <dgm:presLayoutVars>
          <dgm:dir/>
          <dgm:resizeHandles val="exact"/>
        </dgm:presLayoutVars>
      </dgm:prSet>
      <dgm:spPr/>
    </dgm:pt>
    <dgm:pt modelId="{C79F95E7-48BC-F84D-8F06-B8D20BEDEAB5}" type="pres">
      <dgm:prSet presAssocID="{0C0F586F-444F-6244-A619-74952C2F8B1F}" presName="node" presStyleLbl="node1" presStyleIdx="0" presStyleCnt="12">
        <dgm:presLayoutVars>
          <dgm:bulletEnabled val="1"/>
        </dgm:presLayoutVars>
      </dgm:prSet>
      <dgm:spPr/>
    </dgm:pt>
    <dgm:pt modelId="{EC7530C2-D5FE-9643-A0B1-EC5A32D2C7A9}" type="pres">
      <dgm:prSet presAssocID="{35FA5EA2-A051-D84C-B153-B887032C1946}" presName="sibTrans" presStyleCnt="0"/>
      <dgm:spPr/>
    </dgm:pt>
    <dgm:pt modelId="{B906405A-7F4C-F140-B305-B37498F7EEC5}" type="pres">
      <dgm:prSet presAssocID="{A5AC192E-7FEA-994A-BD7D-F894AF4EA898}" presName="node" presStyleLbl="node1" presStyleIdx="1" presStyleCnt="12">
        <dgm:presLayoutVars>
          <dgm:bulletEnabled val="1"/>
        </dgm:presLayoutVars>
      </dgm:prSet>
      <dgm:spPr/>
    </dgm:pt>
    <dgm:pt modelId="{8D863083-9D3E-1C49-A9BE-845CABF24C96}" type="pres">
      <dgm:prSet presAssocID="{D0AAF31A-E798-DA4D-8035-B943F544AAFC}" presName="sibTrans" presStyleCnt="0"/>
      <dgm:spPr/>
    </dgm:pt>
    <dgm:pt modelId="{B7077323-782A-9140-8474-970CFC89EFEC}" type="pres">
      <dgm:prSet presAssocID="{1C20C2C6-469F-B643-859D-3AD2A9346F51}" presName="node" presStyleLbl="node1" presStyleIdx="2" presStyleCnt="12">
        <dgm:presLayoutVars>
          <dgm:bulletEnabled val="1"/>
        </dgm:presLayoutVars>
      </dgm:prSet>
      <dgm:spPr/>
    </dgm:pt>
    <dgm:pt modelId="{8D9E9285-3278-B544-9B9F-84FF5B0DCC06}" type="pres">
      <dgm:prSet presAssocID="{9EB8993C-E9AA-3845-A33D-73AAE07EB155}" presName="sibTrans" presStyleCnt="0"/>
      <dgm:spPr/>
    </dgm:pt>
    <dgm:pt modelId="{7B633E4A-045B-1843-B70B-45F66B55D07F}" type="pres">
      <dgm:prSet presAssocID="{693A456F-46E6-084C-AE1C-23C1A4933748}" presName="node" presStyleLbl="node1" presStyleIdx="3" presStyleCnt="12">
        <dgm:presLayoutVars>
          <dgm:bulletEnabled val="1"/>
        </dgm:presLayoutVars>
      </dgm:prSet>
      <dgm:spPr/>
    </dgm:pt>
    <dgm:pt modelId="{F75913DF-BA62-A842-AA28-4AEE8D720753}" type="pres">
      <dgm:prSet presAssocID="{17528F7D-2CCB-994B-89C0-30CD784A41F8}" presName="sibTrans" presStyleCnt="0"/>
      <dgm:spPr/>
    </dgm:pt>
    <dgm:pt modelId="{368B543D-E0CE-3943-9BE6-E00D0CA3452B}" type="pres">
      <dgm:prSet presAssocID="{5EFD34B3-8702-2C42-B425-21F9AFB845B2}" presName="node" presStyleLbl="node1" presStyleIdx="4" presStyleCnt="12" custLinFactNeighborY="-2417">
        <dgm:presLayoutVars>
          <dgm:bulletEnabled val="1"/>
        </dgm:presLayoutVars>
      </dgm:prSet>
      <dgm:spPr/>
    </dgm:pt>
    <dgm:pt modelId="{46D20FDE-288A-E54D-9AE8-631CC2D7D676}" type="pres">
      <dgm:prSet presAssocID="{39F0F894-3578-8341-9AEA-4363D4DD1035}" presName="sibTrans" presStyleCnt="0"/>
      <dgm:spPr/>
    </dgm:pt>
    <dgm:pt modelId="{B20F9352-0C1C-3E46-8384-AD8A8DA7C2F8}" type="pres">
      <dgm:prSet presAssocID="{F654773A-56D2-FF4B-B95D-4155B546D403}" presName="node" presStyleLbl="node1" presStyleIdx="5" presStyleCnt="12">
        <dgm:presLayoutVars>
          <dgm:bulletEnabled val="1"/>
        </dgm:presLayoutVars>
      </dgm:prSet>
      <dgm:spPr/>
    </dgm:pt>
    <dgm:pt modelId="{584846B9-4F73-0047-990E-4D1CA2142A9A}" type="pres">
      <dgm:prSet presAssocID="{A1F7251D-B977-8B43-9504-9844989C3121}" presName="sibTrans" presStyleCnt="0"/>
      <dgm:spPr/>
    </dgm:pt>
    <dgm:pt modelId="{5AEDA3A3-ED6A-2944-B926-C980FB1D48C6}" type="pres">
      <dgm:prSet presAssocID="{24D6F4E1-2FF3-B148-AE5D-7F098AD89A52}" presName="node" presStyleLbl="node1" presStyleIdx="6" presStyleCnt="12">
        <dgm:presLayoutVars>
          <dgm:bulletEnabled val="1"/>
        </dgm:presLayoutVars>
      </dgm:prSet>
      <dgm:spPr/>
    </dgm:pt>
    <dgm:pt modelId="{6EE38EA3-8624-6B42-BBEB-750069C9060B}" type="pres">
      <dgm:prSet presAssocID="{778EDE7D-C3A1-C843-8767-DD2FC9BFAD4D}" presName="sibTrans" presStyleCnt="0"/>
      <dgm:spPr/>
    </dgm:pt>
    <dgm:pt modelId="{57577956-321F-004C-AD17-CC9C93C79906}" type="pres">
      <dgm:prSet presAssocID="{592FD8AD-5F14-5F4A-8621-C2E68D013D47}" presName="node" presStyleLbl="node1" presStyleIdx="7" presStyleCnt="12">
        <dgm:presLayoutVars>
          <dgm:bulletEnabled val="1"/>
        </dgm:presLayoutVars>
      </dgm:prSet>
      <dgm:spPr/>
    </dgm:pt>
    <dgm:pt modelId="{0FFB9C70-2665-B34B-A694-93EA4B89408A}" type="pres">
      <dgm:prSet presAssocID="{7134BD70-E8CE-B848-BEA4-594D3C08E61C}" presName="sibTrans" presStyleCnt="0"/>
      <dgm:spPr/>
    </dgm:pt>
    <dgm:pt modelId="{E3E26829-DB08-044F-B943-FCDC5BFD9D85}" type="pres">
      <dgm:prSet presAssocID="{46CEF741-1C15-6D4B-A802-EF0F601D2AED}" presName="node" presStyleLbl="node1" presStyleIdx="8" presStyleCnt="12">
        <dgm:presLayoutVars>
          <dgm:bulletEnabled val="1"/>
        </dgm:presLayoutVars>
      </dgm:prSet>
      <dgm:spPr/>
    </dgm:pt>
    <dgm:pt modelId="{5B20D2EF-263E-AA42-B1DB-16F8C187DDCB}" type="pres">
      <dgm:prSet presAssocID="{CCE7EEEF-1C79-6F48-82E1-A0AF8F0D980F}" presName="sibTrans" presStyleCnt="0"/>
      <dgm:spPr/>
    </dgm:pt>
    <dgm:pt modelId="{81D77363-3D36-D143-8B8C-E2A068FB31BF}" type="pres">
      <dgm:prSet presAssocID="{3371EACB-0A84-EC4D-B038-DD70BEB56EE8}" presName="node" presStyleLbl="node1" presStyleIdx="9" presStyleCnt="12">
        <dgm:presLayoutVars>
          <dgm:bulletEnabled val="1"/>
        </dgm:presLayoutVars>
      </dgm:prSet>
      <dgm:spPr/>
    </dgm:pt>
    <dgm:pt modelId="{72E377EF-144F-B647-9257-64D70270EFB1}" type="pres">
      <dgm:prSet presAssocID="{223FA775-7063-4C49-BB10-273C3ABB0125}" presName="sibTrans" presStyleCnt="0"/>
      <dgm:spPr/>
    </dgm:pt>
    <dgm:pt modelId="{79C38967-0108-8C49-AA95-4AC97BBB2033}" type="pres">
      <dgm:prSet presAssocID="{0D0BD2BA-FCC6-E649-982C-9CB392FB62B4}" presName="node" presStyleLbl="node1" presStyleIdx="10" presStyleCnt="12">
        <dgm:presLayoutVars>
          <dgm:bulletEnabled val="1"/>
        </dgm:presLayoutVars>
      </dgm:prSet>
      <dgm:spPr/>
    </dgm:pt>
    <dgm:pt modelId="{B9795C1A-A3F2-1945-9B30-FCFA2F9DB805}" type="pres">
      <dgm:prSet presAssocID="{EE89204B-1BB0-A44D-BF65-241FB3EA438F}" presName="sibTrans" presStyleCnt="0"/>
      <dgm:spPr/>
    </dgm:pt>
    <dgm:pt modelId="{210E25C6-836C-A148-8086-6B1CF5C5D260}" type="pres">
      <dgm:prSet presAssocID="{CCD9227E-FE31-BC48-B301-2914420C1A5A}" presName="node" presStyleLbl="node1" presStyleIdx="11" presStyleCnt="12">
        <dgm:presLayoutVars>
          <dgm:bulletEnabled val="1"/>
        </dgm:presLayoutVars>
      </dgm:prSet>
      <dgm:spPr/>
    </dgm:pt>
  </dgm:ptLst>
  <dgm:cxnLst>
    <dgm:cxn modelId="{CD25E804-1073-2845-ABE3-FC777ADEDD64}" srcId="{50F4D9B0-C4EF-BB40-A737-E24A7AEF512F}" destId="{46CEF741-1C15-6D4B-A802-EF0F601D2AED}" srcOrd="8" destOrd="0" parTransId="{66044400-6CD9-9C46-BD32-8243E3FC543C}" sibTransId="{CCE7EEEF-1C79-6F48-82E1-A0AF8F0D980F}"/>
    <dgm:cxn modelId="{54D0A00B-D315-604F-9065-13E822449EB4}" srcId="{50F4D9B0-C4EF-BB40-A737-E24A7AEF512F}" destId="{F654773A-56D2-FF4B-B95D-4155B546D403}" srcOrd="5" destOrd="0" parTransId="{BD66DDE7-34D7-6943-A05D-D68A1766EBF2}" sibTransId="{A1F7251D-B977-8B43-9504-9844989C3121}"/>
    <dgm:cxn modelId="{C1BEBF15-F8C8-AE4C-AF10-03A18F95A270}" type="presOf" srcId="{5EFD34B3-8702-2C42-B425-21F9AFB845B2}" destId="{368B543D-E0CE-3943-9BE6-E00D0CA3452B}" srcOrd="0" destOrd="0" presId="urn:microsoft.com/office/officeart/2005/8/layout/default"/>
    <dgm:cxn modelId="{2F66B21A-7933-5449-A1BE-2C92178CBC3F}" srcId="{50F4D9B0-C4EF-BB40-A737-E24A7AEF512F}" destId="{CCD9227E-FE31-BC48-B301-2914420C1A5A}" srcOrd="11" destOrd="0" parTransId="{ED8EAA1D-99B4-D843-AD08-D6E558963931}" sibTransId="{CCB245EB-89FC-414B-9986-B43B895FAF72}"/>
    <dgm:cxn modelId="{5D9E062E-0481-7F46-A728-010832EB61B2}" type="presOf" srcId="{F654773A-56D2-FF4B-B95D-4155B546D403}" destId="{B20F9352-0C1C-3E46-8384-AD8A8DA7C2F8}" srcOrd="0" destOrd="0" presId="urn:microsoft.com/office/officeart/2005/8/layout/default"/>
    <dgm:cxn modelId="{9A38CA5E-322C-8A4B-8F86-33C947A0015D}" type="presOf" srcId="{24D6F4E1-2FF3-B148-AE5D-7F098AD89A52}" destId="{5AEDA3A3-ED6A-2944-B926-C980FB1D48C6}" srcOrd="0" destOrd="0" presId="urn:microsoft.com/office/officeart/2005/8/layout/default"/>
    <dgm:cxn modelId="{2F963864-AA75-5445-B51D-6646EA193BCA}" srcId="{50F4D9B0-C4EF-BB40-A737-E24A7AEF512F}" destId="{5EFD34B3-8702-2C42-B425-21F9AFB845B2}" srcOrd="4" destOrd="0" parTransId="{D63ED9A3-B9B7-9549-9932-B14400344A06}" sibTransId="{39F0F894-3578-8341-9AEA-4363D4DD1035}"/>
    <dgm:cxn modelId="{2C7CC54B-D76B-AC4E-B862-2528978891EA}" srcId="{50F4D9B0-C4EF-BB40-A737-E24A7AEF512F}" destId="{1C20C2C6-469F-B643-859D-3AD2A9346F51}" srcOrd="2" destOrd="0" parTransId="{2ED86381-7366-DE41-BD39-958336094960}" sibTransId="{9EB8993C-E9AA-3845-A33D-73AAE07EB155}"/>
    <dgm:cxn modelId="{4C8BFF84-C8C6-D245-A350-D04C516F741C}" srcId="{50F4D9B0-C4EF-BB40-A737-E24A7AEF512F}" destId="{A5AC192E-7FEA-994A-BD7D-F894AF4EA898}" srcOrd="1" destOrd="0" parTransId="{73823B82-0F83-DE40-A991-E71C703BEAE3}" sibTransId="{D0AAF31A-E798-DA4D-8035-B943F544AAFC}"/>
    <dgm:cxn modelId="{63EA468E-D786-694A-BB53-BD70C55A9FD8}" type="presOf" srcId="{1C20C2C6-469F-B643-859D-3AD2A9346F51}" destId="{B7077323-782A-9140-8474-970CFC89EFEC}" srcOrd="0" destOrd="0" presId="urn:microsoft.com/office/officeart/2005/8/layout/default"/>
    <dgm:cxn modelId="{2F02CC90-DB22-5340-ADCE-E9F9F2A688C7}" srcId="{50F4D9B0-C4EF-BB40-A737-E24A7AEF512F}" destId="{592FD8AD-5F14-5F4A-8621-C2E68D013D47}" srcOrd="7" destOrd="0" parTransId="{30F6CFF0-FCEB-5D4A-8C37-B99885511E7F}" sibTransId="{7134BD70-E8CE-B848-BEA4-594D3C08E61C}"/>
    <dgm:cxn modelId="{CE9C9494-36CB-B543-94BD-FE4ACBE249BE}" type="presOf" srcId="{A5AC192E-7FEA-994A-BD7D-F894AF4EA898}" destId="{B906405A-7F4C-F140-B305-B37498F7EEC5}" srcOrd="0" destOrd="0" presId="urn:microsoft.com/office/officeart/2005/8/layout/default"/>
    <dgm:cxn modelId="{92C031A1-F28B-1745-AF87-3B8F2C87BDF7}" srcId="{50F4D9B0-C4EF-BB40-A737-E24A7AEF512F}" destId="{693A456F-46E6-084C-AE1C-23C1A4933748}" srcOrd="3" destOrd="0" parTransId="{FA1E6279-AD9E-E043-A59B-C498956145DA}" sibTransId="{17528F7D-2CCB-994B-89C0-30CD784A41F8}"/>
    <dgm:cxn modelId="{F1AC87B0-8BE6-3544-8CF6-147E4EB3ECF5}" type="presOf" srcId="{0D0BD2BA-FCC6-E649-982C-9CB392FB62B4}" destId="{79C38967-0108-8C49-AA95-4AC97BBB2033}" srcOrd="0" destOrd="0" presId="urn:microsoft.com/office/officeart/2005/8/layout/default"/>
    <dgm:cxn modelId="{8EA5EBB4-D131-0146-9326-191019637BD6}" type="presOf" srcId="{46CEF741-1C15-6D4B-A802-EF0F601D2AED}" destId="{E3E26829-DB08-044F-B943-FCDC5BFD9D85}" srcOrd="0" destOrd="0" presId="urn:microsoft.com/office/officeart/2005/8/layout/default"/>
    <dgm:cxn modelId="{9909E4B6-4B7D-1E4E-A82E-EBFE917D93EC}" srcId="{50F4D9B0-C4EF-BB40-A737-E24A7AEF512F}" destId="{24D6F4E1-2FF3-B148-AE5D-7F098AD89A52}" srcOrd="6" destOrd="0" parTransId="{B4B0CB2A-7000-B94F-9809-05EC20478459}" sibTransId="{778EDE7D-C3A1-C843-8767-DD2FC9BFAD4D}"/>
    <dgm:cxn modelId="{35475DBB-2762-7C49-9793-4E7844CB6A01}" type="presOf" srcId="{CCD9227E-FE31-BC48-B301-2914420C1A5A}" destId="{210E25C6-836C-A148-8086-6B1CF5C5D260}" srcOrd="0" destOrd="0" presId="urn:microsoft.com/office/officeart/2005/8/layout/default"/>
    <dgm:cxn modelId="{A346B9BF-7B15-2641-9660-650385E03A5F}" srcId="{50F4D9B0-C4EF-BB40-A737-E24A7AEF512F}" destId="{0C0F586F-444F-6244-A619-74952C2F8B1F}" srcOrd="0" destOrd="0" parTransId="{028B771D-0370-E942-843E-17063A05B242}" sibTransId="{35FA5EA2-A051-D84C-B153-B887032C1946}"/>
    <dgm:cxn modelId="{C4C3AAD2-2766-B948-9A0D-9548E285E0A7}" srcId="{50F4D9B0-C4EF-BB40-A737-E24A7AEF512F}" destId="{3371EACB-0A84-EC4D-B038-DD70BEB56EE8}" srcOrd="9" destOrd="0" parTransId="{0AE965C9-935C-684C-9DD6-42BA238A1206}" sibTransId="{223FA775-7063-4C49-BB10-273C3ABB0125}"/>
    <dgm:cxn modelId="{4451F3D4-DF0D-BC42-A237-500551E106B5}" type="presOf" srcId="{50F4D9B0-C4EF-BB40-A737-E24A7AEF512F}" destId="{F1EB05CD-9FBF-1948-B8CD-A50F37E1140B}" srcOrd="0" destOrd="0" presId="urn:microsoft.com/office/officeart/2005/8/layout/default"/>
    <dgm:cxn modelId="{BD419FE3-FA19-3144-81F9-638B828E83E8}" type="presOf" srcId="{0C0F586F-444F-6244-A619-74952C2F8B1F}" destId="{C79F95E7-48BC-F84D-8F06-B8D20BEDEAB5}" srcOrd="0" destOrd="0" presId="urn:microsoft.com/office/officeart/2005/8/layout/default"/>
    <dgm:cxn modelId="{05AA40EA-E955-D847-9A7F-3BD793F72561}" type="presOf" srcId="{592FD8AD-5F14-5F4A-8621-C2E68D013D47}" destId="{57577956-321F-004C-AD17-CC9C93C79906}" srcOrd="0" destOrd="0" presId="urn:microsoft.com/office/officeart/2005/8/layout/default"/>
    <dgm:cxn modelId="{6E9C6DF5-E127-3244-8225-31AF63CA4EB0}" type="presOf" srcId="{3371EACB-0A84-EC4D-B038-DD70BEB56EE8}" destId="{81D77363-3D36-D143-8B8C-E2A068FB31BF}" srcOrd="0" destOrd="0" presId="urn:microsoft.com/office/officeart/2005/8/layout/default"/>
    <dgm:cxn modelId="{25DF32F8-C237-2447-9EB6-B2B90E7C9DA7}" srcId="{50F4D9B0-C4EF-BB40-A737-E24A7AEF512F}" destId="{0D0BD2BA-FCC6-E649-982C-9CB392FB62B4}" srcOrd="10" destOrd="0" parTransId="{8231853C-D3E4-8B47-8345-B413B845C619}" sibTransId="{EE89204B-1BB0-A44D-BF65-241FB3EA438F}"/>
    <dgm:cxn modelId="{721CE8FF-71E3-CC49-A89F-DA04C6BF08FC}" type="presOf" srcId="{693A456F-46E6-084C-AE1C-23C1A4933748}" destId="{7B633E4A-045B-1843-B70B-45F66B55D07F}" srcOrd="0" destOrd="0" presId="urn:microsoft.com/office/officeart/2005/8/layout/default"/>
    <dgm:cxn modelId="{34B04AA7-DD76-A04D-8CD0-354D7B2F24EF}" type="presParOf" srcId="{F1EB05CD-9FBF-1948-B8CD-A50F37E1140B}" destId="{C79F95E7-48BC-F84D-8F06-B8D20BEDEAB5}" srcOrd="0" destOrd="0" presId="urn:microsoft.com/office/officeart/2005/8/layout/default"/>
    <dgm:cxn modelId="{CBBDB69F-157C-B74C-8E30-3B5A40A82709}" type="presParOf" srcId="{F1EB05CD-9FBF-1948-B8CD-A50F37E1140B}" destId="{EC7530C2-D5FE-9643-A0B1-EC5A32D2C7A9}" srcOrd="1" destOrd="0" presId="urn:microsoft.com/office/officeart/2005/8/layout/default"/>
    <dgm:cxn modelId="{C4331F5A-4F74-E542-98F1-FFCD9FF98667}" type="presParOf" srcId="{F1EB05CD-9FBF-1948-B8CD-A50F37E1140B}" destId="{B906405A-7F4C-F140-B305-B37498F7EEC5}" srcOrd="2" destOrd="0" presId="urn:microsoft.com/office/officeart/2005/8/layout/default"/>
    <dgm:cxn modelId="{4B28AFCA-9B74-9A43-9B14-84548360D8F3}" type="presParOf" srcId="{F1EB05CD-9FBF-1948-B8CD-A50F37E1140B}" destId="{8D863083-9D3E-1C49-A9BE-845CABF24C96}" srcOrd="3" destOrd="0" presId="urn:microsoft.com/office/officeart/2005/8/layout/default"/>
    <dgm:cxn modelId="{283E82D9-4F2C-784F-B5A8-34BDF55D9FBB}" type="presParOf" srcId="{F1EB05CD-9FBF-1948-B8CD-A50F37E1140B}" destId="{B7077323-782A-9140-8474-970CFC89EFEC}" srcOrd="4" destOrd="0" presId="urn:microsoft.com/office/officeart/2005/8/layout/default"/>
    <dgm:cxn modelId="{AA7BE90B-064A-3546-AFAA-DD386E79060C}" type="presParOf" srcId="{F1EB05CD-9FBF-1948-B8CD-A50F37E1140B}" destId="{8D9E9285-3278-B544-9B9F-84FF5B0DCC06}" srcOrd="5" destOrd="0" presId="urn:microsoft.com/office/officeart/2005/8/layout/default"/>
    <dgm:cxn modelId="{79127A7E-4605-3B40-8FE2-FDE6040DCCE3}" type="presParOf" srcId="{F1EB05CD-9FBF-1948-B8CD-A50F37E1140B}" destId="{7B633E4A-045B-1843-B70B-45F66B55D07F}" srcOrd="6" destOrd="0" presId="urn:microsoft.com/office/officeart/2005/8/layout/default"/>
    <dgm:cxn modelId="{4804F665-755D-A44C-8E14-75F88C79D566}" type="presParOf" srcId="{F1EB05CD-9FBF-1948-B8CD-A50F37E1140B}" destId="{F75913DF-BA62-A842-AA28-4AEE8D720753}" srcOrd="7" destOrd="0" presId="urn:microsoft.com/office/officeart/2005/8/layout/default"/>
    <dgm:cxn modelId="{F54A1D9B-A4C9-EF4B-93D9-DC936FBF8672}" type="presParOf" srcId="{F1EB05CD-9FBF-1948-B8CD-A50F37E1140B}" destId="{368B543D-E0CE-3943-9BE6-E00D0CA3452B}" srcOrd="8" destOrd="0" presId="urn:microsoft.com/office/officeart/2005/8/layout/default"/>
    <dgm:cxn modelId="{54CA952E-F844-3249-8404-FA497E062A0B}" type="presParOf" srcId="{F1EB05CD-9FBF-1948-B8CD-A50F37E1140B}" destId="{46D20FDE-288A-E54D-9AE8-631CC2D7D676}" srcOrd="9" destOrd="0" presId="urn:microsoft.com/office/officeart/2005/8/layout/default"/>
    <dgm:cxn modelId="{D1D71D6F-D0E6-9C42-B693-A9044778FD29}" type="presParOf" srcId="{F1EB05CD-9FBF-1948-B8CD-A50F37E1140B}" destId="{B20F9352-0C1C-3E46-8384-AD8A8DA7C2F8}" srcOrd="10" destOrd="0" presId="urn:microsoft.com/office/officeart/2005/8/layout/default"/>
    <dgm:cxn modelId="{217D9849-230A-8244-BD1A-B1F0CBF4E864}" type="presParOf" srcId="{F1EB05CD-9FBF-1948-B8CD-A50F37E1140B}" destId="{584846B9-4F73-0047-990E-4D1CA2142A9A}" srcOrd="11" destOrd="0" presId="urn:microsoft.com/office/officeart/2005/8/layout/default"/>
    <dgm:cxn modelId="{DEE7E5CD-D3BA-C34A-91D9-8E0315EE6CA3}" type="presParOf" srcId="{F1EB05CD-9FBF-1948-B8CD-A50F37E1140B}" destId="{5AEDA3A3-ED6A-2944-B926-C980FB1D48C6}" srcOrd="12" destOrd="0" presId="urn:microsoft.com/office/officeart/2005/8/layout/default"/>
    <dgm:cxn modelId="{9E34DD17-8E20-4B4F-A745-5F1CAC48E484}" type="presParOf" srcId="{F1EB05CD-9FBF-1948-B8CD-A50F37E1140B}" destId="{6EE38EA3-8624-6B42-BBEB-750069C9060B}" srcOrd="13" destOrd="0" presId="urn:microsoft.com/office/officeart/2005/8/layout/default"/>
    <dgm:cxn modelId="{9A6C8697-D6E2-4C46-8A5E-02DEED4539E3}" type="presParOf" srcId="{F1EB05CD-9FBF-1948-B8CD-A50F37E1140B}" destId="{57577956-321F-004C-AD17-CC9C93C79906}" srcOrd="14" destOrd="0" presId="urn:microsoft.com/office/officeart/2005/8/layout/default"/>
    <dgm:cxn modelId="{D006BFED-5A0C-1442-B854-AC9888D454A7}" type="presParOf" srcId="{F1EB05CD-9FBF-1948-B8CD-A50F37E1140B}" destId="{0FFB9C70-2665-B34B-A694-93EA4B89408A}" srcOrd="15" destOrd="0" presId="urn:microsoft.com/office/officeart/2005/8/layout/default"/>
    <dgm:cxn modelId="{2DCB4DD7-708C-E242-B9A3-693768FEC952}" type="presParOf" srcId="{F1EB05CD-9FBF-1948-B8CD-A50F37E1140B}" destId="{E3E26829-DB08-044F-B943-FCDC5BFD9D85}" srcOrd="16" destOrd="0" presId="urn:microsoft.com/office/officeart/2005/8/layout/default"/>
    <dgm:cxn modelId="{64E6D214-FE75-024D-8931-ADA06AED4448}" type="presParOf" srcId="{F1EB05CD-9FBF-1948-B8CD-A50F37E1140B}" destId="{5B20D2EF-263E-AA42-B1DB-16F8C187DDCB}" srcOrd="17" destOrd="0" presId="urn:microsoft.com/office/officeart/2005/8/layout/default"/>
    <dgm:cxn modelId="{E7DD033F-45EB-C545-8C26-7CD020DBE2D6}" type="presParOf" srcId="{F1EB05CD-9FBF-1948-B8CD-A50F37E1140B}" destId="{81D77363-3D36-D143-8B8C-E2A068FB31BF}" srcOrd="18" destOrd="0" presId="urn:microsoft.com/office/officeart/2005/8/layout/default"/>
    <dgm:cxn modelId="{CE640632-27D1-FF41-B163-7A7919481C7B}" type="presParOf" srcId="{F1EB05CD-9FBF-1948-B8CD-A50F37E1140B}" destId="{72E377EF-144F-B647-9257-64D70270EFB1}" srcOrd="19" destOrd="0" presId="urn:microsoft.com/office/officeart/2005/8/layout/default"/>
    <dgm:cxn modelId="{8CBA39BB-2C3C-734C-BF09-F14A204C929B}" type="presParOf" srcId="{F1EB05CD-9FBF-1948-B8CD-A50F37E1140B}" destId="{79C38967-0108-8C49-AA95-4AC97BBB2033}" srcOrd="20" destOrd="0" presId="urn:microsoft.com/office/officeart/2005/8/layout/default"/>
    <dgm:cxn modelId="{21610131-7401-9642-B268-9DEF4D2E997A}" type="presParOf" srcId="{F1EB05CD-9FBF-1948-B8CD-A50F37E1140B}" destId="{B9795C1A-A3F2-1945-9B30-FCFA2F9DB805}" srcOrd="21" destOrd="0" presId="urn:microsoft.com/office/officeart/2005/8/layout/default"/>
    <dgm:cxn modelId="{C2E9A5DF-50BB-534E-8D95-5554332314F9}" type="presParOf" srcId="{F1EB05CD-9FBF-1948-B8CD-A50F37E1140B}" destId="{210E25C6-836C-A148-8086-6B1CF5C5D260}" srcOrd="22"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79F95E7-48BC-F84D-8F06-B8D20BEDEAB5}">
      <dsp:nvSpPr>
        <dsp:cNvPr id="0" name=""/>
        <dsp:cNvSpPr/>
      </dsp:nvSpPr>
      <dsp:spPr>
        <a:xfrm>
          <a:off x="128860" y="1511"/>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School discipline, especially exclusionary and/or repeated</a:t>
          </a:r>
        </a:p>
      </dsp:txBody>
      <dsp:txXfrm>
        <a:off x="128860" y="1511"/>
        <a:ext cx="1939207" cy="1163524"/>
      </dsp:txXfrm>
    </dsp:sp>
    <dsp:sp modelId="{B906405A-7F4C-F140-B305-B37498F7EEC5}">
      <dsp:nvSpPr>
        <dsp:cNvPr id="0" name=""/>
        <dsp:cNvSpPr/>
      </dsp:nvSpPr>
      <dsp:spPr>
        <a:xfrm>
          <a:off x="2261988" y="1511"/>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Sent out of class </a:t>
          </a:r>
        </a:p>
      </dsp:txBody>
      <dsp:txXfrm>
        <a:off x="2261988" y="1511"/>
        <a:ext cx="1939207" cy="1163524"/>
      </dsp:txXfrm>
    </dsp:sp>
    <dsp:sp modelId="{B7077323-782A-9140-8474-970CFC89EFEC}">
      <dsp:nvSpPr>
        <dsp:cNvPr id="0" name=""/>
        <dsp:cNvSpPr/>
      </dsp:nvSpPr>
      <dsp:spPr>
        <a:xfrm>
          <a:off x="4395116" y="1511"/>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Calls from the school for early pickup</a:t>
          </a:r>
        </a:p>
      </dsp:txBody>
      <dsp:txXfrm>
        <a:off x="4395116" y="1511"/>
        <a:ext cx="1939207" cy="1163524"/>
      </dsp:txXfrm>
    </dsp:sp>
    <dsp:sp modelId="{7B633E4A-045B-1843-B70B-45F66B55D07F}">
      <dsp:nvSpPr>
        <dsp:cNvPr id="0" name=""/>
        <dsp:cNvSpPr/>
      </dsp:nvSpPr>
      <dsp:spPr>
        <a:xfrm>
          <a:off x="6528244" y="1511"/>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Unsafe behaviors</a:t>
          </a:r>
        </a:p>
      </dsp:txBody>
      <dsp:txXfrm>
        <a:off x="6528244" y="1511"/>
        <a:ext cx="1939207" cy="1163524"/>
      </dsp:txXfrm>
    </dsp:sp>
    <dsp:sp modelId="{368B543D-E0CE-3943-9BE6-E00D0CA3452B}">
      <dsp:nvSpPr>
        <dsp:cNvPr id="0" name=""/>
        <dsp:cNvSpPr/>
      </dsp:nvSpPr>
      <dsp:spPr>
        <a:xfrm>
          <a:off x="128860" y="1330833"/>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Use of restraint or seclusion, especially repeated</a:t>
          </a:r>
        </a:p>
      </dsp:txBody>
      <dsp:txXfrm>
        <a:off x="128860" y="1330833"/>
        <a:ext cx="1939207" cy="1163524"/>
      </dsp:txXfrm>
    </dsp:sp>
    <dsp:sp modelId="{B20F9352-0C1C-3E46-8384-AD8A8DA7C2F8}">
      <dsp:nvSpPr>
        <dsp:cNvPr id="0" name=""/>
        <dsp:cNvSpPr/>
      </dsp:nvSpPr>
      <dsp:spPr>
        <a:xfrm>
          <a:off x="2261988" y="1358956"/>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School refusal</a:t>
          </a:r>
        </a:p>
      </dsp:txBody>
      <dsp:txXfrm>
        <a:off x="2261988" y="1358956"/>
        <a:ext cx="1939207" cy="1163524"/>
      </dsp:txXfrm>
    </dsp:sp>
    <dsp:sp modelId="{5AEDA3A3-ED6A-2944-B926-C980FB1D48C6}">
      <dsp:nvSpPr>
        <dsp:cNvPr id="0" name=""/>
        <dsp:cNvSpPr/>
      </dsp:nvSpPr>
      <dsp:spPr>
        <a:xfrm>
          <a:off x="4395116" y="1358956"/>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Decline in attendance </a:t>
          </a:r>
        </a:p>
      </dsp:txBody>
      <dsp:txXfrm>
        <a:off x="4395116" y="1358956"/>
        <a:ext cx="1939207" cy="1163524"/>
      </dsp:txXfrm>
    </dsp:sp>
    <dsp:sp modelId="{57577956-321F-004C-AD17-CC9C93C79906}">
      <dsp:nvSpPr>
        <dsp:cNvPr id="0" name=""/>
        <dsp:cNvSpPr/>
      </dsp:nvSpPr>
      <dsp:spPr>
        <a:xfrm>
          <a:off x="6528244" y="1358956"/>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Not making expected progress</a:t>
          </a:r>
        </a:p>
      </dsp:txBody>
      <dsp:txXfrm>
        <a:off x="6528244" y="1358956"/>
        <a:ext cx="1939207" cy="1163524"/>
      </dsp:txXfrm>
    </dsp:sp>
    <dsp:sp modelId="{E3E26829-DB08-044F-B943-FCDC5BFD9D85}">
      <dsp:nvSpPr>
        <dsp:cNvPr id="0" name=""/>
        <dsp:cNvSpPr/>
      </dsp:nvSpPr>
      <dsp:spPr>
        <a:xfrm>
          <a:off x="128860" y="2716401"/>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Decline in grades </a:t>
          </a:r>
        </a:p>
      </dsp:txBody>
      <dsp:txXfrm>
        <a:off x="128860" y="2716401"/>
        <a:ext cx="1939207" cy="1163524"/>
      </dsp:txXfrm>
    </dsp:sp>
    <dsp:sp modelId="{81D77363-3D36-D143-8B8C-E2A068FB31BF}">
      <dsp:nvSpPr>
        <dsp:cNvPr id="0" name=""/>
        <dsp:cNvSpPr/>
      </dsp:nvSpPr>
      <dsp:spPr>
        <a:xfrm>
          <a:off x="2261988" y="2716401"/>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Negative peer relations</a:t>
          </a:r>
        </a:p>
      </dsp:txBody>
      <dsp:txXfrm>
        <a:off x="2261988" y="2716401"/>
        <a:ext cx="1939207" cy="1163524"/>
      </dsp:txXfrm>
    </dsp:sp>
    <dsp:sp modelId="{79C38967-0108-8C49-AA95-4AC97BBB2033}">
      <dsp:nvSpPr>
        <dsp:cNvPr id="0" name=""/>
        <dsp:cNvSpPr/>
      </dsp:nvSpPr>
      <dsp:spPr>
        <a:xfrm>
          <a:off x="4395116" y="2716401"/>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Bullying</a:t>
          </a:r>
        </a:p>
      </dsp:txBody>
      <dsp:txXfrm>
        <a:off x="4395116" y="2716401"/>
        <a:ext cx="1939207" cy="1163524"/>
      </dsp:txXfrm>
    </dsp:sp>
    <dsp:sp modelId="{210E25C6-836C-A148-8086-6B1CF5C5D260}">
      <dsp:nvSpPr>
        <dsp:cNvPr id="0" name=""/>
        <dsp:cNvSpPr/>
      </dsp:nvSpPr>
      <dsp:spPr>
        <a:xfrm>
          <a:off x="6528244" y="2716401"/>
          <a:ext cx="1939207" cy="1163524"/>
        </a:xfrm>
        <a:prstGeom prst="rect">
          <a:avLst/>
        </a:prstGeom>
        <a:solidFill>
          <a:schemeClr val="accent6"/>
        </a:solidFill>
        <a:ln w="19050"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ctr" defTabSz="800100">
            <a:lnSpc>
              <a:spcPct val="90000"/>
            </a:lnSpc>
            <a:spcBef>
              <a:spcPct val="0"/>
            </a:spcBef>
            <a:spcAft>
              <a:spcPct val="35000"/>
            </a:spcAft>
            <a:buNone/>
          </a:pPr>
          <a:r>
            <a:rPr lang="en-US" sz="1800" kern="1200" dirty="0"/>
            <a:t>Mental health symptoms</a:t>
          </a:r>
        </a:p>
      </dsp:txBody>
      <dsp:txXfrm>
        <a:off x="6528244" y="2716401"/>
        <a:ext cx="1939207" cy="1163524"/>
      </dsp:txXfrm>
    </dsp:sp>
  </dsp:spTree>
</dsp:drawing>
</file>

<file path=ppt/diagrams/layout1.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9D69C10-F52E-4556-8EA7-5D885329C11C}" type="datetimeFigureOut">
              <a:rPr lang="en-US" smtClean="0"/>
              <a:t>5/3/2024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937BA73-01BC-4500-A5AC-9E85DB277FD9}" type="slidenum">
              <a:rPr lang="en-US" smtClean="0"/>
              <a:t>‹#›</a:t>
            </a:fld>
            <a:endParaRPr lang="en-US"/>
          </a:p>
        </p:txBody>
      </p:sp>
    </p:spTree>
    <p:extLst>
      <p:ext uri="{BB962C8B-B14F-4D97-AF65-F5344CB8AC3E}">
        <p14:creationId xmlns:p14="http://schemas.microsoft.com/office/powerpoint/2010/main" val="70034440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Be designed for the student to make progress in the general education curriculum (there is only one curriculum for all students)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Provide a chance for students to meet challenging goals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more than a minimal benefit but with no requirement to maximize potential (a serviceable Chevy vs. a brand new fully-loaded Cadillac)</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Include related services and supports and provide for participation in extracurricular and other school activities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Include extended year services when necessary</a:t>
            </a:r>
          </a:p>
          <a:p>
            <a:endParaRPr lang="en-US" dirty="0"/>
          </a:p>
        </p:txBody>
      </p:sp>
      <p:sp>
        <p:nvSpPr>
          <p:cNvPr id="4" name="Slide Number Placeholder 3"/>
          <p:cNvSpPr>
            <a:spLocks noGrp="1"/>
          </p:cNvSpPr>
          <p:nvPr>
            <p:ph type="sldNum" sz="quarter" idx="5"/>
          </p:nvPr>
        </p:nvSpPr>
        <p:spPr/>
        <p:txBody>
          <a:bodyPr/>
          <a:lstStyle/>
          <a:p>
            <a:fld id="{4937BA73-01BC-4500-A5AC-9E85DB277FD9}" type="slidenum">
              <a:rPr lang="en-US" smtClean="0"/>
              <a:t>3</a:t>
            </a:fld>
            <a:endParaRPr lang="en-US"/>
          </a:p>
        </p:txBody>
      </p:sp>
    </p:spTree>
    <p:extLst>
      <p:ext uri="{BB962C8B-B14F-4D97-AF65-F5344CB8AC3E}">
        <p14:creationId xmlns:p14="http://schemas.microsoft.com/office/powerpoint/2010/main" val="338907339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algn="l"/>
            <a:r>
              <a:rPr lang="en-US" b="1" i="0" dirty="0">
                <a:solidFill>
                  <a:srgbClr val="4D4D4D"/>
                </a:solidFill>
                <a:effectLst/>
                <a:highlight>
                  <a:srgbClr val="FFFFFF"/>
                </a:highlight>
                <a:latin typeface="Roboto" panose="02000000000000000000" pitchFamily="2" charset="0"/>
              </a:rPr>
              <a:t>Re-evaluations may occur when:</a:t>
            </a:r>
            <a:endParaRPr lang="en-US" b="0" i="0" dirty="0">
              <a:solidFill>
                <a:srgbClr val="4D4D4D"/>
              </a:solidFill>
              <a:effectLst/>
              <a:highlight>
                <a:srgbClr val="FFFFFF"/>
              </a:highlight>
              <a:latin typeface="Roboto" panose="02000000000000000000" pitchFamily="2" charset="0"/>
            </a:endParaRP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Conditions warrant new information</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The parent requests re-evaluation</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 comprehensive re-evaluation must be completed every three years unless both the parent and educators agree it is not necessary</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Every three years is the minimum requirement for a re-evaluation; it can be conducted more often if needed, but not more than once a year</a:t>
            </a:r>
          </a:p>
          <a:p>
            <a:pPr algn="l"/>
            <a:r>
              <a:rPr lang="en-US" b="1" i="0" dirty="0">
                <a:solidFill>
                  <a:srgbClr val="4D4D4D"/>
                </a:solidFill>
                <a:effectLst/>
                <a:highlight>
                  <a:srgbClr val="FFFFFF"/>
                </a:highlight>
                <a:latin typeface="Roboto" panose="02000000000000000000" pitchFamily="2" charset="0"/>
              </a:rPr>
              <a:t>Independent educational evaluations:</a:t>
            </a:r>
            <a:endParaRPr lang="en-US" b="0" i="0" dirty="0">
              <a:solidFill>
                <a:srgbClr val="4D4D4D"/>
              </a:solidFill>
              <a:effectLst/>
              <a:highlight>
                <a:srgbClr val="FFFFFF"/>
              </a:highlight>
              <a:latin typeface="Roboto" panose="02000000000000000000" pitchFamily="2" charset="0"/>
            </a:endParaRP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Parents have a right to request an independent evaluation at public expense if they disagree with the results of the school’s evaluation.</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Parents may seek an independent evaluation at their own expense at any time. The IEP team “must consider” any recommendations from outside sources but don’t necessarily have to follow them</a:t>
            </a:r>
          </a:p>
          <a:p>
            <a:endParaRPr lang="en-US" dirty="0"/>
          </a:p>
        </p:txBody>
      </p:sp>
      <p:sp>
        <p:nvSpPr>
          <p:cNvPr id="4" name="Slide Number Placeholder 3"/>
          <p:cNvSpPr>
            <a:spLocks noGrp="1"/>
          </p:cNvSpPr>
          <p:nvPr>
            <p:ph type="sldNum" sz="quarter" idx="5"/>
          </p:nvPr>
        </p:nvSpPr>
        <p:spPr/>
        <p:txBody>
          <a:bodyPr/>
          <a:lstStyle/>
          <a:p>
            <a:fld id="{4937BA73-01BC-4500-A5AC-9E85DB277FD9}" type="slidenum">
              <a:rPr lang="en-US" smtClean="0"/>
              <a:t>4</a:t>
            </a:fld>
            <a:endParaRPr lang="en-US"/>
          </a:p>
        </p:txBody>
      </p:sp>
    </p:spTree>
    <p:extLst>
      <p:ext uri="{BB962C8B-B14F-4D97-AF65-F5344CB8AC3E}">
        <p14:creationId xmlns:p14="http://schemas.microsoft.com/office/powerpoint/2010/main" val="379301434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t>Turns on the unique circumstances of the student</a:t>
            </a:r>
          </a:p>
          <a:p>
            <a:pPr algn="l"/>
            <a:endParaRPr lang="en-US" b="1" i="0" dirty="0">
              <a:solidFill>
                <a:srgbClr val="4D4D4D"/>
              </a:solidFill>
              <a:effectLst/>
              <a:highlight>
                <a:srgbClr val="FFFFFF"/>
              </a:highlight>
              <a:latin typeface="Roboto" panose="02000000000000000000" pitchFamily="2" charset="0"/>
            </a:endParaRPr>
          </a:p>
          <a:p>
            <a:pPr algn="l"/>
            <a:r>
              <a:rPr lang="en-US" b="1" i="0" dirty="0">
                <a:solidFill>
                  <a:srgbClr val="4D4D4D"/>
                </a:solidFill>
                <a:effectLst/>
                <a:highlight>
                  <a:srgbClr val="FFFFFF"/>
                </a:highlight>
                <a:latin typeface="Roboto" panose="02000000000000000000" pitchFamily="2" charset="0"/>
              </a:rPr>
              <a:t>Special education is not a </a:t>
            </a:r>
            <a:r>
              <a:rPr lang="en-US" b="1" i="1" dirty="0">
                <a:solidFill>
                  <a:srgbClr val="4D4D4D"/>
                </a:solidFill>
                <a:effectLst/>
                <a:highlight>
                  <a:srgbClr val="FFFFFF"/>
                </a:highlight>
                <a:latin typeface="Roboto" panose="02000000000000000000" pitchFamily="2" charset="0"/>
              </a:rPr>
              <a:t>place</a:t>
            </a:r>
            <a:r>
              <a:rPr lang="en-US" b="1" i="0" dirty="0">
                <a:solidFill>
                  <a:srgbClr val="4D4D4D"/>
                </a:solidFill>
                <a:effectLst/>
                <a:highlight>
                  <a:srgbClr val="FFFFFF"/>
                </a:highlight>
                <a:latin typeface="Roboto" panose="02000000000000000000" pitchFamily="2" charset="0"/>
              </a:rPr>
              <a:t>.</a:t>
            </a:r>
            <a:r>
              <a:rPr lang="en-US" b="0" i="0" dirty="0">
                <a:solidFill>
                  <a:srgbClr val="4D4D4D"/>
                </a:solidFill>
                <a:effectLst/>
                <a:highlight>
                  <a:srgbClr val="FFFFFF"/>
                </a:highlight>
                <a:latin typeface="Roboto" panose="02000000000000000000" pitchFamily="2" charset="0"/>
              </a:rPr>
              <a:t> The goals and services should be designed without preset expectations for where the services will be provided. The educational program is determined first; the placement or educational setting is determined second:</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Parents are involved in both program and placement decisions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Parents and the student need to be meaningfully involved in the development of the program and any periodic revisions</a:t>
            </a:r>
          </a:p>
          <a:p>
            <a:endParaRPr lang="en-US" dirty="0"/>
          </a:p>
        </p:txBody>
      </p:sp>
      <p:sp>
        <p:nvSpPr>
          <p:cNvPr id="4" name="Slide Number Placeholder 3"/>
          <p:cNvSpPr>
            <a:spLocks noGrp="1"/>
          </p:cNvSpPr>
          <p:nvPr>
            <p:ph type="sldNum" sz="quarter" idx="5"/>
          </p:nvPr>
        </p:nvSpPr>
        <p:spPr/>
        <p:txBody>
          <a:bodyPr/>
          <a:lstStyle/>
          <a:p>
            <a:fld id="{4937BA73-01BC-4500-A5AC-9E85DB277FD9}" type="slidenum">
              <a:rPr lang="en-US" smtClean="0"/>
              <a:t>5</a:t>
            </a:fld>
            <a:endParaRPr lang="en-US"/>
          </a:p>
        </p:txBody>
      </p:sp>
    </p:spTree>
    <p:extLst>
      <p:ext uri="{BB962C8B-B14F-4D97-AF65-F5344CB8AC3E}">
        <p14:creationId xmlns:p14="http://schemas.microsoft.com/office/powerpoint/2010/main" val="362508890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Escape – get out of doing a task that is hard – could uncover hidden trouble with reading if disruptive during reading, and lead to reading interventions</a:t>
            </a:r>
          </a:p>
          <a:p>
            <a:r>
              <a:rPr lang="en-US" dirty="0"/>
              <a:t>Attention – could be trying to get peer attention – address social skills and communication deficits </a:t>
            </a:r>
          </a:p>
          <a:p>
            <a:r>
              <a:rPr lang="en-US" dirty="0"/>
              <a:t>Access – help child learn to request access to preferred items/activities in socially appropriate way = self advocacy or communication skills</a:t>
            </a:r>
          </a:p>
          <a:p>
            <a:r>
              <a:rPr lang="en-US" dirty="0"/>
              <a:t>Sensory – maybe put them on sensory diet to regulate. Also could be hunger, unaddressed medical needs, sleep </a:t>
            </a:r>
          </a:p>
          <a:p>
            <a:endParaRPr lang="en-US" dirty="0"/>
          </a:p>
        </p:txBody>
      </p:sp>
      <p:sp>
        <p:nvSpPr>
          <p:cNvPr id="4" name="Slide Number Placeholder 3"/>
          <p:cNvSpPr>
            <a:spLocks noGrp="1"/>
          </p:cNvSpPr>
          <p:nvPr>
            <p:ph type="sldNum" sz="quarter" idx="5"/>
          </p:nvPr>
        </p:nvSpPr>
        <p:spPr/>
        <p:txBody>
          <a:bodyPr/>
          <a:lstStyle/>
          <a:p>
            <a:fld id="{4937BA73-01BC-4500-A5AC-9E85DB277FD9}" type="slidenum">
              <a:rPr lang="en-US" smtClean="0"/>
              <a:t>15</a:t>
            </a:fld>
            <a:endParaRPr lang="en-US"/>
          </a:p>
        </p:txBody>
      </p:sp>
    </p:spTree>
    <p:extLst>
      <p:ext uri="{BB962C8B-B14F-4D97-AF65-F5344CB8AC3E}">
        <p14:creationId xmlns:p14="http://schemas.microsoft.com/office/powerpoint/2010/main" val="25733783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Sometimes schools  informally  exclude students without invoking the school’s disciplinary procedures,  such as by  requiring a parent or guardian to pick up their child early from school  or  assigning  a student with a disability to a shortened school day schedule without first convening the student’s Section 504 team. Informal exclusions are subject to the same Section 504 requirements as formal disciplinary exclusions. Schools must conduct an additional evaluation of a student with a disability under Section 504, referred to in the guidance as a manifestation determination,7 before implementing a disciplinary removal that will result in a significant change in placement. A significant change in placement due to discipline means: (1) a removal from class or school for longer than 10 consecutive school days, or (2) a series of removals from class or school that together total more than 10 school days in a school year and constitute a pattern of removal. Examples include expulsions and certain suspensions. </a:t>
            </a:r>
          </a:p>
        </p:txBody>
      </p:sp>
      <p:sp>
        <p:nvSpPr>
          <p:cNvPr id="4" name="Slide Number Placeholder 3"/>
          <p:cNvSpPr>
            <a:spLocks noGrp="1"/>
          </p:cNvSpPr>
          <p:nvPr>
            <p:ph type="sldNum" sz="quarter" idx="5"/>
          </p:nvPr>
        </p:nvSpPr>
        <p:spPr/>
        <p:txBody>
          <a:bodyPr/>
          <a:lstStyle/>
          <a:p>
            <a:fld id="{4937BA73-01BC-4500-A5AC-9E85DB277FD9}" type="slidenum">
              <a:rPr lang="en-US" smtClean="0"/>
              <a:t>16</a:t>
            </a:fld>
            <a:endParaRPr lang="en-US"/>
          </a:p>
        </p:txBody>
      </p:sp>
    </p:spTree>
    <p:extLst>
      <p:ext uri="{BB962C8B-B14F-4D97-AF65-F5344CB8AC3E}">
        <p14:creationId xmlns:p14="http://schemas.microsoft.com/office/powerpoint/2010/main" val="26493038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If the Section 504 team determines that the student’s behavior was not based on the student’s disability, school officials may discipline the student, as long as they do so in the same manner in which they discipline similarly situated students without disabilities. Parents or guardians can challenge these and other determinations, if they disagree with them, by using Section 504’s procedural safeguards.</a:t>
            </a:r>
          </a:p>
        </p:txBody>
      </p:sp>
      <p:sp>
        <p:nvSpPr>
          <p:cNvPr id="4" name="Slide Number Placeholder 3"/>
          <p:cNvSpPr>
            <a:spLocks noGrp="1"/>
          </p:cNvSpPr>
          <p:nvPr>
            <p:ph type="sldNum" sz="quarter" idx="5"/>
          </p:nvPr>
        </p:nvSpPr>
        <p:spPr/>
        <p:txBody>
          <a:bodyPr/>
          <a:lstStyle/>
          <a:p>
            <a:fld id="{4937BA73-01BC-4500-A5AC-9E85DB277FD9}" type="slidenum">
              <a:rPr lang="en-US" smtClean="0"/>
              <a:t>17</a:t>
            </a:fld>
            <a:endParaRPr lang="en-US"/>
          </a:p>
        </p:txBody>
      </p:sp>
    </p:spTree>
    <p:extLst>
      <p:ext uri="{BB962C8B-B14F-4D97-AF65-F5344CB8AC3E}">
        <p14:creationId xmlns:p14="http://schemas.microsoft.com/office/powerpoint/2010/main" val="94502285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12644265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7488634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261575387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91178391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268319045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216873888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347226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40835750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309804930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8267454-AB6F-4B1B-9CB5-D5D1A7CB99EC}" type="datetimeFigureOut">
              <a:rPr lang="en-US" smtClean="0"/>
              <a:t>5/3/2024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28037181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38267454-AB6F-4B1B-9CB5-D5D1A7CB99EC}" type="datetimeFigureOut">
              <a:rPr lang="en-US" smtClean="0"/>
              <a:t>5/3/2024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25841261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38267454-AB6F-4B1B-9CB5-D5D1A7CB99EC}" type="datetimeFigureOut">
              <a:rPr lang="en-US" smtClean="0"/>
              <a:t>5/3/2024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36414499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38267454-AB6F-4B1B-9CB5-D5D1A7CB99EC}" type="datetimeFigureOut">
              <a:rPr lang="en-US" smtClean="0"/>
              <a:t>5/3/2024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214011866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8267454-AB6F-4B1B-9CB5-D5D1A7CB99EC}" type="datetimeFigureOut">
              <a:rPr lang="en-US" smtClean="0"/>
              <a:t>5/3/2024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30603390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38267454-AB6F-4B1B-9CB5-D5D1A7CB99EC}" type="datetimeFigureOut">
              <a:rPr lang="en-US" smtClean="0"/>
              <a:t>5/3/2024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8679710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38267454-AB6F-4B1B-9CB5-D5D1A7CB99EC}" type="datetimeFigureOut">
              <a:rPr lang="en-US" smtClean="0"/>
              <a:t>5/3/2024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5CDABA7-C889-4118-9F4C-145375939708}" type="slidenum">
              <a:rPr lang="en-US" smtClean="0"/>
              <a:t>‹#›</a:t>
            </a:fld>
            <a:endParaRPr lang="en-US"/>
          </a:p>
        </p:txBody>
      </p:sp>
    </p:spTree>
    <p:extLst>
      <p:ext uri="{BB962C8B-B14F-4D97-AF65-F5344CB8AC3E}">
        <p14:creationId xmlns:p14="http://schemas.microsoft.com/office/powerpoint/2010/main" val="20060056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38267454-AB6F-4B1B-9CB5-D5D1A7CB99EC}" type="datetimeFigureOut">
              <a:rPr lang="en-US" smtClean="0"/>
              <a:t>5/3/2024</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A5CDABA7-C889-4118-9F4C-145375939708}" type="slidenum">
              <a:rPr lang="en-US" smtClean="0"/>
              <a:t>‹#›</a:t>
            </a:fld>
            <a:endParaRPr lang="en-US"/>
          </a:p>
        </p:txBody>
      </p:sp>
    </p:spTree>
    <p:extLst>
      <p:ext uri="{BB962C8B-B14F-4D97-AF65-F5344CB8AC3E}">
        <p14:creationId xmlns:p14="http://schemas.microsoft.com/office/powerpoint/2010/main" val="1690005914"/>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 id="2147483684" r:id="rId12"/>
    <p:sldLayoutId id="2147483685" r:id="rId13"/>
    <p:sldLayoutId id="2147483686" r:id="rId14"/>
    <p:sldLayoutId id="2147483687" r:id="rId15"/>
    <p:sldLayoutId id="2147483688"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s://www.askresource.org/resources/six-principles-of-idea#:~:text=The%20Individuals%20with%20Disabilities%20Education%20Act%20(IDEA)%20is%20a%20federal,to%20benefit%20from%20public%20education" TargetMode="Externa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8" Type="http://schemas.openxmlformats.org/officeDocument/2006/relationships/hyperlink" Target="https://sites.ed.gov/idea/files/dcl-on-pbis-in-ieps-08-01-2016.pdf" TargetMode="External"/><Relationship Id="rId3" Type="http://schemas.openxmlformats.org/officeDocument/2006/relationships/hyperlink" Target="https://osepideasthatwork.org/federal-resources-stakeholders/topical-issues/positive-supports-behavior-and-discipline" TargetMode="External"/><Relationship Id="rId7" Type="http://schemas.openxmlformats.org/officeDocument/2006/relationships/hyperlink" Target="https://sites.ed.gov/idea/files/guide-positive-proactive-approaches-to-supporting-children-with-disabilities.pdf" TargetMode="External"/><Relationship Id="rId2" Type="http://schemas.openxmlformats.org/officeDocument/2006/relationships/hyperlink" Target="https://sites.ed.gov/idea/regs/b/d/300.324/a/2/ihttps:/sites.ed.gov/idea/regs/b/e/300.530/f" TargetMode="External"/><Relationship Id="rId1" Type="http://schemas.openxmlformats.org/officeDocument/2006/relationships/slideLayout" Target="../slideLayouts/slideLayout2.xml"/><Relationship Id="rId6" Type="http://schemas.openxmlformats.org/officeDocument/2006/relationships/hyperlink" Target="https://www2.ed.gov/policy/gen/guid/school-discipline/guiding-principles.pdf" TargetMode="External"/><Relationship Id="rId11" Type="http://schemas.openxmlformats.org/officeDocument/2006/relationships/hyperlink" Target="https://www.askresource.org/resources/six-principles-of-idea#:~:text=The%20Individuals%20with%20Disabilities%20Education%20Act%20(IDEA)%20is%20a%20federal,to%20benefit%20from%20public%20education" TargetMode="External"/><Relationship Id="rId5" Type="http://schemas.openxmlformats.org/officeDocument/2006/relationships/hyperlink" Target="https://www2.ed.gov/about/offices/list/ocr/docs/504-discipline-factsheet.pdf" TargetMode="External"/><Relationship Id="rId10" Type="http://schemas.openxmlformats.org/officeDocument/2006/relationships/hyperlink" Target="https://www2.ed.gov/about/contacts/state/wv.html" TargetMode="External"/><Relationship Id="rId4" Type="http://schemas.openxmlformats.org/officeDocument/2006/relationships/hyperlink" Target="https://www2.ed.gov/about/offices/list/ocr/docs/504-discipline-guidance.pdf?utm_content=&amp;utm_medium=email&amp;utm_name=&amp;utm_source=govdelivery&amp;utm_term=" TargetMode="External"/><Relationship Id="rId9" Type="http://schemas.openxmlformats.org/officeDocument/2006/relationships/hyperlink" Target="https://www.wvpti-inc.org/"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8AACE8-4DBB-B1B3-4C36-49DC45AA7CE8}"/>
              </a:ext>
            </a:extLst>
          </p:cNvPr>
          <p:cNvSpPr>
            <a:spLocks noGrp="1"/>
          </p:cNvSpPr>
          <p:nvPr>
            <p:ph type="ctrTitle"/>
          </p:nvPr>
        </p:nvSpPr>
        <p:spPr/>
        <p:txBody>
          <a:bodyPr/>
          <a:lstStyle/>
          <a:p>
            <a:r>
              <a:rPr lang="en-US" dirty="0"/>
              <a:t>IDEA RIGHTS</a:t>
            </a:r>
          </a:p>
        </p:txBody>
      </p:sp>
      <p:sp>
        <p:nvSpPr>
          <p:cNvPr id="3" name="Subtitle 2">
            <a:extLst>
              <a:ext uri="{FF2B5EF4-FFF2-40B4-BE49-F238E27FC236}">
                <a16:creationId xmlns:a16="http://schemas.microsoft.com/office/drawing/2014/main" id="{B050710F-CFC0-9FE6-D4BD-D72BA1591351}"/>
              </a:ext>
            </a:extLst>
          </p:cNvPr>
          <p:cNvSpPr>
            <a:spLocks noGrp="1"/>
          </p:cNvSpPr>
          <p:nvPr>
            <p:ph type="subTitle" idx="1"/>
          </p:nvPr>
        </p:nvSpPr>
        <p:spPr/>
        <p:txBody>
          <a:bodyPr/>
          <a:lstStyle/>
          <a:p>
            <a:r>
              <a:rPr lang="en-US" dirty="0"/>
              <a:t>Advocating for services and educational resources for children with disabilities in the school system</a:t>
            </a:r>
          </a:p>
        </p:txBody>
      </p:sp>
    </p:spTree>
    <p:extLst>
      <p:ext uri="{BB962C8B-B14F-4D97-AF65-F5344CB8AC3E}">
        <p14:creationId xmlns:p14="http://schemas.microsoft.com/office/powerpoint/2010/main" val="411886818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5B0C6D-5926-9B4E-14F8-1623D55509BE}"/>
              </a:ext>
            </a:extLst>
          </p:cNvPr>
          <p:cNvSpPr>
            <a:spLocks noGrp="1"/>
          </p:cNvSpPr>
          <p:nvPr>
            <p:ph type="title"/>
          </p:nvPr>
        </p:nvSpPr>
        <p:spPr/>
        <p:txBody>
          <a:bodyPr/>
          <a:lstStyle/>
          <a:p>
            <a:r>
              <a:rPr lang="en-US" dirty="0"/>
              <a:t>Behavioral Issues</a:t>
            </a:r>
            <a:br>
              <a:rPr lang="en-US" dirty="0"/>
            </a:br>
            <a:endParaRPr lang="en-US" dirty="0"/>
          </a:p>
        </p:txBody>
      </p:sp>
      <p:sp>
        <p:nvSpPr>
          <p:cNvPr id="3" name="Content Placeholder 2">
            <a:extLst>
              <a:ext uri="{FF2B5EF4-FFF2-40B4-BE49-F238E27FC236}">
                <a16:creationId xmlns:a16="http://schemas.microsoft.com/office/drawing/2014/main" id="{33CB85F7-664C-BB34-560A-1716EA9BDE53}"/>
              </a:ext>
            </a:extLst>
          </p:cNvPr>
          <p:cNvSpPr>
            <a:spLocks noGrp="1"/>
          </p:cNvSpPr>
          <p:nvPr>
            <p:ph idx="1"/>
          </p:nvPr>
        </p:nvSpPr>
        <p:spPr/>
        <p:txBody>
          <a:bodyPr>
            <a:normAutofit fontScale="92500" lnSpcReduction="10000"/>
          </a:bodyPr>
          <a:lstStyle/>
          <a:p>
            <a:pPr>
              <a:lnSpc>
                <a:spcPct val="90000"/>
              </a:lnSpc>
            </a:pPr>
            <a:r>
              <a:rPr lang="en-US" sz="2800" dirty="0"/>
              <a:t>The IDEA requires that the IEP Team address behavior management whenever a student’s behavior is interfering with their ability to benefit from their educational programming. </a:t>
            </a:r>
          </a:p>
          <a:p>
            <a:pPr>
              <a:lnSpc>
                <a:spcPct val="90000"/>
              </a:lnSpc>
            </a:pPr>
            <a:r>
              <a:rPr lang="en-US" sz="2800" dirty="0"/>
              <a:t>The IEP Team must consider the student’s need for the use of “positive behavioral interventions and supports” in the case of a student with a disability whose behavior impedes his learning or others. </a:t>
            </a:r>
          </a:p>
          <a:p>
            <a:pPr>
              <a:lnSpc>
                <a:spcPct val="90000"/>
              </a:lnSpc>
            </a:pPr>
            <a:r>
              <a:rPr lang="en-US" sz="2800" dirty="0"/>
              <a:t>May be done through a behavior intervention plan, but not always required. </a:t>
            </a:r>
          </a:p>
          <a:p>
            <a:pPr marL="0" indent="0">
              <a:lnSpc>
                <a:spcPct val="90000"/>
              </a:lnSpc>
              <a:buNone/>
            </a:pPr>
            <a:r>
              <a:rPr lang="en-US" sz="1200" dirty="0"/>
              <a:t>From presentation by Eubanks, Pier, and Marshall</a:t>
            </a:r>
          </a:p>
          <a:p>
            <a:endParaRPr lang="en-US" dirty="0"/>
          </a:p>
        </p:txBody>
      </p:sp>
    </p:spTree>
    <p:extLst>
      <p:ext uri="{BB962C8B-B14F-4D97-AF65-F5344CB8AC3E}">
        <p14:creationId xmlns:p14="http://schemas.microsoft.com/office/powerpoint/2010/main" val="247167100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58F4E27-B87D-41D6-9B7D-34A99B8F3C13}"/>
              </a:ext>
            </a:extLst>
          </p:cNvPr>
          <p:cNvSpPr>
            <a:spLocks noGrp="1"/>
          </p:cNvSpPr>
          <p:nvPr>
            <p:ph type="title"/>
          </p:nvPr>
        </p:nvSpPr>
        <p:spPr/>
        <p:txBody>
          <a:bodyPr/>
          <a:lstStyle/>
          <a:p>
            <a:r>
              <a:rPr lang="en-US" dirty="0"/>
              <a:t>Supports for Behavioral Challenges</a:t>
            </a:r>
          </a:p>
        </p:txBody>
      </p:sp>
      <p:sp>
        <p:nvSpPr>
          <p:cNvPr id="3" name="Content Placeholder 2">
            <a:extLst>
              <a:ext uri="{FF2B5EF4-FFF2-40B4-BE49-F238E27FC236}">
                <a16:creationId xmlns:a16="http://schemas.microsoft.com/office/drawing/2014/main" id="{EB062D42-F659-97BE-1037-A8D22C349448}"/>
              </a:ext>
            </a:extLst>
          </p:cNvPr>
          <p:cNvSpPr>
            <a:spLocks noGrp="1"/>
          </p:cNvSpPr>
          <p:nvPr>
            <p:ph idx="1"/>
          </p:nvPr>
        </p:nvSpPr>
        <p:spPr/>
        <p:txBody>
          <a:bodyPr>
            <a:normAutofit fontScale="92500" lnSpcReduction="20000"/>
          </a:bodyPr>
          <a:lstStyle/>
          <a:p>
            <a:pPr marL="0" indent="0">
              <a:buNone/>
            </a:pPr>
            <a:r>
              <a:rPr lang="en-US" sz="2400" dirty="0"/>
              <a:t>Based on individual needs:</a:t>
            </a:r>
          </a:p>
          <a:p>
            <a:r>
              <a:rPr lang="en-US" sz="2400" dirty="0"/>
              <a:t>Anxiety</a:t>
            </a:r>
          </a:p>
          <a:p>
            <a:r>
              <a:rPr lang="en-US" sz="2400" dirty="0"/>
              <a:t>Self-regulation</a:t>
            </a:r>
          </a:p>
          <a:p>
            <a:r>
              <a:rPr lang="en-US" sz="2400" dirty="0"/>
              <a:t>Communication</a:t>
            </a:r>
          </a:p>
          <a:p>
            <a:r>
              <a:rPr lang="en-US" sz="2400" dirty="0"/>
              <a:t>Academic</a:t>
            </a:r>
          </a:p>
          <a:p>
            <a:r>
              <a:rPr lang="en-US" sz="2400" dirty="0"/>
              <a:t>Sensory</a:t>
            </a:r>
          </a:p>
          <a:p>
            <a:r>
              <a:rPr lang="en-US" sz="2400" dirty="0"/>
              <a:t>Social skills</a:t>
            </a:r>
          </a:p>
          <a:p>
            <a:pPr marL="0" indent="0">
              <a:buNone/>
            </a:pPr>
            <a:r>
              <a:rPr lang="en-US" sz="2400" dirty="0"/>
              <a:t>A school district must include a particular service as a related service in the IEP </a:t>
            </a:r>
            <a:r>
              <a:rPr lang="en-US" sz="2400" i="1" dirty="0"/>
              <a:t>where that service is necessary for the student to benefit from their education</a:t>
            </a:r>
            <a:r>
              <a:rPr lang="en-US" sz="2400" dirty="0"/>
              <a:t>. </a:t>
            </a:r>
          </a:p>
          <a:p>
            <a:endParaRPr lang="en-US" sz="2400" dirty="0"/>
          </a:p>
        </p:txBody>
      </p:sp>
    </p:spTree>
    <p:extLst>
      <p:ext uri="{BB962C8B-B14F-4D97-AF65-F5344CB8AC3E}">
        <p14:creationId xmlns:p14="http://schemas.microsoft.com/office/powerpoint/2010/main" val="275178934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6E61853-F391-3539-7FE9-7783BB567035}"/>
              </a:ext>
            </a:extLst>
          </p:cNvPr>
          <p:cNvSpPr>
            <a:spLocks noGrp="1"/>
          </p:cNvSpPr>
          <p:nvPr>
            <p:ph type="title"/>
          </p:nvPr>
        </p:nvSpPr>
        <p:spPr/>
        <p:txBody>
          <a:bodyPr>
            <a:normAutofit/>
          </a:bodyPr>
          <a:lstStyle/>
          <a:p>
            <a:r>
              <a:rPr lang="en-US" dirty="0">
                <a:solidFill>
                  <a:schemeClr val="tx2"/>
                </a:solidFill>
              </a:rPr>
              <a:t>When to Advocate for Services</a:t>
            </a:r>
            <a:br>
              <a:rPr lang="en-US" dirty="0"/>
            </a:br>
            <a:r>
              <a:rPr lang="en-US" sz="1800" dirty="0">
                <a:solidFill>
                  <a:schemeClr val="tx1"/>
                </a:solidFill>
              </a:rPr>
              <a:t>(slide from presentation by Eubanks, Pizer, and Marshall)</a:t>
            </a:r>
          </a:p>
        </p:txBody>
      </p:sp>
      <p:graphicFrame>
        <p:nvGraphicFramePr>
          <p:cNvPr id="4" name="Content Placeholder 3">
            <a:extLst>
              <a:ext uri="{FF2B5EF4-FFF2-40B4-BE49-F238E27FC236}">
                <a16:creationId xmlns:a16="http://schemas.microsoft.com/office/drawing/2014/main" id="{5333F9BB-6EE0-7AF5-12C4-FD3991DE7909}"/>
              </a:ext>
            </a:extLst>
          </p:cNvPr>
          <p:cNvGraphicFramePr>
            <a:graphicFrameLocks noGrp="1"/>
          </p:cNvGraphicFramePr>
          <p:nvPr>
            <p:ph idx="1"/>
            <p:extLst>
              <p:ext uri="{D42A27DB-BD31-4B8C-83A1-F6EECF244321}">
                <p14:modId xmlns:p14="http://schemas.microsoft.com/office/powerpoint/2010/main" val="3155375102"/>
              </p:ext>
            </p:extLst>
          </p:nvPr>
        </p:nvGraphicFramePr>
        <p:xfrm>
          <a:off x="677863" y="2160588"/>
          <a:ext cx="8596312" cy="388143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40380104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11624A-1CAA-2012-B0DE-FDB13B103D37}"/>
              </a:ext>
            </a:extLst>
          </p:cNvPr>
          <p:cNvSpPr>
            <a:spLocks noGrp="1"/>
          </p:cNvSpPr>
          <p:nvPr>
            <p:ph type="title"/>
          </p:nvPr>
        </p:nvSpPr>
        <p:spPr/>
        <p:txBody>
          <a:bodyPr/>
          <a:lstStyle/>
          <a:p>
            <a:r>
              <a:rPr lang="en-US" dirty="0"/>
              <a:t>Addressing Behavioral Challenges</a:t>
            </a:r>
          </a:p>
        </p:txBody>
      </p:sp>
      <p:sp>
        <p:nvSpPr>
          <p:cNvPr id="3" name="Content Placeholder 2">
            <a:extLst>
              <a:ext uri="{FF2B5EF4-FFF2-40B4-BE49-F238E27FC236}">
                <a16:creationId xmlns:a16="http://schemas.microsoft.com/office/drawing/2014/main" id="{A254341E-65CD-49DC-CA4F-4F27B8501B5A}"/>
              </a:ext>
            </a:extLst>
          </p:cNvPr>
          <p:cNvSpPr>
            <a:spLocks noGrp="1"/>
          </p:cNvSpPr>
          <p:nvPr>
            <p:ph idx="1"/>
          </p:nvPr>
        </p:nvSpPr>
        <p:spPr/>
        <p:txBody>
          <a:bodyPr/>
          <a:lstStyle/>
          <a:p>
            <a:r>
              <a:rPr lang="en-US" sz="2800" dirty="0"/>
              <a:t>Important to determine why the behavior occurs – what function does the behavior serve?</a:t>
            </a:r>
          </a:p>
          <a:p>
            <a:r>
              <a:rPr lang="en-US" sz="2800" dirty="0"/>
              <a:t>Design An </a:t>
            </a:r>
            <a:r>
              <a:rPr lang="en-US" sz="2800" i="1" dirty="0"/>
              <a:t>individualized</a:t>
            </a:r>
            <a:r>
              <a:rPr lang="en-US" sz="2800" dirty="0"/>
              <a:t> plan that utilizes positive behavioral interventions to address a student’s interfering behaviors</a:t>
            </a:r>
          </a:p>
          <a:p>
            <a:pPr marL="0" indent="0">
              <a:buNone/>
            </a:pPr>
            <a:r>
              <a:rPr lang="en-US" sz="1400" dirty="0"/>
              <a:t>From presentation by Eubanks, Pier, Marshall</a:t>
            </a:r>
          </a:p>
        </p:txBody>
      </p:sp>
    </p:spTree>
    <p:extLst>
      <p:ext uri="{BB962C8B-B14F-4D97-AF65-F5344CB8AC3E}">
        <p14:creationId xmlns:p14="http://schemas.microsoft.com/office/powerpoint/2010/main" val="418577175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D36722-92E8-2832-1538-0765BAA12ED0}"/>
              </a:ext>
            </a:extLst>
          </p:cNvPr>
          <p:cNvSpPr>
            <a:spLocks noGrp="1"/>
          </p:cNvSpPr>
          <p:nvPr>
            <p:ph type="title"/>
          </p:nvPr>
        </p:nvSpPr>
        <p:spPr/>
        <p:txBody>
          <a:bodyPr/>
          <a:lstStyle/>
          <a:p>
            <a:r>
              <a:rPr lang="en-US" dirty="0"/>
              <a:t>Challenging Behaviors</a:t>
            </a:r>
          </a:p>
        </p:txBody>
      </p:sp>
      <p:sp>
        <p:nvSpPr>
          <p:cNvPr id="3" name="Content Placeholder 2">
            <a:extLst>
              <a:ext uri="{FF2B5EF4-FFF2-40B4-BE49-F238E27FC236}">
                <a16:creationId xmlns:a16="http://schemas.microsoft.com/office/drawing/2014/main" id="{DEAA871F-A033-A642-6E7D-E103CFD4322F}"/>
              </a:ext>
            </a:extLst>
          </p:cNvPr>
          <p:cNvSpPr>
            <a:spLocks noGrp="1"/>
          </p:cNvSpPr>
          <p:nvPr>
            <p:ph idx="1"/>
          </p:nvPr>
        </p:nvSpPr>
        <p:spPr/>
        <p:txBody>
          <a:bodyPr/>
          <a:lstStyle/>
          <a:p>
            <a:pPr marL="457200" lvl="1" indent="0">
              <a:buNone/>
            </a:pPr>
            <a:r>
              <a:rPr lang="en-US" sz="2000" dirty="0"/>
              <a:t>The school district must address behavior that is impeding learning 	 or creating disciplinary problems.</a:t>
            </a:r>
          </a:p>
          <a:p>
            <a:pPr marL="457200" lvl="1" indent="0">
              <a:buNone/>
            </a:pPr>
            <a:endParaRPr lang="en-US" sz="2000" dirty="0"/>
          </a:p>
          <a:p>
            <a:pPr marL="0" indent="0" algn="l">
              <a:buNone/>
            </a:pPr>
            <a:r>
              <a:rPr lang="en-US" sz="2000" dirty="0"/>
              <a:t>      	Under the IDEA, t</a:t>
            </a:r>
            <a:r>
              <a:rPr lang="en-US" sz="2000" b="0" i="0" dirty="0">
                <a:solidFill>
                  <a:srgbClr val="2D3748"/>
                </a:solidFill>
                <a:effectLst/>
              </a:rPr>
              <a:t>he IEP Team must, in the case of a child whose      	behavior impedes the child’s learning or that of others, consider the   	use of positive behavioral interventions and supports, and other 	strategies, to address that behavior. Sec. 300.324 (a) (2).</a:t>
            </a:r>
          </a:p>
          <a:p>
            <a:pPr marL="0" indent="0" algn="l">
              <a:buNone/>
            </a:pPr>
            <a:endParaRPr lang="en-US" sz="2000" dirty="0">
              <a:solidFill>
                <a:srgbClr val="2D3748"/>
              </a:solidFill>
            </a:endParaRPr>
          </a:p>
          <a:p>
            <a:pPr marL="0" indent="0">
              <a:buNone/>
            </a:pPr>
            <a:r>
              <a:rPr lang="en-US" sz="1400" dirty="0"/>
              <a:t>Information from presentation by Eubanks, Pier, Marshall</a:t>
            </a:r>
          </a:p>
          <a:p>
            <a:pPr marL="0" indent="0" algn="l">
              <a:buNone/>
            </a:pPr>
            <a:endParaRPr lang="en-US" sz="2000" b="0" i="0" dirty="0">
              <a:solidFill>
                <a:srgbClr val="2D3748"/>
              </a:solidFill>
              <a:effectLst/>
            </a:endParaRPr>
          </a:p>
          <a:p>
            <a:pPr marL="0" indent="0" algn="l">
              <a:buNone/>
            </a:pPr>
            <a:endParaRPr lang="en-US" sz="2000" dirty="0">
              <a:solidFill>
                <a:srgbClr val="2D3748"/>
              </a:solidFill>
            </a:endParaRPr>
          </a:p>
          <a:p>
            <a:pPr marL="0" indent="0" algn="l">
              <a:buNone/>
            </a:pPr>
            <a:endParaRPr lang="en-US" sz="2000" b="0" i="0" dirty="0">
              <a:solidFill>
                <a:srgbClr val="2D3748"/>
              </a:solidFill>
              <a:effectLst/>
            </a:endParaRPr>
          </a:p>
          <a:p>
            <a:endParaRPr lang="en-US" dirty="0"/>
          </a:p>
        </p:txBody>
      </p:sp>
    </p:spTree>
    <p:extLst>
      <p:ext uri="{BB962C8B-B14F-4D97-AF65-F5344CB8AC3E}">
        <p14:creationId xmlns:p14="http://schemas.microsoft.com/office/powerpoint/2010/main" val="126954766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9CD068-BBB1-3534-7498-B3CF12BCAB0B}"/>
              </a:ext>
            </a:extLst>
          </p:cNvPr>
          <p:cNvSpPr>
            <a:spLocks noGrp="1"/>
          </p:cNvSpPr>
          <p:nvPr>
            <p:ph type="title"/>
          </p:nvPr>
        </p:nvSpPr>
        <p:spPr/>
        <p:txBody>
          <a:bodyPr/>
          <a:lstStyle/>
          <a:p>
            <a:r>
              <a:rPr lang="en-US" dirty="0"/>
              <a:t>Understanding the Behavior</a:t>
            </a:r>
          </a:p>
        </p:txBody>
      </p:sp>
      <p:sp>
        <p:nvSpPr>
          <p:cNvPr id="3" name="Content Placeholder 2">
            <a:extLst>
              <a:ext uri="{FF2B5EF4-FFF2-40B4-BE49-F238E27FC236}">
                <a16:creationId xmlns:a16="http://schemas.microsoft.com/office/drawing/2014/main" id="{91A9F177-E4AD-78A8-BE76-D8F3B0DEAB26}"/>
              </a:ext>
            </a:extLst>
          </p:cNvPr>
          <p:cNvSpPr>
            <a:spLocks noGrp="1"/>
          </p:cNvSpPr>
          <p:nvPr>
            <p:ph idx="1"/>
          </p:nvPr>
        </p:nvSpPr>
        <p:spPr/>
        <p:txBody>
          <a:bodyPr/>
          <a:lstStyle/>
          <a:p>
            <a:r>
              <a:rPr lang="en-US" dirty="0"/>
              <a:t>What triggers the behavior?</a:t>
            </a:r>
          </a:p>
          <a:p>
            <a:r>
              <a:rPr lang="en-US" dirty="0"/>
              <a:t>What does it look like? Be specific.</a:t>
            </a:r>
          </a:p>
          <a:p>
            <a:r>
              <a:rPr lang="en-US" dirty="0"/>
              <a:t>Where does the behavior occur or not occur?</a:t>
            </a:r>
          </a:p>
          <a:p>
            <a:r>
              <a:rPr lang="en-US" dirty="0"/>
              <a:t>What is the result of the behavior?</a:t>
            </a:r>
          </a:p>
          <a:p>
            <a:r>
              <a:rPr lang="en-US" dirty="0"/>
              <a:t>Common functions of behavior: attention, sensory, avoidance, access</a:t>
            </a:r>
          </a:p>
          <a:p>
            <a:pPr lvl="1"/>
            <a:r>
              <a:rPr lang="en-US" dirty="0"/>
              <a:t>Teach child an acceptable replacement behavior that serves same function, also consider modifying environment to remove triggers</a:t>
            </a:r>
          </a:p>
          <a:p>
            <a:endParaRPr lang="en-US" dirty="0"/>
          </a:p>
          <a:p>
            <a:endParaRPr lang="en-US" dirty="0"/>
          </a:p>
          <a:p>
            <a:pPr marL="0" indent="0">
              <a:buNone/>
            </a:pPr>
            <a:r>
              <a:rPr lang="en-US" sz="1400" dirty="0"/>
              <a:t>Information from presentation by Eubanks, Pier, Marshall</a:t>
            </a:r>
          </a:p>
          <a:p>
            <a:pPr marL="0" indent="0">
              <a:buNone/>
            </a:pPr>
            <a:endParaRPr lang="en-US" dirty="0"/>
          </a:p>
        </p:txBody>
      </p:sp>
    </p:spTree>
    <p:extLst>
      <p:ext uri="{BB962C8B-B14F-4D97-AF65-F5344CB8AC3E}">
        <p14:creationId xmlns:p14="http://schemas.microsoft.com/office/powerpoint/2010/main" val="43243669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FFC51C-131E-52F4-80F1-99F946AF2ECC}"/>
              </a:ext>
            </a:extLst>
          </p:cNvPr>
          <p:cNvSpPr>
            <a:spLocks noGrp="1"/>
          </p:cNvSpPr>
          <p:nvPr>
            <p:ph type="title"/>
          </p:nvPr>
        </p:nvSpPr>
        <p:spPr/>
        <p:txBody>
          <a:bodyPr/>
          <a:lstStyle/>
          <a:p>
            <a:r>
              <a:rPr lang="en-US" dirty="0"/>
              <a:t>Imposing Disciplinary Action</a:t>
            </a:r>
          </a:p>
        </p:txBody>
      </p:sp>
      <p:sp>
        <p:nvSpPr>
          <p:cNvPr id="3" name="Content Placeholder 2">
            <a:extLst>
              <a:ext uri="{FF2B5EF4-FFF2-40B4-BE49-F238E27FC236}">
                <a16:creationId xmlns:a16="http://schemas.microsoft.com/office/drawing/2014/main" id="{40A74C55-8055-7554-5EF5-8A1417C5F79C}"/>
              </a:ext>
            </a:extLst>
          </p:cNvPr>
          <p:cNvSpPr>
            <a:spLocks noGrp="1"/>
          </p:cNvSpPr>
          <p:nvPr>
            <p:ph idx="1"/>
          </p:nvPr>
        </p:nvSpPr>
        <p:spPr/>
        <p:txBody>
          <a:bodyPr/>
          <a:lstStyle/>
          <a:p>
            <a:pPr marL="0" indent="0">
              <a:buNone/>
            </a:pPr>
            <a:r>
              <a:rPr lang="en-US" dirty="0"/>
              <a:t>A school must  first evaluate a student with a disability to determine if their behavior is based on disability before imposing  any of  the following  disciplinary actions  for the student’s behavior:   </a:t>
            </a:r>
          </a:p>
          <a:p>
            <a:pPr marL="0" indent="0">
              <a:buNone/>
            </a:pPr>
            <a:r>
              <a:rPr lang="en-US" dirty="0"/>
              <a:t>•  An expulsion;  </a:t>
            </a:r>
          </a:p>
          <a:p>
            <a:pPr marL="0" indent="0">
              <a:buNone/>
            </a:pPr>
            <a:r>
              <a:rPr lang="en-US" dirty="0"/>
              <a:t>•  A suspension over 10 school days in a row;  or   </a:t>
            </a:r>
          </a:p>
          <a:p>
            <a:pPr marL="0" indent="0">
              <a:buNone/>
            </a:pPr>
            <a:r>
              <a:rPr lang="en-US" dirty="0"/>
              <a:t> •  A suspension for less than 10 school days if  there is a pattern of disciplinary removals for  the student totaling more than 10 school days  in the school year. </a:t>
            </a:r>
          </a:p>
        </p:txBody>
      </p:sp>
    </p:spTree>
    <p:extLst>
      <p:ext uri="{BB962C8B-B14F-4D97-AF65-F5344CB8AC3E}">
        <p14:creationId xmlns:p14="http://schemas.microsoft.com/office/powerpoint/2010/main" val="22280639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9E3565-C97E-BE88-DC72-13BD2F609D2E}"/>
              </a:ext>
            </a:extLst>
          </p:cNvPr>
          <p:cNvSpPr>
            <a:spLocks noGrp="1"/>
          </p:cNvSpPr>
          <p:nvPr>
            <p:ph type="title"/>
          </p:nvPr>
        </p:nvSpPr>
        <p:spPr/>
        <p:txBody>
          <a:bodyPr/>
          <a:lstStyle/>
          <a:p>
            <a:r>
              <a:rPr lang="en-US" dirty="0"/>
              <a:t>Disciplinary Action</a:t>
            </a:r>
          </a:p>
        </p:txBody>
      </p:sp>
      <p:sp>
        <p:nvSpPr>
          <p:cNvPr id="3" name="Content Placeholder 2">
            <a:extLst>
              <a:ext uri="{FF2B5EF4-FFF2-40B4-BE49-F238E27FC236}">
                <a16:creationId xmlns:a16="http://schemas.microsoft.com/office/drawing/2014/main" id="{F82BF27D-9B6D-15FE-D83F-EE645CFF8591}"/>
              </a:ext>
            </a:extLst>
          </p:cNvPr>
          <p:cNvSpPr>
            <a:spLocks noGrp="1"/>
          </p:cNvSpPr>
          <p:nvPr>
            <p:ph idx="1"/>
          </p:nvPr>
        </p:nvSpPr>
        <p:spPr/>
        <p:txBody>
          <a:bodyPr>
            <a:normAutofit/>
          </a:bodyPr>
          <a:lstStyle/>
          <a:p>
            <a:r>
              <a:rPr lang="en-US" dirty="0"/>
              <a:t>If, after a full evaluation and review, the Section 504 team determines that the student’s behavior is a manifestation of a disability, the school </a:t>
            </a:r>
            <a:r>
              <a:rPr lang="en-US" b="1" dirty="0"/>
              <a:t>may not </a:t>
            </a:r>
            <a:r>
              <a:rPr lang="en-US" dirty="0"/>
              <a:t>carry out any discipline that would exclude the student on the basis of disability. A finding that the student engaged in disability based behavior in violation of a school rule could be one reason to believe that the student’s placement may be inappropriate and that the student may need additional or different services, such as behavioral supports, or a change in educational setting. Therefore, the team must continue the evaluation process to determine if the student’s current placement is appropriate, including whether the student’s behavior interferes with their own or other students’ ability to learn. </a:t>
            </a:r>
          </a:p>
        </p:txBody>
      </p:sp>
    </p:spTree>
    <p:extLst>
      <p:ext uri="{BB962C8B-B14F-4D97-AF65-F5344CB8AC3E}">
        <p14:creationId xmlns:p14="http://schemas.microsoft.com/office/powerpoint/2010/main" val="362100834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884C85F-B22B-75E6-527E-902BD0E27EED}"/>
              </a:ext>
            </a:extLst>
          </p:cNvPr>
          <p:cNvSpPr>
            <a:spLocks noGrp="1"/>
          </p:cNvSpPr>
          <p:nvPr>
            <p:ph type="title"/>
          </p:nvPr>
        </p:nvSpPr>
        <p:spPr/>
        <p:txBody>
          <a:bodyPr/>
          <a:lstStyle/>
          <a:p>
            <a:r>
              <a:rPr lang="en-US" dirty="0"/>
              <a:t>Manifestation Determination</a:t>
            </a:r>
          </a:p>
        </p:txBody>
      </p:sp>
      <p:sp>
        <p:nvSpPr>
          <p:cNvPr id="3" name="Content Placeholder 2">
            <a:extLst>
              <a:ext uri="{FF2B5EF4-FFF2-40B4-BE49-F238E27FC236}">
                <a16:creationId xmlns:a16="http://schemas.microsoft.com/office/drawing/2014/main" id="{CB44D64B-1CA1-26DA-90D3-0547128F4351}"/>
              </a:ext>
            </a:extLst>
          </p:cNvPr>
          <p:cNvSpPr>
            <a:spLocks noGrp="1"/>
          </p:cNvSpPr>
          <p:nvPr>
            <p:ph idx="1"/>
          </p:nvPr>
        </p:nvSpPr>
        <p:spPr/>
        <p:txBody>
          <a:bodyPr/>
          <a:lstStyle/>
          <a:p>
            <a:r>
              <a:rPr lang="en-US" sz="1800" dirty="0">
                <a:solidFill>
                  <a:schemeClr val="tx1"/>
                </a:solidFill>
              </a:rPr>
              <a:t>Process used to protect the student from being excluded from school for more than 10 days if the child’s conduct is a manifestation of their disability </a:t>
            </a:r>
            <a:endParaRPr lang="en-US" dirty="0"/>
          </a:p>
          <a:p>
            <a:r>
              <a:rPr lang="en-US" sz="1800" dirty="0">
                <a:solidFill>
                  <a:schemeClr val="tx1"/>
                </a:solidFill>
              </a:rPr>
              <a:t>Designed to prevent school officials from punishing students with disabilities when the child has exhibited the symptoms of their disability </a:t>
            </a:r>
          </a:p>
          <a:p>
            <a:pPr>
              <a:lnSpc>
                <a:spcPct val="90000"/>
              </a:lnSpc>
            </a:pPr>
            <a:r>
              <a:rPr lang="en-US" sz="1800" dirty="0">
                <a:solidFill>
                  <a:schemeClr val="tx1"/>
                </a:solidFill>
              </a:rPr>
              <a:t>Questions to ask</a:t>
            </a:r>
            <a:r>
              <a:rPr lang="en-US" dirty="0">
                <a:solidFill>
                  <a:schemeClr val="tx1"/>
                </a:solidFill>
              </a:rPr>
              <a:t>: </a:t>
            </a:r>
          </a:p>
          <a:p>
            <a:pPr lvl="1">
              <a:lnSpc>
                <a:spcPct val="90000"/>
              </a:lnSpc>
            </a:pPr>
            <a:r>
              <a:rPr lang="en-US" dirty="0"/>
              <a:t>Was the conduct that led to the discipline caused by, or did it have a direct and substantial relationship to, the student’s disability?</a:t>
            </a:r>
          </a:p>
          <a:p>
            <a:pPr lvl="1">
              <a:lnSpc>
                <a:spcPct val="90000"/>
              </a:lnSpc>
            </a:pPr>
            <a:r>
              <a:rPr lang="en-US" dirty="0"/>
              <a:t>Was the conduct that led to the discipline the direct result of failure to implement the IEP?</a:t>
            </a:r>
          </a:p>
          <a:p>
            <a:pPr lvl="1">
              <a:lnSpc>
                <a:spcPct val="90000"/>
              </a:lnSpc>
            </a:pPr>
            <a:endParaRPr lang="en-US" dirty="0"/>
          </a:p>
          <a:p>
            <a:pPr marL="457200" lvl="1" indent="0">
              <a:lnSpc>
                <a:spcPct val="90000"/>
              </a:lnSpc>
              <a:buNone/>
            </a:pPr>
            <a:r>
              <a:rPr lang="en-US" sz="1600" dirty="0"/>
              <a:t>Information from presentation by Eubanks, Pier, Marshall</a:t>
            </a:r>
          </a:p>
          <a:p>
            <a:pPr marL="457200" lvl="1" indent="0">
              <a:lnSpc>
                <a:spcPct val="90000"/>
              </a:lnSpc>
              <a:buNone/>
            </a:pPr>
            <a:endParaRPr lang="en-US" dirty="0"/>
          </a:p>
          <a:p>
            <a:pPr marL="0" indent="0">
              <a:buNone/>
            </a:pPr>
            <a:endParaRPr lang="en-US" sz="1800" dirty="0">
              <a:solidFill>
                <a:schemeClr val="tx1"/>
              </a:solidFill>
            </a:endParaRPr>
          </a:p>
          <a:p>
            <a:endParaRPr lang="en-US" dirty="0"/>
          </a:p>
        </p:txBody>
      </p:sp>
    </p:spTree>
    <p:extLst>
      <p:ext uri="{BB962C8B-B14F-4D97-AF65-F5344CB8AC3E}">
        <p14:creationId xmlns:p14="http://schemas.microsoft.com/office/powerpoint/2010/main" val="15702233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5700BF-4DD4-027A-F861-4DF4394CE864}"/>
              </a:ext>
            </a:extLst>
          </p:cNvPr>
          <p:cNvSpPr>
            <a:spLocks noGrp="1"/>
          </p:cNvSpPr>
          <p:nvPr>
            <p:ph type="title"/>
          </p:nvPr>
        </p:nvSpPr>
        <p:spPr/>
        <p:txBody>
          <a:bodyPr/>
          <a:lstStyle/>
          <a:p>
            <a:r>
              <a:rPr lang="en-US" dirty="0"/>
              <a:t>Disability Discrimination</a:t>
            </a:r>
          </a:p>
        </p:txBody>
      </p:sp>
      <p:sp>
        <p:nvSpPr>
          <p:cNvPr id="3" name="Content Placeholder 2">
            <a:extLst>
              <a:ext uri="{FF2B5EF4-FFF2-40B4-BE49-F238E27FC236}">
                <a16:creationId xmlns:a16="http://schemas.microsoft.com/office/drawing/2014/main" id="{1334C669-CF50-7DFF-4FE0-D7B1531075AC}"/>
              </a:ext>
            </a:extLst>
          </p:cNvPr>
          <p:cNvSpPr>
            <a:spLocks noGrp="1"/>
          </p:cNvSpPr>
          <p:nvPr>
            <p:ph idx="1"/>
          </p:nvPr>
        </p:nvSpPr>
        <p:spPr/>
        <p:txBody>
          <a:bodyPr/>
          <a:lstStyle/>
          <a:p>
            <a:pPr marL="0" indent="0">
              <a:buNone/>
            </a:pPr>
            <a:r>
              <a:rPr lang="en-US" dirty="0"/>
              <a:t>Includes:</a:t>
            </a:r>
          </a:p>
          <a:p>
            <a:pPr marL="0" indent="0">
              <a:buNone/>
            </a:pPr>
            <a:r>
              <a:rPr lang="en-US" dirty="0"/>
              <a:t>• not making needed reasonable modifications; </a:t>
            </a:r>
          </a:p>
          <a:p>
            <a:pPr marL="0" indent="0">
              <a:buNone/>
            </a:pPr>
            <a:r>
              <a:rPr lang="en-US" dirty="0"/>
              <a:t>• unnecessarily treating a student differently based on disability; and </a:t>
            </a:r>
          </a:p>
          <a:p>
            <a:pPr marL="0" indent="0">
              <a:buNone/>
            </a:pPr>
            <a:r>
              <a:rPr lang="en-US" dirty="0"/>
              <a:t>• implementing a policy with unjustified discriminatory effects based on disability. </a:t>
            </a:r>
          </a:p>
        </p:txBody>
      </p:sp>
    </p:spTree>
    <p:extLst>
      <p:ext uri="{BB962C8B-B14F-4D97-AF65-F5344CB8AC3E}">
        <p14:creationId xmlns:p14="http://schemas.microsoft.com/office/powerpoint/2010/main" val="31986524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40726B-93EA-06E1-203C-DB0610E4A4F7}"/>
              </a:ext>
            </a:extLst>
          </p:cNvPr>
          <p:cNvSpPr>
            <a:spLocks noGrp="1"/>
          </p:cNvSpPr>
          <p:nvPr>
            <p:ph type="title"/>
          </p:nvPr>
        </p:nvSpPr>
        <p:spPr/>
        <p:txBody>
          <a:bodyPr/>
          <a:lstStyle/>
          <a:p>
            <a:r>
              <a:rPr lang="en-US" dirty="0"/>
              <a:t>Individuals with Disabilities Act</a:t>
            </a:r>
          </a:p>
        </p:txBody>
      </p:sp>
      <p:sp>
        <p:nvSpPr>
          <p:cNvPr id="3" name="Content Placeholder 2">
            <a:extLst>
              <a:ext uri="{FF2B5EF4-FFF2-40B4-BE49-F238E27FC236}">
                <a16:creationId xmlns:a16="http://schemas.microsoft.com/office/drawing/2014/main" id="{22FAB3CB-241F-562C-C752-92CAA0A6EAF8}"/>
              </a:ext>
            </a:extLst>
          </p:cNvPr>
          <p:cNvSpPr>
            <a:spLocks noGrp="1"/>
          </p:cNvSpPr>
          <p:nvPr>
            <p:ph idx="1"/>
          </p:nvPr>
        </p:nvSpPr>
        <p:spPr/>
        <p:txBody>
          <a:bodyPr>
            <a:normAutofit/>
          </a:bodyPr>
          <a:lstStyle/>
          <a:p>
            <a:r>
              <a:rPr lang="en-US" b="0" i="0" dirty="0">
                <a:solidFill>
                  <a:srgbClr val="4D4D4D"/>
                </a:solidFill>
                <a:effectLst/>
                <a:highlight>
                  <a:srgbClr val="FFFFFF"/>
                </a:highlight>
                <a:latin typeface="Roboto" panose="02000000000000000000" pitchFamily="2" charset="0"/>
              </a:rPr>
              <a:t>The Individuals with Disabilities Education Act (IDEA) is a federal law that created rules and guidelines for special education. The law gives eligible children with disabilities rights to the specially designed instruction and individualized services and supports they need to benefit from public education.</a:t>
            </a:r>
          </a:p>
          <a:p>
            <a:r>
              <a:rPr lang="en-US" dirty="0">
                <a:solidFill>
                  <a:srgbClr val="4D4D4D"/>
                </a:solidFill>
                <a:highlight>
                  <a:srgbClr val="FFFFFF"/>
                </a:highlight>
                <a:latin typeface="Roboto" panose="02000000000000000000" pitchFamily="2" charset="0"/>
              </a:rPr>
              <a:t>IDEA has 6 principles</a:t>
            </a:r>
          </a:p>
          <a:p>
            <a:endParaRPr lang="en-US" dirty="0">
              <a:solidFill>
                <a:srgbClr val="4D4D4D"/>
              </a:solidFill>
              <a:highlight>
                <a:srgbClr val="FFFFFF"/>
              </a:highlight>
              <a:latin typeface="Roboto" panose="02000000000000000000" pitchFamily="2" charset="0"/>
            </a:endParaRPr>
          </a:p>
          <a:p>
            <a:pPr marL="0" indent="0">
              <a:buNone/>
            </a:pPr>
            <a:r>
              <a:rPr lang="en-US" sz="1600" dirty="0">
                <a:solidFill>
                  <a:srgbClr val="4D4D4D"/>
                </a:solidFill>
                <a:highlight>
                  <a:srgbClr val="FFFFFF"/>
                </a:highlight>
                <a:latin typeface="Roboto" panose="02000000000000000000" pitchFamily="2" charset="0"/>
              </a:rPr>
              <a:t>Note: slides on the 6 principles are copied from: </a:t>
            </a:r>
            <a:r>
              <a:rPr lang="en-US" sz="1600" dirty="0">
                <a:solidFill>
                  <a:schemeClr val="tx1"/>
                </a:solidFill>
                <a:highlight>
                  <a:srgbClr val="FFFFFF"/>
                </a:highlight>
                <a:latin typeface="Roboto" panose="02000000000000000000" pitchFamily="2" charset="0"/>
                <a:hlinkClick r:id="rId2">
                  <a:extLst>
                    <a:ext uri="{A12FA001-AC4F-418D-AE19-62706E023703}">
                      <ahyp:hlinkClr xmlns:ahyp="http://schemas.microsoft.com/office/drawing/2018/hyperlinkcolor" val="tx"/>
                    </a:ext>
                  </a:extLst>
                </a:hlinkClick>
              </a:rPr>
              <a:t>https://www.askresource.org/resources/six-principles-of-idea#:~:text=The%20Individuals%20with%20Disabilities%20Education%20Act%20(IDEA)%20is%20a%20federal,to%20benefit%20from%20public%20education</a:t>
            </a:r>
            <a:r>
              <a:rPr lang="en-US" sz="1600" dirty="0">
                <a:solidFill>
                  <a:schemeClr val="tx1"/>
                </a:solidFill>
                <a:highlight>
                  <a:srgbClr val="FFFFFF"/>
                </a:highlight>
                <a:latin typeface="Roboto" panose="02000000000000000000" pitchFamily="2" charset="0"/>
              </a:rPr>
              <a:t>.</a:t>
            </a:r>
          </a:p>
          <a:p>
            <a:endParaRPr lang="en-US" dirty="0"/>
          </a:p>
        </p:txBody>
      </p:sp>
    </p:spTree>
    <p:extLst>
      <p:ext uri="{BB962C8B-B14F-4D97-AF65-F5344CB8AC3E}">
        <p14:creationId xmlns:p14="http://schemas.microsoft.com/office/powerpoint/2010/main" val="288302382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E41B60-3910-7ABA-3888-1D62E03F01C3}"/>
              </a:ext>
            </a:extLst>
          </p:cNvPr>
          <p:cNvSpPr>
            <a:spLocks noGrp="1"/>
          </p:cNvSpPr>
          <p:nvPr>
            <p:ph type="title"/>
          </p:nvPr>
        </p:nvSpPr>
        <p:spPr/>
        <p:txBody>
          <a:bodyPr/>
          <a:lstStyle/>
          <a:p>
            <a:r>
              <a:rPr lang="en-US" dirty="0"/>
              <a:t>Non Discrimination</a:t>
            </a:r>
          </a:p>
        </p:txBody>
      </p:sp>
      <p:sp>
        <p:nvSpPr>
          <p:cNvPr id="3" name="Content Placeholder 2">
            <a:extLst>
              <a:ext uri="{FF2B5EF4-FFF2-40B4-BE49-F238E27FC236}">
                <a16:creationId xmlns:a16="http://schemas.microsoft.com/office/drawing/2014/main" id="{342A1F78-92F1-6D2F-4B2E-E07C6AFF0252}"/>
              </a:ext>
            </a:extLst>
          </p:cNvPr>
          <p:cNvSpPr>
            <a:spLocks noGrp="1"/>
          </p:cNvSpPr>
          <p:nvPr>
            <p:ph idx="1"/>
          </p:nvPr>
        </p:nvSpPr>
        <p:spPr/>
        <p:txBody>
          <a:bodyPr>
            <a:normAutofit/>
          </a:bodyPr>
          <a:lstStyle/>
          <a:p>
            <a:r>
              <a:rPr lang="en-US" dirty="0"/>
              <a:t>■ Reasonable Modifications9 Under Section 504:</a:t>
            </a:r>
          </a:p>
          <a:p>
            <a:r>
              <a:rPr lang="en-US" dirty="0"/>
              <a:t> schools must make reasonable modifications to their criteria, policies, practices, or procedures when necessary to avoid discrimination on the basis of disability. In the discipline context, reasonable modifications could include not applying a particular policy to a student with a disability for disability-based behavior or adapting a school policy to support a student’s behavioral needs. </a:t>
            </a:r>
          </a:p>
        </p:txBody>
      </p:sp>
    </p:spTree>
    <p:extLst>
      <p:ext uri="{BB962C8B-B14F-4D97-AF65-F5344CB8AC3E}">
        <p14:creationId xmlns:p14="http://schemas.microsoft.com/office/powerpoint/2010/main" val="416498608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5E8C8D-9BFD-A520-10FF-B19D79998480}"/>
              </a:ext>
            </a:extLst>
          </p:cNvPr>
          <p:cNvSpPr>
            <a:spLocks noGrp="1"/>
          </p:cNvSpPr>
          <p:nvPr>
            <p:ph type="title"/>
          </p:nvPr>
        </p:nvSpPr>
        <p:spPr/>
        <p:txBody>
          <a:bodyPr/>
          <a:lstStyle/>
          <a:p>
            <a:r>
              <a:rPr lang="en-US" dirty="0"/>
              <a:t>Non Discrimination</a:t>
            </a:r>
          </a:p>
        </p:txBody>
      </p:sp>
      <p:sp>
        <p:nvSpPr>
          <p:cNvPr id="3" name="Content Placeholder 2">
            <a:extLst>
              <a:ext uri="{FF2B5EF4-FFF2-40B4-BE49-F238E27FC236}">
                <a16:creationId xmlns:a16="http://schemas.microsoft.com/office/drawing/2014/main" id="{18EEBC0C-17E9-F4E5-324D-7634D1286B68}"/>
              </a:ext>
            </a:extLst>
          </p:cNvPr>
          <p:cNvSpPr>
            <a:spLocks noGrp="1"/>
          </p:cNvSpPr>
          <p:nvPr>
            <p:ph idx="1"/>
          </p:nvPr>
        </p:nvSpPr>
        <p:spPr/>
        <p:txBody>
          <a:bodyPr>
            <a:normAutofit/>
          </a:bodyPr>
          <a:lstStyle/>
          <a:p>
            <a:r>
              <a:rPr lang="en-US" dirty="0"/>
              <a:t>■ Discriminatory Different Treatment</a:t>
            </a:r>
          </a:p>
          <a:p>
            <a:r>
              <a:rPr lang="en-US" dirty="0"/>
              <a:t> To provide equal opportunity, schools sometimes must treat students with disabilities differently than students without disabilities, such as by providing FAPE and making reasonable modifications. However, a school may not unnecessarily treat a student with a disability differently based on disability. For example, a school may not discipline a student with a disability more severely than students without disabilities unless it has a legitimate, nondiscriminatory reason for doing so.</a:t>
            </a:r>
          </a:p>
          <a:p>
            <a:r>
              <a:rPr lang="en-US" dirty="0"/>
              <a:t> </a:t>
            </a:r>
          </a:p>
        </p:txBody>
      </p:sp>
    </p:spTree>
    <p:extLst>
      <p:ext uri="{BB962C8B-B14F-4D97-AF65-F5344CB8AC3E}">
        <p14:creationId xmlns:p14="http://schemas.microsoft.com/office/powerpoint/2010/main" val="352080861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A3223D-926E-70A6-9B66-A95BD6BEA491}"/>
              </a:ext>
            </a:extLst>
          </p:cNvPr>
          <p:cNvSpPr>
            <a:spLocks noGrp="1"/>
          </p:cNvSpPr>
          <p:nvPr>
            <p:ph type="title"/>
          </p:nvPr>
        </p:nvSpPr>
        <p:spPr/>
        <p:txBody>
          <a:bodyPr/>
          <a:lstStyle/>
          <a:p>
            <a:r>
              <a:rPr lang="en-US" dirty="0"/>
              <a:t>Non Discrimination</a:t>
            </a:r>
          </a:p>
        </p:txBody>
      </p:sp>
      <p:sp>
        <p:nvSpPr>
          <p:cNvPr id="3" name="Content Placeholder 2">
            <a:extLst>
              <a:ext uri="{FF2B5EF4-FFF2-40B4-BE49-F238E27FC236}">
                <a16:creationId xmlns:a16="http://schemas.microsoft.com/office/drawing/2014/main" id="{2BD5938A-78CE-7F24-99C5-1733613C936E}"/>
              </a:ext>
            </a:extLst>
          </p:cNvPr>
          <p:cNvSpPr>
            <a:spLocks noGrp="1"/>
          </p:cNvSpPr>
          <p:nvPr>
            <p:ph idx="1"/>
          </p:nvPr>
        </p:nvSpPr>
        <p:spPr/>
        <p:txBody>
          <a:bodyPr/>
          <a:lstStyle/>
          <a:p>
            <a:r>
              <a:rPr lang="en-US" dirty="0"/>
              <a:t>■ Discriminatory Effects</a:t>
            </a:r>
          </a:p>
          <a:p>
            <a:r>
              <a:rPr lang="en-US" dirty="0"/>
              <a:t> A school policy or practice that is neutral on its face may still have the unjustified discriminatory effect of denying a student with a disability meaningful access to the school’s aid, benefits, or services, or of excluding them based on disability, even if the discrimination is unintentional. For example, a policy that automatically imposes detention for any use of profanity may have an unjustified discriminatory effect on a student whose Tourette’s Syndrome which sometimes causes the student to curse involuntarily. </a:t>
            </a:r>
          </a:p>
          <a:p>
            <a:endParaRPr lang="en-US" dirty="0"/>
          </a:p>
        </p:txBody>
      </p:sp>
    </p:spTree>
    <p:extLst>
      <p:ext uri="{BB962C8B-B14F-4D97-AF65-F5344CB8AC3E}">
        <p14:creationId xmlns:p14="http://schemas.microsoft.com/office/powerpoint/2010/main" val="85723389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5D11589-B799-35BD-B6E7-625427567834}"/>
              </a:ext>
            </a:extLst>
          </p:cNvPr>
          <p:cNvSpPr>
            <a:spLocks noGrp="1"/>
          </p:cNvSpPr>
          <p:nvPr>
            <p:ph type="title"/>
          </p:nvPr>
        </p:nvSpPr>
        <p:spPr/>
        <p:txBody>
          <a:bodyPr/>
          <a:lstStyle/>
          <a:p>
            <a:r>
              <a:rPr lang="en-US" dirty="0"/>
              <a:t>Resources</a:t>
            </a:r>
          </a:p>
        </p:txBody>
      </p:sp>
      <p:sp>
        <p:nvSpPr>
          <p:cNvPr id="3" name="Content Placeholder 2">
            <a:extLst>
              <a:ext uri="{FF2B5EF4-FFF2-40B4-BE49-F238E27FC236}">
                <a16:creationId xmlns:a16="http://schemas.microsoft.com/office/drawing/2014/main" id="{EA542135-426B-A5AF-387C-881B9D1F0141}"/>
              </a:ext>
            </a:extLst>
          </p:cNvPr>
          <p:cNvSpPr>
            <a:spLocks noGrp="1"/>
          </p:cNvSpPr>
          <p:nvPr>
            <p:ph idx="1"/>
          </p:nvPr>
        </p:nvSpPr>
        <p:spPr/>
        <p:txBody>
          <a:bodyPr>
            <a:normAutofit fontScale="70000" lnSpcReduction="20000"/>
          </a:bodyPr>
          <a:lstStyle/>
          <a:p>
            <a:r>
              <a:rPr lang="en-US" sz="1800" dirty="0">
                <a:solidFill>
                  <a:schemeClr val="tx1"/>
                </a:solidFill>
                <a:hlinkClick r:id="rId2">
                  <a:extLst>
                    <a:ext uri="{A12FA001-AC4F-418D-AE19-62706E023703}">
                      <ahyp:hlinkClr xmlns:ahyp="http://schemas.microsoft.com/office/drawing/2018/hyperlinkcolor" val="tx"/>
                    </a:ext>
                  </a:extLst>
                </a:hlinkClick>
              </a:rPr>
              <a:t>IDEA Regulations </a:t>
            </a:r>
            <a:endParaRPr lang="en-US" sz="1800" dirty="0">
              <a:solidFill>
                <a:schemeClr val="tx1"/>
              </a:solidFill>
            </a:endParaRPr>
          </a:p>
          <a:p>
            <a:r>
              <a:rPr lang="en-US" sz="1800" dirty="0">
                <a:solidFill>
                  <a:schemeClr val="tx1"/>
                </a:solidFill>
                <a:hlinkClick r:id="rId3">
                  <a:extLst>
                    <a:ext uri="{A12FA001-AC4F-418D-AE19-62706E023703}">
                      <ahyp:hlinkClr xmlns:ahyp="http://schemas.microsoft.com/office/drawing/2018/hyperlinkcolor" val="tx"/>
                    </a:ext>
                  </a:extLst>
                </a:hlinkClick>
              </a:rPr>
              <a:t>US Dept of Education Discipline/Behavior Guidance and Resources</a:t>
            </a:r>
            <a:r>
              <a:rPr lang="en-US" sz="1800" dirty="0">
                <a:solidFill>
                  <a:schemeClr val="tx1"/>
                </a:solidFill>
              </a:rPr>
              <a:t> </a:t>
            </a:r>
          </a:p>
          <a:p>
            <a:r>
              <a:rPr lang="en-US" sz="1800" dirty="0">
                <a:solidFill>
                  <a:schemeClr val="tx1"/>
                </a:solidFill>
                <a:hlinkClick r:id="rId4">
                  <a:extLst>
                    <a:ext uri="{A12FA001-AC4F-418D-AE19-62706E023703}">
                      <ahyp:hlinkClr xmlns:ahyp="http://schemas.microsoft.com/office/drawing/2018/hyperlinkcolor" val="tx"/>
                    </a:ext>
                  </a:extLst>
                </a:hlinkClick>
              </a:rPr>
              <a:t>Supporting Students with Disabilities and Avoiding the Discriminatory Use of Student Discipline under Section 504 (US Office for Civil Rights, July 2022)</a:t>
            </a:r>
            <a:endParaRPr lang="en-US" sz="1800" dirty="0">
              <a:solidFill>
                <a:schemeClr val="tx1"/>
              </a:solidFill>
            </a:endParaRPr>
          </a:p>
          <a:p>
            <a:r>
              <a:rPr lang="en-US" sz="1800" dirty="0">
                <a:solidFill>
                  <a:schemeClr val="tx1"/>
                </a:solidFill>
                <a:hlinkClick r:id="rId5">
                  <a:extLst>
                    <a:ext uri="{A12FA001-AC4F-418D-AE19-62706E023703}">
                      <ahyp:hlinkClr xmlns:ahyp="http://schemas.microsoft.com/office/drawing/2018/hyperlinkcolor" val="tx"/>
                    </a:ext>
                  </a:extLst>
                </a:hlinkClick>
              </a:rPr>
              <a:t>Fact Sheet: Supporting Students with Disabilities and Avoiding the Discriminatory Use of Student Discipline</a:t>
            </a:r>
            <a:endParaRPr lang="en-US" sz="1800" dirty="0">
              <a:solidFill>
                <a:schemeClr val="tx1"/>
              </a:solidFill>
            </a:endParaRPr>
          </a:p>
          <a:p>
            <a:r>
              <a:rPr lang="en-US" sz="1800" dirty="0">
                <a:solidFill>
                  <a:schemeClr val="tx1"/>
                </a:solidFill>
                <a:hlinkClick r:id="rId6">
                  <a:extLst>
                    <a:ext uri="{A12FA001-AC4F-418D-AE19-62706E023703}">
                      <ahyp:hlinkClr xmlns:ahyp="http://schemas.microsoft.com/office/drawing/2018/hyperlinkcolor" val="tx"/>
                    </a:ext>
                  </a:extLst>
                </a:hlinkClick>
              </a:rPr>
              <a:t>Guiding Principles for Creating Safe, Inclusive, Supportive, and Fair School Climates (U.S. Dept. of Ed., March 2023)</a:t>
            </a:r>
            <a:endParaRPr lang="en-US" sz="1800" dirty="0">
              <a:solidFill>
                <a:schemeClr val="tx1"/>
              </a:solidFill>
            </a:endParaRPr>
          </a:p>
          <a:p>
            <a:r>
              <a:rPr lang="en-US" sz="1800" dirty="0">
                <a:solidFill>
                  <a:schemeClr val="tx1"/>
                </a:solidFill>
                <a:hlinkClick r:id="rId7">
                  <a:extLst>
                    <a:ext uri="{A12FA001-AC4F-418D-AE19-62706E023703}">
                      <ahyp:hlinkClr xmlns:ahyp="http://schemas.microsoft.com/office/drawing/2018/hyperlinkcolor" val="tx"/>
                    </a:ext>
                  </a:extLst>
                </a:hlinkClick>
              </a:rPr>
              <a:t>Positive, Proactive Approaches to Supporting Children with Disabilities: A Guide for Stakeholders (U.S. Dept. of Ed. Office of Special Education and Rehabilitative Services, July 2022)</a:t>
            </a:r>
            <a:endParaRPr lang="en-US" sz="1800" dirty="0">
              <a:solidFill>
                <a:schemeClr val="tx1"/>
              </a:solidFill>
            </a:endParaRPr>
          </a:p>
          <a:p>
            <a:r>
              <a:rPr lang="en-US" sz="1800" dirty="0">
                <a:solidFill>
                  <a:schemeClr val="tx1"/>
                </a:solidFill>
                <a:hlinkClick r:id="rId8">
                  <a:extLst>
                    <a:ext uri="{A12FA001-AC4F-418D-AE19-62706E023703}">
                      <ahyp:hlinkClr xmlns:ahyp="http://schemas.microsoft.com/office/drawing/2018/hyperlinkcolor" val="tx"/>
                    </a:ext>
                  </a:extLst>
                </a:hlinkClick>
              </a:rPr>
              <a:t>Dear Colleague Letter on ensuring equity and providing behavioral supports to students with disabilities (U.S. Dept. of Education Office of Special Education and Rehabilitative Services, Aug. 2016)</a:t>
            </a:r>
            <a:endParaRPr lang="en-US" sz="1800" dirty="0">
              <a:solidFill>
                <a:schemeClr val="tx1"/>
              </a:solidFill>
            </a:endParaRPr>
          </a:p>
          <a:p>
            <a:r>
              <a:rPr lang="en-US" sz="1800" dirty="0">
                <a:solidFill>
                  <a:schemeClr val="tx1"/>
                </a:solidFill>
                <a:hlinkClick r:id="rId9">
                  <a:extLst>
                    <a:ext uri="{A12FA001-AC4F-418D-AE19-62706E023703}">
                      <ahyp:hlinkClr xmlns:ahyp="http://schemas.microsoft.com/office/drawing/2018/hyperlinkcolor" val="tx"/>
                    </a:ext>
                  </a:extLst>
                </a:hlinkClick>
              </a:rPr>
              <a:t>https://www.wvpti-inc.org/</a:t>
            </a:r>
            <a:endParaRPr lang="en-US" sz="1800" dirty="0">
              <a:solidFill>
                <a:schemeClr val="tx1"/>
              </a:solidFill>
            </a:endParaRPr>
          </a:p>
          <a:p>
            <a:r>
              <a:rPr lang="en-US" sz="1800" dirty="0">
                <a:solidFill>
                  <a:schemeClr val="tx1"/>
                </a:solidFill>
                <a:hlinkClick r:id="rId10">
                  <a:extLst>
                    <a:ext uri="{A12FA001-AC4F-418D-AE19-62706E023703}">
                      <ahyp:hlinkClr xmlns:ahyp="http://schemas.microsoft.com/office/drawing/2018/hyperlinkcolor" val="tx"/>
                    </a:ext>
                  </a:extLst>
                </a:hlinkClick>
              </a:rPr>
              <a:t>https://www2.ed.gov/about/contacts/state/wv.html</a:t>
            </a:r>
            <a:endParaRPr lang="en-US" sz="1800" dirty="0">
              <a:solidFill>
                <a:schemeClr val="tx1"/>
              </a:solidFill>
            </a:endParaRPr>
          </a:p>
          <a:p>
            <a:r>
              <a:rPr lang="en-US" sz="1800" dirty="0">
                <a:solidFill>
                  <a:schemeClr val="tx1"/>
                </a:solidFill>
                <a:highlight>
                  <a:srgbClr val="FFFFFF"/>
                </a:highlight>
                <a:latin typeface="Roboto" panose="02000000000000000000" pitchFamily="2" charset="0"/>
                <a:hlinkClick r:id="rId11">
                  <a:extLst>
                    <a:ext uri="{A12FA001-AC4F-418D-AE19-62706E023703}">
                      <ahyp:hlinkClr xmlns:ahyp="http://schemas.microsoft.com/office/drawing/2018/hyperlinkcolor" val="tx"/>
                    </a:ext>
                  </a:extLst>
                </a:hlinkClick>
              </a:rPr>
              <a:t>https://www.askresource.org/resources/six-principles-of-idea#:~:text=The%20Individuals%20with%20Disabilities%20Education%20Act%20(IDEA)%20is%20a%20federal,to%20benefit%20from%20public%20education</a:t>
            </a:r>
            <a:endParaRPr lang="en-US" sz="1800" dirty="0">
              <a:solidFill>
                <a:schemeClr val="tx1"/>
              </a:solidFill>
            </a:endParaRPr>
          </a:p>
          <a:p>
            <a:endParaRPr lang="en-US" sz="1800" dirty="0">
              <a:solidFill>
                <a:schemeClr val="tx1"/>
              </a:solidFill>
            </a:endParaRPr>
          </a:p>
          <a:p>
            <a:endParaRPr lang="en-US" dirty="0"/>
          </a:p>
        </p:txBody>
      </p:sp>
    </p:spTree>
    <p:extLst>
      <p:ext uri="{BB962C8B-B14F-4D97-AF65-F5344CB8AC3E}">
        <p14:creationId xmlns:p14="http://schemas.microsoft.com/office/powerpoint/2010/main" val="158872775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800C208-8AC1-AF3B-23E0-B80FC2D875FF}"/>
              </a:ext>
            </a:extLst>
          </p:cNvPr>
          <p:cNvSpPr>
            <a:spLocks noGrp="1"/>
          </p:cNvSpPr>
          <p:nvPr>
            <p:ph type="title"/>
          </p:nvPr>
        </p:nvSpPr>
        <p:spPr/>
        <p:txBody>
          <a:bodyPr>
            <a:normAutofit fontScale="90000"/>
          </a:bodyPr>
          <a:lstStyle/>
          <a:p>
            <a:r>
              <a:rPr lang="en-US" b="1" i="0" dirty="0">
                <a:solidFill>
                  <a:srgbClr val="007BBD"/>
                </a:solidFill>
                <a:effectLst/>
                <a:highlight>
                  <a:srgbClr val="FFFFFF"/>
                </a:highlight>
                <a:latin typeface="Oswald" panose="020F0502020204030204" pitchFamily="2" charset="0"/>
              </a:rPr>
              <a:t>Principle 1: Free Appropriate Public Education</a:t>
            </a:r>
            <a:br>
              <a:rPr lang="en-US" b="1" i="0" dirty="0">
                <a:solidFill>
                  <a:srgbClr val="007BBD"/>
                </a:solidFill>
                <a:effectLst/>
                <a:highlight>
                  <a:srgbClr val="FFFFFF"/>
                </a:highlight>
                <a:latin typeface="Oswald" panose="020F0502020204030204" pitchFamily="2" charset="0"/>
              </a:rPr>
            </a:br>
            <a:endParaRPr lang="en-US" dirty="0"/>
          </a:p>
        </p:txBody>
      </p:sp>
      <p:sp>
        <p:nvSpPr>
          <p:cNvPr id="3" name="Content Placeholder 2">
            <a:extLst>
              <a:ext uri="{FF2B5EF4-FFF2-40B4-BE49-F238E27FC236}">
                <a16:creationId xmlns:a16="http://schemas.microsoft.com/office/drawing/2014/main" id="{164B1F56-4039-FE9A-8188-C01A84AEE130}"/>
              </a:ext>
            </a:extLst>
          </p:cNvPr>
          <p:cNvSpPr>
            <a:spLocks noGrp="1"/>
          </p:cNvSpPr>
          <p:nvPr>
            <p:ph idx="1"/>
          </p:nvPr>
        </p:nvSpPr>
        <p:spPr/>
        <p:txBody>
          <a:bodyPr>
            <a:normAutofit/>
          </a:bodyPr>
          <a:lstStyle/>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Provided at public expense under public supervision</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Provided at no cost to the parents (other than ordinary costs charged to all students)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That meet the standards established by the state department of education</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That are designed to meet the unique needs of each eligible student</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Provided according to a written Individualized Education Program (IEP)</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Provided to students from preschool through high school, ages 3 to 21</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That continue to be provided to students who have been suspended or expelled</a:t>
            </a:r>
          </a:p>
          <a:p>
            <a:endParaRPr lang="en-US" dirty="0"/>
          </a:p>
        </p:txBody>
      </p:sp>
    </p:spTree>
    <p:extLst>
      <p:ext uri="{BB962C8B-B14F-4D97-AF65-F5344CB8AC3E}">
        <p14:creationId xmlns:p14="http://schemas.microsoft.com/office/powerpoint/2010/main" val="306470241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2CC749-EC3F-E982-D0D6-B1E7B197A212}"/>
              </a:ext>
            </a:extLst>
          </p:cNvPr>
          <p:cNvSpPr>
            <a:spLocks noGrp="1"/>
          </p:cNvSpPr>
          <p:nvPr>
            <p:ph type="title"/>
          </p:nvPr>
        </p:nvSpPr>
        <p:spPr/>
        <p:txBody>
          <a:bodyPr/>
          <a:lstStyle/>
          <a:p>
            <a:r>
              <a:rPr lang="en-US" b="1" i="0" dirty="0">
                <a:solidFill>
                  <a:srgbClr val="007BBD"/>
                </a:solidFill>
                <a:effectLst/>
                <a:highlight>
                  <a:srgbClr val="FFFFFF"/>
                </a:highlight>
                <a:latin typeface="Oswald" panose="00000500000000000000" pitchFamily="2" charset="0"/>
              </a:rPr>
              <a:t>Principle 2: Appropriate Evaluation</a:t>
            </a:r>
            <a:br>
              <a:rPr lang="en-US" b="1" i="0" dirty="0">
                <a:solidFill>
                  <a:srgbClr val="007BBD"/>
                </a:solidFill>
                <a:effectLst/>
                <a:highlight>
                  <a:srgbClr val="FFFFFF"/>
                </a:highlight>
                <a:latin typeface="Oswald" panose="00000500000000000000" pitchFamily="2" charset="0"/>
              </a:rPr>
            </a:br>
            <a:endParaRPr lang="en-US" dirty="0"/>
          </a:p>
        </p:txBody>
      </p:sp>
      <p:sp>
        <p:nvSpPr>
          <p:cNvPr id="3" name="Content Placeholder 2">
            <a:extLst>
              <a:ext uri="{FF2B5EF4-FFF2-40B4-BE49-F238E27FC236}">
                <a16:creationId xmlns:a16="http://schemas.microsoft.com/office/drawing/2014/main" id="{D1C90113-1D9B-E730-046E-2F99D0EB8A01}"/>
              </a:ext>
            </a:extLst>
          </p:cNvPr>
          <p:cNvSpPr>
            <a:spLocks noGrp="1"/>
          </p:cNvSpPr>
          <p:nvPr>
            <p:ph idx="1"/>
          </p:nvPr>
        </p:nvSpPr>
        <p:spPr/>
        <p:txBody>
          <a:bodyPr>
            <a:normAutofit fontScale="85000" lnSpcReduction="20000"/>
          </a:bodyPr>
          <a:lstStyle/>
          <a:p>
            <a:pPr algn="l"/>
            <a:r>
              <a:rPr lang="en-US" b="0" i="0" dirty="0">
                <a:solidFill>
                  <a:srgbClr val="4D4D4D"/>
                </a:solidFill>
                <a:effectLst/>
                <a:highlight>
                  <a:srgbClr val="FFFFFF"/>
                </a:highlight>
                <a:latin typeface="Roboto" panose="02000000000000000000" pitchFamily="2" charset="0"/>
              </a:rPr>
              <a:t> requires a student must receive an evaluation before providing special education services to determine: (1) whether the student qualifies as “child with a disability” according to the IDEA definition, and if so, (2) to determine the educational needs of the student.</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Parents must give permission for evaluation and for services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 student must be evaluated in all areas of suspected disability</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The evaluation should include a variety of tools and strategies to gather functional, developmental, and academic information</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An evaluation should never be based on a single measure or assessment</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The instruments and methods used for the evaluation must be technically sound, not culturally discriminatory, and provided in the language the child uses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Administered by trained and knowledgeable personnel</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 new or updated evaluation should be conducted if there is reason to suspect a need or if the parent requests one</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An evaluation must be conducted within 60 calendar days of the parent giving permission</a:t>
            </a:r>
          </a:p>
          <a:p>
            <a:endParaRPr lang="en-US" dirty="0"/>
          </a:p>
        </p:txBody>
      </p:sp>
    </p:spTree>
    <p:extLst>
      <p:ext uri="{BB962C8B-B14F-4D97-AF65-F5344CB8AC3E}">
        <p14:creationId xmlns:p14="http://schemas.microsoft.com/office/powerpoint/2010/main" val="81535485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ACE45E-856F-AEC5-A21A-C24FB8CD1692}"/>
              </a:ext>
            </a:extLst>
          </p:cNvPr>
          <p:cNvSpPr>
            <a:spLocks noGrp="1"/>
          </p:cNvSpPr>
          <p:nvPr>
            <p:ph type="title"/>
          </p:nvPr>
        </p:nvSpPr>
        <p:spPr/>
        <p:txBody>
          <a:bodyPr>
            <a:normAutofit fontScale="90000"/>
          </a:bodyPr>
          <a:lstStyle/>
          <a:p>
            <a:r>
              <a:rPr lang="en-US" b="1" i="0" dirty="0">
                <a:solidFill>
                  <a:srgbClr val="007BBD"/>
                </a:solidFill>
                <a:effectLst/>
                <a:highlight>
                  <a:srgbClr val="FFFFFF"/>
                </a:highlight>
                <a:latin typeface="Oswald" panose="00000500000000000000" pitchFamily="2" charset="0"/>
              </a:rPr>
              <a:t>Principle 3: Individualized Education Program (IEP)</a:t>
            </a:r>
            <a:br>
              <a:rPr lang="en-US" b="1" i="0" dirty="0">
                <a:solidFill>
                  <a:srgbClr val="007BBD"/>
                </a:solidFill>
                <a:effectLst/>
                <a:highlight>
                  <a:srgbClr val="FFFFFF"/>
                </a:highlight>
                <a:latin typeface="Oswald" panose="00000500000000000000" pitchFamily="2" charset="0"/>
              </a:rPr>
            </a:br>
            <a:endParaRPr lang="en-US" dirty="0"/>
          </a:p>
        </p:txBody>
      </p:sp>
      <p:sp>
        <p:nvSpPr>
          <p:cNvPr id="3" name="Content Placeholder 2">
            <a:extLst>
              <a:ext uri="{FF2B5EF4-FFF2-40B4-BE49-F238E27FC236}">
                <a16:creationId xmlns:a16="http://schemas.microsoft.com/office/drawing/2014/main" id="{F5E8B6B1-2A96-EF43-AE4F-27BB50EEB9EB}"/>
              </a:ext>
            </a:extLst>
          </p:cNvPr>
          <p:cNvSpPr>
            <a:spLocks noGrp="1"/>
          </p:cNvSpPr>
          <p:nvPr>
            <p:ph idx="1"/>
          </p:nvPr>
        </p:nvSpPr>
        <p:spPr/>
        <p:txBody>
          <a:bodyPr>
            <a:normAutofit lnSpcReduction="10000"/>
          </a:bodyPr>
          <a:lstStyle/>
          <a:p>
            <a:r>
              <a:rPr lang="en-US" b="0" i="0" dirty="0">
                <a:solidFill>
                  <a:srgbClr val="4D4D4D"/>
                </a:solidFill>
                <a:effectLst/>
                <a:highlight>
                  <a:srgbClr val="FFFFFF"/>
                </a:highlight>
                <a:latin typeface="Roboto" panose="02000000000000000000" pitchFamily="2" charset="0"/>
              </a:rPr>
              <a:t>An IEP is a written statement for each child with a disability that is developed, reviewed, and revised at least once a year by a team including educators, parents, the student whenever appropriate, and others who have needed knowledge or expertise. The key word is </a:t>
            </a:r>
            <a:r>
              <a:rPr lang="en-US" b="0" i="1" dirty="0">
                <a:solidFill>
                  <a:srgbClr val="4D4D4D"/>
                </a:solidFill>
                <a:effectLst/>
                <a:highlight>
                  <a:srgbClr val="FFFFFF"/>
                </a:highlight>
                <a:latin typeface="Roboto" panose="02000000000000000000" pitchFamily="2" charset="0"/>
              </a:rPr>
              <a:t>individualized</a:t>
            </a:r>
            <a:r>
              <a:rPr lang="en-US" b="0" i="0" dirty="0">
                <a:solidFill>
                  <a:srgbClr val="4D4D4D"/>
                </a:solidFill>
                <a:effectLst/>
                <a:highlight>
                  <a:srgbClr val="FFFFFF"/>
                </a:highlight>
                <a:latin typeface="Roboto" panose="02000000000000000000" pitchFamily="2" charset="0"/>
              </a:rPr>
              <a:t>.</a:t>
            </a:r>
            <a:r>
              <a:rPr lang="en-US" sz="2800" dirty="0"/>
              <a:t> IEP </a:t>
            </a:r>
            <a:r>
              <a:rPr lang="en-US" dirty="0">
                <a:solidFill>
                  <a:schemeClr val="accent2"/>
                </a:solidFill>
              </a:rPr>
              <a:t>must be</a:t>
            </a:r>
            <a:r>
              <a:rPr lang="en-US" sz="2800" dirty="0">
                <a:solidFill>
                  <a:schemeClr val="accent2"/>
                </a:solidFill>
              </a:rPr>
              <a:t> reasonably calculated to enable a student to make progress appropriate in light of their circumstances. </a:t>
            </a:r>
          </a:p>
          <a:p>
            <a:pPr algn="l"/>
            <a:endParaRPr lang="en-US" b="0" i="0" dirty="0">
              <a:solidFill>
                <a:srgbClr val="4D4D4D"/>
              </a:solidFill>
              <a:effectLst/>
              <a:highlight>
                <a:srgbClr val="FFFFFF"/>
              </a:highlight>
              <a:latin typeface="Roboto" panose="02000000000000000000" pitchFamily="2" charset="0"/>
            </a:endParaRPr>
          </a:p>
          <a:p>
            <a:pPr algn="l"/>
            <a:r>
              <a:rPr lang="en-US" b="0" i="0" dirty="0">
                <a:solidFill>
                  <a:srgbClr val="4D4D4D"/>
                </a:solidFill>
                <a:effectLst/>
                <a:highlight>
                  <a:srgbClr val="FFFFFF"/>
                </a:highlight>
                <a:latin typeface="Roboto" panose="02000000000000000000" pitchFamily="2" charset="0"/>
              </a:rPr>
              <a:t>The IEP must contain measurable goals written for where we want a student’s skills to be in a year. It must also be designed to offer meaningful progress in the general education curriculum and functional performance. Behavioral supports may be part of the plan.</a:t>
            </a:r>
          </a:p>
          <a:p>
            <a:endParaRPr lang="en-US" dirty="0"/>
          </a:p>
        </p:txBody>
      </p:sp>
    </p:spTree>
    <p:extLst>
      <p:ext uri="{BB962C8B-B14F-4D97-AF65-F5344CB8AC3E}">
        <p14:creationId xmlns:p14="http://schemas.microsoft.com/office/powerpoint/2010/main" val="403454312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C3EF61C-4874-743B-1D93-14FF9195FD5F}"/>
              </a:ext>
            </a:extLst>
          </p:cNvPr>
          <p:cNvSpPr>
            <a:spLocks noGrp="1"/>
          </p:cNvSpPr>
          <p:nvPr>
            <p:ph type="title"/>
          </p:nvPr>
        </p:nvSpPr>
        <p:spPr/>
        <p:txBody>
          <a:bodyPr>
            <a:normAutofit fontScale="90000"/>
          </a:bodyPr>
          <a:lstStyle/>
          <a:p>
            <a:r>
              <a:rPr lang="fr-FR" b="1" i="0" dirty="0" err="1">
                <a:solidFill>
                  <a:srgbClr val="007BBD"/>
                </a:solidFill>
                <a:effectLst/>
                <a:highlight>
                  <a:srgbClr val="FFFFFF"/>
                </a:highlight>
                <a:latin typeface="Oswald" panose="00000500000000000000" pitchFamily="2" charset="0"/>
              </a:rPr>
              <a:t>Principle</a:t>
            </a:r>
            <a:r>
              <a:rPr lang="fr-FR" b="1" i="0" dirty="0">
                <a:solidFill>
                  <a:srgbClr val="007BBD"/>
                </a:solidFill>
                <a:effectLst/>
                <a:highlight>
                  <a:srgbClr val="FFFFFF"/>
                </a:highlight>
                <a:latin typeface="Oswald" panose="00000500000000000000" pitchFamily="2" charset="0"/>
              </a:rPr>
              <a:t> 4: Least Restrictive </a:t>
            </a:r>
            <a:r>
              <a:rPr lang="fr-FR" b="1" i="0" dirty="0" err="1">
                <a:solidFill>
                  <a:srgbClr val="007BBD"/>
                </a:solidFill>
                <a:effectLst/>
                <a:highlight>
                  <a:srgbClr val="FFFFFF"/>
                </a:highlight>
                <a:latin typeface="Oswald" panose="00000500000000000000" pitchFamily="2" charset="0"/>
              </a:rPr>
              <a:t>Environment</a:t>
            </a:r>
            <a:r>
              <a:rPr lang="fr-FR" b="1" i="0" dirty="0">
                <a:solidFill>
                  <a:srgbClr val="007BBD"/>
                </a:solidFill>
                <a:effectLst/>
                <a:highlight>
                  <a:srgbClr val="FFFFFF"/>
                </a:highlight>
                <a:latin typeface="Oswald" panose="00000500000000000000" pitchFamily="2" charset="0"/>
              </a:rPr>
              <a:t> (LRE)</a:t>
            </a:r>
            <a:br>
              <a:rPr lang="fr-FR" b="1" i="0" dirty="0">
                <a:solidFill>
                  <a:srgbClr val="007BBD"/>
                </a:solidFill>
                <a:effectLst/>
                <a:highlight>
                  <a:srgbClr val="FFFFFF"/>
                </a:highlight>
                <a:latin typeface="Oswald" panose="00000500000000000000" pitchFamily="2" charset="0"/>
              </a:rPr>
            </a:br>
            <a:endParaRPr lang="en-US" dirty="0"/>
          </a:p>
        </p:txBody>
      </p:sp>
      <p:sp>
        <p:nvSpPr>
          <p:cNvPr id="3" name="Content Placeholder 2">
            <a:extLst>
              <a:ext uri="{FF2B5EF4-FFF2-40B4-BE49-F238E27FC236}">
                <a16:creationId xmlns:a16="http://schemas.microsoft.com/office/drawing/2014/main" id="{45219EE1-E2CB-580D-61AE-94DC4A42A09F}"/>
              </a:ext>
            </a:extLst>
          </p:cNvPr>
          <p:cNvSpPr>
            <a:spLocks noGrp="1"/>
          </p:cNvSpPr>
          <p:nvPr>
            <p:ph idx="1"/>
          </p:nvPr>
        </p:nvSpPr>
        <p:spPr/>
        <p:txBody>
          <a:bodyPr>
            <a:normAutofit fontScale="85000" lnSpcReduction="10000"/>
          </a:bodyPr>
          <a:lstStyle/>
          <a:p>
            <a:pPr algn="l"/>
            <a:r>
              <a:rPr lang="en-US" b="0" i="0" dirty="0">
                <a:solidFill>
                  <a:srgbClr val="4D4D4D"/>
                </a:solidFill>
                <a:effectLst/>
                <a:highlight>
                  <a:srgbClr val="FFFFFF"/>
                </a:highlight>
                <a:latin typeface="Roboto" panose="02000000000000000000" pitchFamily="2" charset="0"/>
              </a:rPr>
              <a:t>The IDEA requires that “...To the maximum extent appropriate, children with disabilities, including children in public or private institutions or other care facilities, are educated with children who are not disabled.” Least Restrictive Environment (LRE) means that:</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Any placement outside the general education classroom must be justified by the child’s individual disability-related needs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Students must have meaningful access to same age peers without disabilities, when appropriate.</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Schools must consider providing any needed services in the general education classroom and other integrated settings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Involvement in music, art, physical education, school trips, clubs, extracurricular and other activities must be accommodated</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Funding is never an appropriate reason for a more restrictive placement</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States must maintain a full range of placement options to meet the needs of children who require specialized treatment programs.</a:t>
            </a:r>
          </a:p>
          <a:p>
            <a:endParaRPr lang="en-US" dirty="0"/>
          </a:p>
        </p:txBody>
      </p:sp>
    </p:spTree>
    <p:extLst>
      <p:ext uri="{BB962C8B-B14F-4D97-AF65-F5344CB8AC3E}">
        <p14:creationId xmlns:p14="http://schemas.microsoft.com/office/powerpoint/2010/main" val="60750832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51FC11-FCFD-3DD6-F12C-BBB8649CF1E7}"/>
              </a:ext>
            </a:extLst>
          </p:cNvPr>
          <p:cNvSpPr>
            <a:spLocks noGrp="1"/>
          </p:cNvSpPr>
          <p:nvPr>
            <p:ph type="title"/>
          </p:nvPr>
        </p:nvSpPr>
        <p:spPr/>
        <p:txBody>
          <a:bodyPr>
            <a:normAutofit fontScale="90000"/>
          </a:bodyPr>
          <a:lstStyle/>
          <a:p>
            <a:r>
              <a:rPr lang="en-US" b="1" i="0" dirty="0">
                <a:solidFill>
                  <a:srgbClr val="007BBD"/>
                </a:solidFill>
                <a:effectLst/>
                <a:highlight>
                  <a:srgbClr val="FFFFFF"/>
                </a:highlight>
                <a:latin typeface="Oswald" panose="00000500000000000000" pitchFamily="2" charset="0"/>
              </a:rPr>
              <a:t>Principle 5: Parent and student participation in decision making</a:t>
            </a:r>
            <a:br>
              <a:rPr lang="en-US" b="1" i="0" dirty="0">
                <a:solidFill>
                  <a:srgbClr val="007BBD"/>
                </a:solidFill>
                <a:effectLst/>
                <a:highlight>
                  <a:srgbClr val="FFFFFF"/>
                </a:highlight>
                <a:latin typeface="Oswald" panose="00000500000000000000" pitchFamily="2" charset="0"/>
              </a:rPr>
            </a:br>
            <a:endParaRPr lang="en-US" dirty="0"/>
          </a:p>
        </p:txBody>
      </p:sp>
      <p:sp>
        <p:nvSpPr>
          <p:cNvPr id="3" name="Content Placeholder 2">
            <a:extLst>
              <a:ext uri="{FF2B5EF4-FFF2-40B4-BE49-F238E27FC236}">
                <a16:creationId xmlns:a16="http://schemas.microsoft.com/office/drawing/2014/main" id="{DFCD3739-5AC2-555D-8BF4-274748663012}"/>
              </a:ext>
            </a:extLst>
          </p:cNvPr>
          <p:cNvSpPr>
            <a:spLocks noGrp="1"/>
          </p:cNvSpPr>
          <p:nvPr>
            <p:ph idx="1"/>
          </p:nvPr>
        </p:nvSpPr>
        <p:spPr/>
        <p:txBody>
          <a:bodyPr/>
          <a:lstStyle/>
          <a:p>
            <a:pPr marL="0" indent="0" algn="l">
              <a:buNone/>
            </a:pPr>
            <a:r>
              <a:rPr lang="en-US" b="0" i="0" dirty="0">
                <a:solidFill>
                  <a:srgbClr val="4D4D4D"/>
                </a:solidFill>
                <a:effectLst/>
                <a:highlight>
                  <a:srgbClr val="FFFFFF"/>
                </a:highlight>
                <a:latin typeface="Roboto" panose="02000000000000000000" pitchFamily="2" charset="0"/>
              </a:rPr>
              <a:t> Parents, and (whenever appropriate) the student, must be meaningfully involved in:</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The development, review, and revision of the IEP</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Educational placement decisions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Determining what data needs to be collected during evaluation</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Reviewing evaluation data</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Transition planning and services starting by age 14</a:t>
            </a:r>
          </a:p>
          <a:p>
            <a:endParaRPr lang="en-US" dirty="0"/>
          </a:p>
        </p:txBody>
      </p:sp>
    </p:spTree>
    <p:extLst>
      <p:ext uri="{BB962C8B-B14F-4D97-AF65-F5344CB8AC3E}">
        <p14:creationId xmlns:p14="http://schemas.microsoft.com/office/powerpoint/2010/main" val="364307536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A56D61-5029-811F-5010-E89A222D9994}"/>
              </a:ext>
            </a:extLst>
          </p:cNvPr>
          <p:cNvSpPr>
            <a:spLocks noGrp="1"/>
          </p:cNvSpPr>
          <p:nvPr>
            <p:ph type="title"/>
          </p:nvPr>
        </p:nvSpPr>
        <p:spPr/>
        <p:txBody>
          <a:bodyPr/>
          <a:lstStyle/>
          <a:p>
            <a:r>
              <a:rPr lang="en-US" b="1" i="0" dirty="0">
                <a:solidFill>
                  <a:srgbClr val="007BBD"/>
                </a:solidFill>
                <a:effectLst/>
                <a:highlight>
                  <a:srgbClr val="FFFFFF"/>
                </a:highlight>
                <a:latin typeface="Oswald" panose="00000500000000000000" pitchFamily="2" charset="0"/>
              </a:rPr>
              <a:t>Principle 6: Procedural Safeguards</a:t>
            </a:r>
            <a:br>
              <a:rPr lang="en-US" b="1" i="0" dirty="0">
                <a:solidFill>
                  <a:srgbClr val="007BBD"/>
                </a:solidFill>
                <a:effectLst/>
                <a:highlight>
                  <a:srgbClr val="FFFFFF"/>
                </a:highlight>
                <a:latin typeface="Oswald" panose="00000500000000000000" pitchFamily="2" charset="0"/>
              </a:rPr>
            </a:br>
            <a:endParaRPr lang="en-US" dirty="0"/>
          </a:p>
        </p:txBody>
      </p:sp>
      <p:sp>
        <p:nvSpPr>
          <p:cNvPr id="3" name="Content Placeholder 2">
            <a:extLst>
              <a:ext uri="{FF2B5EF4-FFF2-40B4-BE49-F238E27FC236}">
                <a16:creationId xmlns:a16="http://schemas.microsoft.com/office/drawing/2014/main" id="{C1EC4C30-8621-0C13-BAF6-1F100CA7395F}"/>
              </a:ext>
            </a:extLst>
          </p:cNvPr>
          <p:cNvSpPr>
            <a:spLocks noGrp="1"/>
          </p:cNvSpPr>
          <p:nvPr>
            <p:ph idx="1"/>
          </p:nvPr>
        </p:nvSpPr>
        <p:spPr/>
        <p:txBody>
          <a:bodyPr>
            <a:normAutofit fontScale="70000" lnSpcReduction="20000"/>
          </a:bodyPr>
          <a:lstStyle/>
          <a:p>
            <a:pPr algn="l"/>
            <a:r>
              <a:rPr lang="en-US" b="1" i="0" dirty="0">
                <a:solidFill>
                  <a:srgbClr val="4D4D4D"/>
                </a:solidFill>
                <a:effectLst/>
                <a:highlight>
                  <a:srgbClr val="FFFFFF"/>
                </a:highlight>
                <a:latin typeface="Roboto" panose="02000000000000000000" pitchFamily="2" charset="0"/>
              </a:rPr>
              <a:t>Parents are entitled to notice in writing including:</a:t>
            </a:r>
            <a:endParaRPr lang="en-US" b="0" i="0" dirty="0">
              <a:solidFill>
                <a:srgbClr val="4D4D4D"/>
              </a:solidFill>
              <a:effectLst/>
              <a:highlight>
                <a:srgbClr val="FFFFFF"/>
              </a:highlight>
              <a:latin typeface="Roboto" panose="02000000000000000000" pitchFamily="2" charset="0"/>
            </a:endParaRP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 parental rights notice to provide information about special education, procedural safeguards, and student and parent rights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Notice in writing of IEP meetings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Prior written notice whenever the school proposes to change or refuses to change the educational programming or educational placement of their child</a:t>
            </a:r>
          </a:p>
          <a:p>
            <a:pPr algn="l"/>
            <a:r>
              <a:rPr lang="en-US" b="1" i="0" dirty="0">
                <a:solidFill>
                  <a:srgbClr val="4D4D4D"/>
                </a:solidFill>
                <a:effectLst/>
                <a:highlight>
                  <a:srgbClr val="FFFFFF"/>
                </a:highlight>
                <a:latin typeface="Roboto" panose="02000000000000000000" pitchFamily="2" charset="0"/>
              </a:rPr>
              <a:t>Parents are entitled to access student records:</a:t>
            </a:r>
            <a:endParaRPr lang="en-US" b="0" i="0" dirty="0">
              <a:solidFill>
                <a:srgbClr val="4D4D4D"/>
              </a:solidFill>
              <a:effectLst/>
              <a:highlight>
                <a:srgbClr val="FFFFFF"/>
              </a:highlight>
              <a:latin typeface="Roboto" panose="02000000000000000000" pitchFamily="2" charset="0"/>
            </a:endParaRP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They may review educational records for their child and obtain copies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They may place a statement of correction or explanation in the student’s record if it contains something they disagree with</a:t>
            </a:r>
          </a:p>
          <a:p>
            <a:pPr algn="l"/>
            <a:r>
              <a:rPr lang="en-US" b="1" i="0" dirty="0">
                <a:solidFill>
                  <a:srgbClr val="4D4D4D"/>
                </a:solidFill>
                <a:effectLst/>
                <a:highlight>
                  <a:srgbClr val="FFFFFF"/>
                </a:highlight>
                <a:latin typeface="Roboto" panose="02000000000000000000" pitchFamily="2" charset="0"/>
              </a:rPr>
              <a:t>Parents have a variety of procedural protections they can invoke when they disagree with educators:</a:t>
            </a:r>
            <a:endParaRPr lang="en-US" b="0" i="0" dirty="0">
              <a:solidFill>
                <a:srgbClr val="4D4D4D"/>
              </a:solidFill>
              <a:effectLst/>
              <a:highlight>
                <a:srgbClr val="FFFFFF"/>
              </a:highlight>
              <a:latin typeface="Roboto" panose="02000000000000000000" pitchFamily="2" charset="0"/>
            </a:endParaRP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The Resolution Facilitator Process</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 Mediation Conference</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 Formal Written Complaint</a:t>
            </a:r>
          </a:p>
          <a:p>
            <a:pPr algn="l">
              <a:buFont typeface="Arial" panose="020B0604020202020204" pitchFamily="34" charset="0"/>
              <a:buChar char="•"/>
            </a:pPr>
            <a:r>
              <a:rPr lang="en-US" b="0" i="0" dirty="0">
                <a:solidFill>
                  <a:srgbClr val="4D4D4D"/>
                </a:solidFill>
                <a:effectLst/>
                <a:highlight>
                  <a:srgbClr val="FFFFFF"/>
                </a:highlight>
                <a:latin typeface="Roboto" panose="02000000000000000000" pitchFamily="2" charset="0"/>
              </a:rPr>
              <a:t>A Due Process Hearing </a:t>
            </a:r>
          </a:p>
          <a:p>
            <a:endParaRPr lang="en-US" dirty="0"/>
          </a:p>
        </p:txBody>
      </p:sp>
    </p:spTree>
    <p:extLst>
      <p:ext uri="{BB962C8B-B14F-4D97-AF65-F5344CB8AC3E}">
        <p14:creationId xmlns:p14="http://schemas.microsoft.com/office/powerpoint/2010/main" val="163923059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FF01B10-8598-5B69-503B-D1FA5B496565}"/>
              </a:ext>
            </a:extLst>
          </p:cNvPr>
          <p:cNvSpPr>
            <a:spLocks noGrp="1"/>
          </p:cNvSpPr>
          <p:nvPr>
            <p:ph type="title"/>
          </p:nvPr>
        </p:nvSpPr>
        <p:spPr/>
        <p:txBody>
          <a:bodyPr/>
          <a:lstStyle/>
          <a:p>
            <a:r>
              <a:rPr lang="en-US" dirty="0"/>
              <a:t> Behavioral Issues</a:t>
            </a:r>
          </a:p>
        </p:txBody>
      </p:sp>
      <p:sp>
        <p:nvSpPr>
          <p:cNvPr id="3" name="Content Placeholder 2">
            <a:extLst>
              <a:ext uri="{FF2B5EF4-FFF2-40B4-BE49-F238E27FC236}">
                <a16:creationId xmlns:a16="http://schemas.microsoft.com/office/drawing/2014/main" id="{92449ED8-238E-C885-8E84-5E9B2C42089E}"/>
              </a:ext>
            </a:extLst>
          </p:cNvPr>
          <p:cNvSpPr>
            <a:spLocks noGrp="1"/>
          </p:cNvSpPr>
          <p:nvPr>
            <p:ph idx="1"/>
          </p:nvPr>
        </p:nvSpPr>
        <p:spPr/>
        <p:txBody>
          <a:bodyPr/>
          <a:lstStyle/>
          <a:p>
            <a:r>
              <a:rPr lang="en-US" dirty="0"/>
              <a:t> Federal disability civil rights law, Section 504 of the Rehabilitation Act of 1973 (Section 504), requires schools to provide the services, supports, interventions, strategies, and modifications to policies students with disabilities need to address any disability based behavior, including behavior that could lead to discipline. The guidance explains that when schools do discipline students with disabilities, they must do so in a nondiscriminatory manner.</a:t>
            </a:r>
          </a:p>
        </p:txBody>
      </p:sp>
    </p:spTree>
    <p:extLst>
      <p:ext uri="{BB962C8B-B14F-4D97-AF65-F5344CB8AC3E}">
        <p14:creationId xmlns:p14="http://schemas.microsoft.com/office/powerpoint/2010/main" val="4113450950"/>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Facet</Template>
  <TotalTime>2811</TotalTime>
  <Words>2787</Words>
  <Application>Microsoft Office PowerPoint</Application>
  <PresentationFormat>Widescreen</PresentationFormat>
  <Paragraphs>180</Paragraphs>
  <Slides>23</Slides>
  <Notes>6</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23</vt:i4>
      </vt:variant>
    </vt:vector>
  </HeadingPairs>
  <TitlesOfParts>
    <vt:vector size="30" baseType="lpstr">
      <vt:lpstr>Aptos</vt:lpstr>
      <vt:lpstr>Arial</vt:lpstr>
      <vt:lpstr>Oswald</vt:lpstr>
      <vt:lpstr>Roboto</vt:lpstr>
      <vt:lpstr>Trebuchet MS</vt:lpstr>
      <vt:lpstr>Wingdings 3</vt:lpstr>
      <vt:lpstr>Facet</vt:lpstr>
      <vt:lpstr>IDEA RIGHTS</vt:lpstr>
      <vt:lpstr>Individuals with Disabilities Act</vt:lpstr>
      <vt:lpstr>Principle 1: Free Appropriate Public Education </vt:lpstr>
      <vt:lpstr>Principle 2: Appropriate Evaluation </vt:lpstr>
      <vt:lpstr>Principle 3: Individualized Education Program (IEP) </vt:lpstr>
      <vt:lpstr>Principle 4: Least Restrictive Environment (LRE) </vt:lpstr>
      <vt:lpstr>Principle 5: Parent and student participation in decision making </vt:lpstr>
      <vt:lpstr>Principle 6: Procedural Safeguards </vt:lpstr>
      <vt:lpstr> Behavioral Issues</vt:lpstr>
      <vt:lpstr>Behavioral Issues </vt:lpstr>
      <vt:lpstr>Supports for Behavioral Challenges</vt:lpstr>
      <vt:lpstr>When to Advocate for Services (slide from presentation by Eubanks, Pizer, and Marshall)</vt:lpstr>
      <vt:lpstr>Addressing Behavioral Challenges</vt:lpstr>
      <vt:lpstr>Challenging Behaviors</vt:lpstr>
      <vt:lpstr>Understanding the Behavior</vt:lpstr>
      <vt:lpstr>Imposing Disciplinary Action</vt:lpstr>
      <vt:lpstr>Disciplinary Action</vt:lpstr>
      <vt:lpstr>Manifestation Determination</vt:lpstr>
      <vt:lpstr>Disability Discrimination</vt:lpstr>
      <vt:lpstr>Non Discrimination</vt:lpstr>
      <vt:lpstr>Non Discrimination</vt:lpstr>
      <vt:lpstr>Non Discrimination</vt:lpstr>
      <vt:lpstr>Resources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IDEA RIGHTS</dc:title>
  <dc:creator>Gottlieb, Jo Dee</dc:creator>
  <cp:lastModifiedBy>Gottlieb, Jo Dee</cp:lastModifiedBy>
  <cp:revision>1</cp:revision>
  <dcterms:created xsi:type="dcterms:W3CDTF">2024-05-01T12:15:38Z</dcterms:created>
  <dcterms:modified xsi:type="dcterms:W3CDTF">2024-05-03T11:08:39Z</dcterms:modified>
</cp:coreProperties>
</file>

<file path=docProps/thumbnail.jpeg>
</file>