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31"/>
  </p:notesMasterIdLst>
  <p:sldIdLst>
    <p:sldId id="256" r:id="rId2"/>
    <p:sldId id="257" r:id="rId3"/>
    <p:sldId id="259" r:id="rId4"/>
    <p:sldId id="260" r:id="rId5"/>
    <p:sldId id="258" r:id="rId6"/>
    <p:sldId id="261" r:id="rId7"/>
    <p:sldId id="262" r:id="rId8"/>
    <p:sldId id="263" r:id="rId9"/>
    <p:sldId id="267" r:id="rId10"/>
    <p:sldId id="264" r:id="rId11"/>
    <p:sldId id="265" r:id="rId12"/>
    <p:sldId id="266"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69572" autoAdjust="0"/>
  </p:normalViewPr>
  <p:slideViewPr>
    <p:cSldViewPr snapToGrid="0">
      <p:cViewPr varScale="1">
        <p:scale>
          <a:sx n="62" d="100"/>
          <a:sy n="62" d="100"/>
        </p:scale>
        <p:origin x="1488" y="53"/>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microsoft.com/office/2015/10/relationships/revisionInfo" Target="revisionInfo.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FD04535-4A76-4ECD-873E-028B066F9C37}" type="datetimeFigureOut">
              <a:rPr lang="en-US" smtClean="0"/>
              <a:t>6/26/2018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175B394-5008-46B5-A74F-020EBFE67C11}" type="slidenum">
              <a:rPr lang="en-US" smtClean="0"/>
              <a:t>‹#›</a:t>
            </a:fld>
            <a:endParaRPr lang="en-US"/>
          </a:p>
        </p:txBody>
      </p:sp>
    </p:spTree>
    <p:extLst>
      <p:ext uri="{BB962C8B-B14F-4D97-AF65-F5344CB8AC3E}">
        <p14:creationId xmlns:p14="http://schemas.microsoft.com/office/powerpoint/2010/main" val="231428234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Break</a:t>
            </a:r>
            <a:r>
              <a:rPr lang="en-US" baseline="0" dirty="0"/>
              <a:t> the ice by doing introductions.  Introduce yourself and have all participants introduce themselves.</a:t>
            </a:r>
            <a:endParaRPr lang="en-US" dirty="0"/>
          </a:p>
        </p:txBody>
      </p:sp>
      <p:sp>
        <p:nvSpPr>
          <p:cNvPr id="4" name="Slide Number Placeholder 3"/>
          <p:cNvSpPr>
            <a:spLocks noGrp="1"/>
          </p:cNvSpPr>
          <p:nvPr>
            <p:ph type="sldNum" sz="quarter" idx="10"/>
          </p:nvPr>
        </p:nvSpPr>
        <p:spPr/>
        <p:txBody>
          <a:bodyPr/>
          <a:lstStyle/>
          <a:p>
            <a:fld id="{9175B394-5008-46B5-A74F-020EBFE67C11}" type="slidenum">
              <a:rPr lang="en-US" smtClean="0"/>
              <a:t>1</a:t>
            </a:fld>
            <a:endParaRPr lang="en-US"/>
          </a:p>
        </p:txBody>
      </p:sp>
    </p:spTree>
    <p:extLst>
      <p:ext uri="{BB962C8B-B14F-4D97-AF65-F5344CB8AC3E}">
        <p14:creationId xmlns:p14="http://schemas.microsoft.com/office/powerpoint/2010/main" val="371157796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err="1" smtClean="0"/>
              <a:t>Garzon</a:t>
            </a:r>
            <a:r>
              <a:rPr lang="en-US" dirty="0" smtClean="0"/>
              <a:t>, A. (2017). </a:t>
            </a:r>
            <a:r>
              <a:rPr lang="en-US" i="1" dirty="0" smtClean="0"/>
              <a:t>Understanding Poverty </a:t>
            </a:r>
            <a:r>
              <a:rPr lang="en-US" dirty="0" smtClean="0"/>
              <a:t>[PowerPoint Slides].</a:t>
            </a:r>
          </a:p>
          <a:p>
            <a:endParaRPr lang="en-US" dirty="0"/>
          </a:p>
        </p:txBody>
      </p:sp>
      <p:sp>
        <p:nvSpPr>
          <p:cNvPr id="4" name="Slide Number Placeholder 3"/>
          <p:cNvSpPr>
            <a:spLocks noGrp="1"/>
          </p:cNvSpPr>
          <p:nvPr>
            <p:ph type="sldNum" sz="quarter" idx="10"/>
          </p:nvPr>
        </p:nvSpPr>
        <p:spPr/>
        <p:txBody>
          <a:bodyPr/>
          <a:lstStyle/>
          <a:p>
            <a:fld id="{9175B394-5008-46B5-A74F-020EBFE67C11}" type="slidenum">
              <a:rPr lang="en-US" smtClean="0"/>
              <a:t>12</a:t>
            </a:fld>
            <a:endParaRPr lang="en-US"/>
          </a:p>
        </p:txBody>
      </p:sp>
    </p:spTree>
    <p:extLst>
      <p:ext uri="{BB962C8B-B14F-4D97-AF65-F5344CB8AC3E}">
        <p14:creationId xmlns:p14="http://schemas.microsoft.com/office/powerpoint/2010/main" val="273295174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GROUP ACTIVITY:</a:t>
            </a:r>
          </a:p>
          <a:p>
            <a:endParaRPr lang="en-US" dirty="0"/>
          </a:p>
          <a:p>
            <a:r>
              <a:rPr lang="en-US" baseline="0" dirty="0"/>
              <a:t>Have participants get back in to the groups that they worked with earlier.  Have participants discuss in their group the questions above and ask each group to come up with a list of five (5) risk factors of poverty.  After giving ample time for the group discussion, have each group report back to all workshop participants on what risk factors they came up with..  If possible, list the factors that each group mentions on a white board or flip chart.  Discuss each risk factor with the entire group as they are reported.</a:t>
            </a:r>
            <a:endParaRPr lang="en-US" dirty="0"/>
          </a:p>
        </p:txBody>
      </p:sp>
      <p:sp>
        <p:nvSpPr>
          <p:cNvPr id="4" name="Slide Number Placeholder 3"/>
          <p:cNvSpPr>
            <a:spLocks noGrp="1"/>
          </p:cNvSpPr>
          <p:nvPr>
            <p:ph type="sldNum" sz="quarter" idx="10"/>
          </p:nvPr>
        </p:nvSpPr>
        <p:spPr/>
        <p:txBody>
          <a:bodyPr/>
          <a:lstStyle/>
          <a:p>
            <a:fld id="{9175B394-5008-46B5-A74F-020EBFE67C11}" type="slidenum">
              <a:rPr lang="en-US" smtClean="0"/>
              <a:t>13</a:t>
            </a:fld>
            <a:endParaRPr lang="en-US"/>
          </a:p>
        </p:txBody>
      </p:sp>
    </p:spTree>
    <p:extLst>
      <p:ext uri="{BB962C8B-B14F-4D97-AF65-F5344CB8AC3E}">
        <p14:creationId xmlns:p14="http://schemas.microsoft.com/office/powerpoint/2010/main" val="161215664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i="0" kern="1200" dirty="0">
                <a:solidFill>
                  <a:schemeClr val="tx1"/>
                </a:solidFill>
                <a:effectLst/>
                <a:latin typeface="+mn-lt"/>
                <a:ea typeface="+mn-ea"/>
                <a:cs typeface="+mn-cs"/>
              </a:rPr>
              <a:t>Review with the group the following list of risk factors:</a:t>
            </a:r>
          </a:p>
          <a:p>
            <a:endParaRPr lang="en-US" sz="1200" b="1" i="0" kern="1200" dirty="0">
              <a:solidFill>
                <a:schemeClr val="tx1"/>
              </a:solidFill>
              <a:effectLst/>
              <a:latin typeface="+mn-lt"/>
              <a:ea typeface="+mn-ea"/>
              <a:cs typeface="+mn-cs"/>
            </a:endParaRPr>
          </a:p>
          <a:p>
            <a:r>
              <a:rPr lang="en-US" sz="1200" b="1" i="0" kern="1200" dirty="0">
                <a:solidFill>
                  <a:schemeClr val="tx1"/>
                </a:solidFill>
                <a:effectLst/>
                <a:latin typeface="+mn-lt"/>
                <a:ea typeface="+mn-ea"/>
                <a:cs typeface="+mn-cs"/>
              </a:rPr>
              <a:t>Households without English speakers:</a:t>
            </a:r>
            <a:r>
              <a:rPr lang="en-US" sz="1200" b="0" i="0" kern="1200" dirty="0">
                <a:solidFill>
                  <a:schemeClr val="tx1"/>
                </a:solidFill>
                <a:effectLst/>
                <a:latin typeface="+mn-lt"/>
                <a:ea typeface="+mn-ea"/>
                <a:cs typeface="+mn-cs"/>
              </a:rPr>
              <a:t> Children in households where all members over age 14 years speak a non-English language and are not proficient in English.</a:t>
            </a:r>
          </a:p>
          <a:p>
            <a:r>
              <a:rPr lang="en-US" sz="1200" b="1" i="0" kern="1200" dirty="0">
                <a:solidFill>
                  <a:schemeClr val="tx1"/>
                </a:solidFill>
                <a:effectLst/>
                <a:latin typeface="+mn-lt"/>
                <a:ea typeface="+mn-ea"/>
                <a:cs typeface="+mn-cs"/>
              </a:rPr>
              <a:t>Large family:</a:t>
            </a:r>
            <a:r>
              <a:rPr lang="en-US" sz="1200" b="0" i="0" kern="1200" dirty="0">
                <a:solidFill>
                  <a:schemeClr val="tx1"/>
                </a:solidFill>
                <a:effectLst/>
                <a:latin typeface="+mn-lt"/>
                <a:ea typeface="+mn-ea"/>
                <a:cs typeface="+mn-cs"/>
              </a:rPr>
              <a:t> Children in families with four or more children.</a:t>
            </a:r>
          </a:p>
          <a:p>
            <a:r>
              <a:rPr lang="en-US" sz="1200" b="1" i="0" kern="1200" dirty="0">
                <a:solidFill>
                  <a:schemeClr val="tx1"/>
                </a:solidFill>
                <a:effectLst/>
                <a:latin typeface="+mn-lt"/>
                <a:ea typeface="+mn-ea"/>
                <a:cs typeface="+mn-cs"/>
              </a:rPr>
              <a:t>Low parental education:</a:t>
            </a:r>
            <a:r>
              <a:rPr lang="en-US" sz="1200" b="0" i="0" kern="1200" dirty="0">
                <a:solidFill>
                  <a:schemeClr val="tx1"/>
                </a:solidFill>
                <a:effectLst/>
                <a:latin typeface="+mn-lt"/>
                <a:ea typeface="+mn-ea"/>
                <a:cs typeface="+mn-cs"/>
              </a:rPr>
              <a:t> Children whose parents both lack a high school degree.</a:t>
            </a:r>
          </a:p>
          <a:p>
            <a:r>
              <a:rPr lang="en-US" sz="1200" b="1" i="0" kern="1200" dirty="0">
                <a:solidFill>
                  <a:schemeClr val="tx1"/>
                </a:solidFill>
                <a:effectLst/>
                <a:latin typeface="+mn-lt"/>
                <a:ea typeface="+mn-ea"/>
                <a:cs typeface="+mn-cs"/>
              </a:rPr>
              <a:t>Residential mobility:</a:t>
            </a:r>
            <a:r>
              <a:rPr lang="en-US" sz="1200" b="0" i="0" kern="1200" dirty="0">
                <a:solidFill>
                  <a:schemeClr val="tx1"/>
                </a:solidFill>
                <a:effectLst/>
                <a:latin typeface="+mn-lt"/>
                <a:ea typeface="+mn-ea"/>
                <a:cs typeface="+mn-cs"/>
              </a:rPr>
              <a:t> Children in families who have changed residences one or more times in the last 12 months.</a:t>
            </a:r>
          </a:p>
          <a:p>
            <a:r>
              <a:rPr lang="en-US" sz="1200" b="1" i="0" kern="1200" dirty="0">
                <a:solidFill>
                  <a:schemeClr val="tx1"/>
                </a:solidFill>
                <a:effectLst/>
                <a:latin typeface="+mn-lt"/>
                <a:ea typeface="+mn-ea"/>
                <a:cs typeface="+mn-cs"/>
              </a:rPr>
              <a:t>Single-parent:</a:t>
            </a:r>
            <a:r>
              <a:rPr lang="en-US" sz="1200" b="0" i="0" kern="1200" dirty="0">
                <a:solidFill>
                  <a:schemeClr val="tx1"/>
                </a:solidFill>
                <a:effectLst/>
                <a:latin typeface="+mn-lt"/>
                <a:ea typeface="+mn-ea"/>
                <a:cs typeface="+mn-cs"/>
              </a:rPr>
              <a:t> Children in families with one unmarried parent in the household.</a:t>
            </a:r>
          </a:p>
          <a:p>
            <a:r>
              <a:rPr lang="en-US" sz="1200" b="1" i="0" kern="1200" dirty="0">
                <a:solidFill>
                  <a:schemeClr val="tx1"/>
                </a:solidFill>
                <a:effectLst/>
                <a:latin typeface="+mn-lt"/>
                <a:ea typeface="+mn-ea"/>
                <a:cs typeface="+mn-cs"/>
              </a:rPr>
              <a:t>Teen mother:</a:t>
            </a:r>
            <a:r>
              <a:rPr lang="en-US" sz="1200" b="0" i="0" kern="1200" dirty="0">
                <a:solidFill>
                  <a:schemeClr val="tx1"/>
                </a:solidFill>
                <a:effectLst/>
                <a:latin typeface="+mn-lt"/>
                <a:ea typeface="+mn-ea"/>
                <a:cs typeface="+mn-cs"/>
              </a:rPr>
              <a:t> Children whose mothers were teenagers when the child was born.</a:t>
            </a:r>
          </a:p>
          <a:p>
            <a:r>
              <a:rPr lang="en-US" sz="1200" b="1" i="0" kern="1200" dirty="0">
                <a:solidFill>
                  <a:schemeClr val="tx1"/>
                </a:solidFill>
                <a:effectLst/>
                <a:latin typeface="+mn-lt"/>
                <a:ea typeface="+mn-ea"/>
                <a:cs typeface="+mn-cs"/>
              </a:rPr>
              <a:t>Non-employed parent(s):</a:t>
            </a:r>
            <a:r>
              <a:rPr lang="en-US" sz="1200" b="0" i="0" kern="1200" dirty="0">
                <a:solidFill>
                  <a:schemeClr val="tx1"/>
                </a:solidFill>
                <a:effectLst/>
                <a:latin typeface="+mn-lt"/>
                <a:ea typeface="+mn-ea"/>
                <a:cs typeface="+mn-cs"/>
              </a:rPr>
              <a:t> Children whose parents had no employment in the previous year.</a:t>
            </a:r>
          </a:p>
          <a:p>
            <a:endParaRPr lang="en-US" sz="1200" b="0" i="0" kern="1200" dirty="0">
              <a:solidFill>
                <a:schemeClr val="tx1"/>
              </a:solidFill>
              <a:effectLst/>
              <a:latin typeface="+mn-lt"/>
              <a:ea typeface="+mn-ea"/>
              <a:cs typeface="+mn-cs"/>
            </a:endParaRPr>
          </a:p>
          <a:p>
            <a:pPr marL="0" indent="0">
              <a:buNone/>
            </a:pPr>
            <a:r>
              <a:rPr lang="en-US" dirty="0" smtClean="0"/>
              <a:t>Robbins, T., </a:t>
            </a:r>
            <a:r>
              <a:rPr lang="en-US" dirty="0" err="1" smtClean="0"/>
              <a:t>Stagman</a:t>
            </a:r>
            <a:r>
              <a:rPr lang="en-US" dirty="0" smtClean="0"/>
              <a:t>, S., Smith, S., (2012, October). </a:t>
            </a:r>
            <a:r>
              <a:rPr lang="en-US" i="1" dirty="0" smtClean="0"/>
              <a:t>Young Children at Risk: National and State Prevalence of Risk Factors. </a:t>
            </a:r>
            <a:r>
              <a:rPr lang="en-US" dirty="0" smtClean="0"/>
              <a:t>Retrieved from: http://www.nccp.org/publications/pub_1073.html</a:t>
            </a:r>
          </a:p>
          <a:p>
            <a:endParaRPr lang="en-US" dirty="0"/>
          </a:p>
        </p:txBody>
      </p:sp>
      <p:sp>
        <p:nvSpPr>
          <p:cNvPr id="4" name="Slide Number Placeholder 3"/>
          <p:cNvSpPr>
            <a:spLocks noGrp="1"/>
          </p:cNvSpPr>
          <p:nvPr>
            <p:ph type="sldNum" sz="quarter" idx="10"/>
          </p:nvPr>
        </p:nvSpPr>
        <p:spPr/>
        <p:txBody>
          <a:bodyPr/>
          <a:lstStyle/>
          <a:p>
            <a:fld id="{9175B394-5008-46B5-A74F-020EBFE67C11}" type="slidenum">
              <a:rPr lang="en-US" smtClean="0"/>
              <a:t>14</a:t>
            </a:fld>
            <a:endParaRPr lang="en-US"/>
          </a:p>
        </p:txBody>
      </p:sp>
    </p:spTree>
    <p:extLst>
      <p:ext uri="{BB962C8B-B14F-4D97-AF65-F5344CB8AC3E}">
        <p14:creationId xmlns:p14="http://schemas.microsoft.com/office/powerpoint/2010/main" val="327281951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i="0" kern="1200" dirty="0">
                <a:solidFill>
                  <a:schemeClr val="tx1"/>
                </a:solidFill>
                <a:effectLst/>
                <a:latin typeface="+mn-lt"/>
                <a:ea typeface="+mn-ea"/>
                <a:cs typeface="+mn-cs"/>
              </a:rPr>
              <a:t>What is the national prevalence of key risk factors for children age 0 to 6?</a:t>
            </a:r>
          </a:p>
          <a:p>
            <a:endParaRPr lang="en-US" sz="1200" b="0" i="0" kern="1200" dirty="0">
              <a:solidFill>
                <a:schemeClr val="tx1"/>
              </a:solidFill>
              <a:effectLst/>
              <a:latin typeface="+mn-lt"/>
              <a:ea typeface="+mn-ea"/>
              <a:cs typeface="+mn-cs"/>
            </a:endParaRPr>
          </a:p>
          <a:p>
            <a:r>
              <a:rPr lang="en-US" sz="1200" b="0" i="0" kern="1200" dirty="0">
                <a:solidFill>
                  <a:schemeClr val="tx1"/>
                </a:solidFill>
                <a:effectLst/>
                <a:latin typeface="+mn-lt"/>
                <a:ea typeface="+mn-ea"/>
                <a:cs typeface="+mn-cs"/>
              </a:rPr>
              <a:t>There are almost 24 million children under age 6 in the United States. Large numbers of young children are growing up in families experiencing economic hardship.</a:t>
            </a:r>
          </a:p>
          <a:p>
            <a:r>
              <a:rPr lang="en-US" sz="1200" b="0" i="0" kern="1200" dirty="0">
                <a:solidFill>
                  <a:schemeClr val="tx1"/>
                </a:solidFill>
                <a:effectLst/>
                <a:latin typeface="+mn-lt"/>
                <a:ea typeface="+mn-ea"/>
                <a:cs typeface="+mn-cs"/>
              </a:rPr>
              <a:t>Almost half – 11.4 million children – live in low-income or poor families.</a:t>
            </a:r>
          </a:p>
          <a:p>
            <a:r>
              <a:rPr lang="en-US" sz="1200" b="0" i="0" kern="1200" dirty="0">
                <a:solidFill>
                  <a:schemeClr val="tx1"/>
                </a:solidFill>
                <a:effectLst/>
                <a:latin typeface="+mn-lt"/>
                <a:ea typeface="+mn-ea"/>
                <a:cs typeface="+mn-cs"/>
              </a:rPr>
              <a:t>This includes 12 percent – nearly three million children – who live in extreme poverty.</a:t>
            </a:r>
          </a:p>
          <a:p>
            <a:r>
              <a:rPr lang="en-US" sz="1200" b="0" i="0" kern="1200" dirty="0">
                <a:solidFill>
                  <a:schemeClr val="tx1"/>
                </a:solidFill>
                <a:effectLst/>
                <a:latin typeface="+mn-lt"/>
                <a:ea typeface="+mn-ea"/>
                <a:cs typeface="+mn-cs"/>
              </a:rPr>
              <a:t>Poverty, in combination with one of the seven risk factors included in the </a:t>
            </a:r>
            <a:r>
              <a:rPr lang="en-US" sz="1200" b="0" i="1" kern="1200" dirty="0">
                <a:solidFill>
                  <a:schemeClr val="tx1"/>
                </a:solidFill>
                <a:effectLst/>
                <a:latin typeface="+mn-lt"/>
                <a:ea typeface="+mn-ea"/>
                <a:cs typeface="+mn-cs"/>
              </a:rPr>
              <a:t>Young Child Risk Calculator</a:t>
            </a:r>
            <a:r>
              <a:rPr lang="en-US" sz="1200" b="0" i="0" kern="1200" dirty="0">
                <a:solidFill>
                  <a:schemeClr val="tx1"/>
                </a:solidFill>
                <a:effectLst/>
                <a:latin typeface="+mn-lt"/>
                <a:ea typeface="+mn-ea"/>
                <a:cs typeface="+mn-cs"/>
              </a:rPr>
              <a:t>, affects large numbers of children under age 6.</a:t>
            </a:r>
          </a:p>
          <a:p>
            <a:r>
              <a:rPr lang="en-US" sz="1200" b="0" i="0" kern="1200" dirty="0">
                <a:solidFill>
                  <a:schemeClr val="tx1"/>
                </a:solidFill>
                <a:effectLst/>
                <a:latin typeface="+mn-lt"/>
                <a:ea typeface="+mn-ea"/>
                <a:cs typeface="+mn-cs"/>
              </a:rPr>
              <a:t>Between three and 16 percent of young children are affected by poverty in combination with another risk factor, including parents lacking a high school degree (1.7 million), teen mother (almost 0.7 million) and living in a household without English speakers (0.9 million).</a:t>
            </a:r>
          </a:p>
          <a:p>
            <a:r>
              <a:rPr lang="en-US" sz="1200" b="0" i="0" kern="1200" dirty="0">
                <a:solidFill>
                  <a:schemeClr val="tx1"/>
                </a:solidFill>
                <a:effectLst/>
                <a:latin typeface="+mn-lt"/>
                <a:ea typeface="+mn-ea"/>
                <a:cs typeface="+mn-cs"/>
              </a:rPr>
              <a:t>Nearly four million children (16 percent) are living in families at or below the federal poverty level and headed by a single parent.</a:t>
            </a:r>
          </a:p>
          <a:p>
            <a:r>
              <a:rPr lang="en-US" sz="1200" b="0" i="0" kern="1200" dirty="0">
                <a:solidFill>
                  <a:schemeClr val="tx1"/>
                </a:solidFill>
                <a:effectLst/>
                <a:latin typeface="+mn-lt"/>
                <a:ea typeface="+mn-ea"/>
                <a:cs typeface="+mn-cs"/>
              </a:rPr>
              <a:t>Twenty percent of young children (over 4.7 million) are affected by three or more risk factors.</a:t>
            </a:r>
          </a:p>
          <a:p>
            <a:endParaRPr lang="en-US" sz="1200" b="0" i="0" kern="1200" dirty="0">
              <a:solidFill>
                <a:schemeClr val="tx1"/>
              </a:solidFill>
              <a:effectLst/>
              <a:latin typeface="+mn-lt"/>
              <a:ea typeface="+mn-ea"/>
              <a:cs typeface="+mn-cs"/>
            </a:endParaRPr>
          </a:p>
          <a:p>
            <a:pPr marL="0" indent="0">
              <a:buNone/>
            </a:pPr>
            <a:r>
              <a:rPr lang="en-US" dirty="0" smtClean="0"/>
              <a:t>Robbins, T., </a:t>
            </a:r>
            <a:r>
              <a:rPr lang="en-US" dirty="0" err="1" smtClean="0"/>
              <a:t>Stagman</a:t>
            </a:r>
            <a:r>
              <a:rPr lang="en-US" dirty="0" smtClean="0"/>
              <a:t>, S., Smith, S., (2012, October). </a:t>
            </a:r>
            <a:r>
              <a:rPr lang="en-US" i="1" dirty="0" smtClean="0"/>
              <a:t>Young Children at Risk: National and State Prevalence of Risk Factors. </a:t>
            </a:r>
            <a:r>
              <a:rPr lang="en-US" dirty="0" smtClean="0"/>
              <a:t>Retrieved from: http://www.nccp.org/publications/pub_1073.html</a:t>
            </a:r>
          </a:p>
          <a:p>
            <a:endParaRPr lang="en-US" dirty="0"/>
          </a:p>
        </p:txBody>
      </p:sp>
      <p:sp>
        <p:nvSpPr>
          <p:cNvPr id="4" name="Slide Number Placeholder 3"/>
          <p:cNvSpPr>
            <a:spLocks noGrp="1"/>
          </p:cNvSpPr>
          <p:nvPr>
            <p:ph type="sldNum" sz="quarter" idx="10"/>
          </p:nvPr>
        </p:nvSpPr>
        <p:spPr/>
        <p:txBody>
          <a:bodyPr/>
          <a:lstStyle/>
          <a:p>
            <a:fld id="{9175B394-5008-46B5-A74F-020EBFE67C11}" type="slidenum">
              <a:rPr lang="en-US" smtClean="0"/>
              <a:t>15</a:t>
            </a:fld>
            <a:endParaRPr lang="en-US"/>
          </a:p>
        </p:txBody>
      </p:sp>
    </p:spTree>
    <p:extLst>
      <p:ext uri="{BB962C8B-B14F-4D97-AF65-F5344CB8AC3E}">
        <p14:creationId xmlns:p14="http://schemas.microsoft.com/office/powerpoint/2010/main" val="418601020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i="0" kern="1200" dirty="0">
                <a:solidFill>
                  <a:schemeClr val="tx1"/>
                </a:solidFill>
                <a:effectLst/>
                <a:latin typeface="+mn-lt"/>
                <a:ea typeface="+mn-ea"/>
                <a:cs typeface="+mn-cs"/>
              </a:rPr>
              <a:t>How does the prevalence of risks affecting young children vary across the states?</a:t>
            </a:r>
          </a:p>
          <a:p>
            <a:r>
              <a:rPr lang="en-US" sz="1200" b="0" i="0" kern="1200" dirty="0">
                <a:solidFill>
                  <a:schemeClr val="tx1"/>
                </a:solidFill>
                <a:effectLst/>
                <a:latin typeface="+mn-lt"/>
                <a:ea typeface="+mn-ea"/>
                <a:cs typeface="+mn-cs"/>
              </a:rPr>
              <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Mississippi and the District of Columbia have the highest percentages of young children living in extreme poverty in a single-parent household (15 and 17 percent, respectively).</a:t>
            </a:r>
          </a:p>
          <a:p>
            <a:r>
              <a:rPr lang="en-US" sz="1200" b="0" i="0" kern="1200" dirty="0">
                <a:solidFill>
                  <a:schemeClr val="tx1"/>
                </a:solidFill>
                <a:effectLst/>
                <a:latin typeface="+mn-lt"/>
                <a:ea typeface="+mn-ea"/>
                <a:cs typeface="+mn-cs"/>
              </a:rPr>
              <a:t>In three states (Mississippi, New Mexico and Texas), 10 to 11 percent of children under age 6 are living in poverty and have parents with no high school degree.</a:t>
            </a:r>
          </a:p>
          <a:p>
            <a:r>
              <a:rPr lang="en-US" sz="1200" b="0" i="0" kern="1200" dirty="0">
                <a:solidFill>
                  <a:schemeClr val="tx1"/>
                </a:solidFill>
                <a:effectLst/>
                <a:latin typeface="+mn-lt"/>
                <a:ea typeface="+mn-ea"/>
                <a:cs typeface="+mn-cs"/>
              </a:rPr>
              <a:t>Texas and California have the highest percentages of children (11 to 13 percent) who are low-income and living in households without English speakers.</a:t>
            </a:r>
          </a:p>
          <a:p>
            <a:endParaRPr lang="en-US" dirty="0"/>
          </a:p>
          <a:p>
            <a:pPr marL="0" indent="0">
              <a:buNone/>
            </a:pPr>
            <a:r>
              <a:rPr lang="en-US" dirty="0" smtClean="0"/>
              <a:t>Robbins, T., </a:t>
            </a:r>
            <a:r>
              <a:rPr lang="en-US" dirty="0" err="1" smtClean="0"/>
              <a:t>Stagman</a:t>
            </a:r>
            <a:r>
              <a:rPr lang="en-US" dirty="0" smtClean="0"/>
              <a:t>, S., Smith, S., (2012, October). </a:t>
            </a:r>
            <a:r>
              <a:rPr lang="en-US" i="1" dirty="0" smtClean="0"/>
              <a:t>Young Children at Risk: National and State Prevalence of Risk Factors. </a:t>
            </a:r>
            <a:r>
              <a:rPr lang="en-US" dirty="0" smtClean="0"/>
              <a:t>Retrieved from: http://www.nccp.org/publications/pub_1073.html</a:t>
            </a:r>
          </a:p>
        </p:txBody>
      </p:sp>
      <p:sp>
        <p:nvSpPr>
          <p:cNvPr id="4" name="Slide Number Placeholder 3"/>
          <p:cNvSpPr>
            <a:spLocks noGrp="1"/>
          </p:cNvSpPr>
          <p:nvPr>
            <p:ph type="sldNum" sz="quarter" idx="10"/>
          </p:nvPr>
        </p:nvSpPr>
        <p:spPr/>
        <p:txBody>
          <a:bodyPr/>
          <a:lstStyle/>
          <a:p>
            <a:fld id="{9175B394-5008-46B5-A74F-020EBFE67C11}" type="slidenum">
              <a:rPr lang="en-US" smtClean="0"/>
              <a:t>16</a:t>
            </a:fld>
            <a:endParaRPr lang="en-US"/>
          </a:p>
        </p:txBody>
      </p:sp>
    </p:spTree>
    <p:extLst>
      <p:ext uri="{BB962C8B-B14F-4D97-AF65-F5344CB8AC3E}">
        <p14:creationId xmlns:p14="http://schemas.microsoft.com/office/powerpoint/2010/main" val="97048063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Review the chart above showing the number of children involved in each of the listed risk factors.</a:t>
            </a:r>
          </a:p>
          <a:p>
            <a:endParaRPr lang="en-US" dirty="0"/>
          </a:p>
          <a:p>
            <a:pPr marL="0" indent="0">
              <a:buNone/>
            </a:pPr>
            <a:r>
              <a:rPr lang="en-US" dirty="0" smtClean="0"/>
              <a:t>Robbins, T., </a:t>
            </a:r>
            <a:r>
              <a:rPr lang="en-US" dirty="0" err="1" smtClean="0"/>
              <a:t>Stagman</a:t>
            </a:r>
            <a:r>
              <a:rPr lang="en-US" dirty="0" smtClean="0"/>
              <a:t>, S., Smith, S., (2012, October). </a:t>
            </a:r>
            <a:r>
              <a:rPr lang="en-US" i="1" dirty="0" smtClean="0"/>
              <a:t>Young Children at Risk: National and State Prevalence of Risk Factors. </a:t>
            </a:r>
            <a:r>
              <a:rPr lang="en-US" dirty="0" smtClean="0"/>
              <a:t>Retrieved from: http://www.nccp.org/publications/pub_1073.html</a:t>
            </a:r>
          </a:p>
        </p:txBody>
      </p:sp>
      <p:sp>
        <p:nvSpPr>
          <p:cNvPr id="4" name="Slide Number Placeholder 3"/>
          <p:cNvSpPr>
            <a:spLocks noGrp="1"/>
          </p:cNvSpPr>
          <p:nvPr>
            <p:ph type="sldNum" sz="quarter" idx="10"/>
          </p:nvPr>
        </p:nvSpPr>
        <p:spPr/>
        <p:txBody>
          <a:bodyPr/>
          <a:lstStyle/>
          <a:p>
            <a:fld id="{9175B394-5008-46B5-A74F-020EBFE67C11}" type="slidenum">
              <a:rPr lang="en-US" smtClean="0"/>
              <a:t>17</a:t>
            </a:fld>
            <a:endParaRPr lang="en-US"/>
          </a:p>
        </p:txBody>
      </p:sp>
    </p:spTree>
    <p:extLst>
      <p:ext uri="{BB962C8B-B14F-4D97-AF65-F5344CB8AC3E}">
        <p14:creationId xmlns:p14="http://schemas.microsoft.com/office/powerpoint/2010/main" val="397765149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Point out that WV is in the 10-13% range on this chart</a:t>
            </a:r>
            <a:r>
              <a:rPr lang="en-US" dirty="0" smtClean="0"/>
              <a:t>.</a:t>
            </a: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http://</a:t>
            </a:r>
            <a:r>
              <a:rPr lang="en-US" dirty="0" smtClean="0"/>
              <a:t>wwwRobbins, T., </a:t>
            </a:r>
            <a:r>
              <a:rPr lang="en-US" dirty="0" err="1" smtClean="0"/>
              <a:t>Stagman</a:t>
            </a:r>
            <a:r>
              <a:rPr lang="en-US" dirty="0" smtClean="0"/>
              <a:t>, S., Smith, S., (2012, October). </a:t>
            </a:r>
            <a:r>
              <a:rPr lang="en-US" i="1" dirty="0" smtClean="0"/>
              <a:t>Young Children at Risk: National and State Prevalence of Risk Factors. </a:t>
            </a:r>
            <a:r>
              <a:rPr lang="en-US" dirty="0" smtClean="0"/>
              <a:t>Retrieved from: http://www.nccp.org/publications/pub_1073.html</a:t>
            </a:r>
          </a:p>
          <a:p>
            <a:endParaRPr lang="en-US" dirty="0"/>
          </a:p>
        </p:txBody>
      </p:sp>
      <p:sp>
        <p:nvSpPr>
          <p:cNvPr id="4" name="Slide Number Placeholder 3"/>
          <p:cNvSpPr>
            <a:spLocks noGrp="1"/>
          </p:cNvSpPr>
          <p:nvPr>
            <p:ph type="sldNum" sz="quarter" idx="10"/>
          </p:nvPr>
        </p:nvSpPr>
        <p:spPr/>
        <p:txBody>
          <a:bodyPr/>
          <a:lstStyle/>
          <a:p>
            <a:fld id="{9175B394-5008-46B5-A74F-020EBFE67C11}" type="slidenum">
              <a:rPr lang="en-US" smtClean="0"/>
              <a:t>18</a:t>
            </a:fld>
            <a:endParaRPr lang="en-US"/>
          </a:p>
        </p:txBody>
      </p:sp>
    </p:spTree>
    <p:extLst>
      <p:ext uri="{BB962C8B-B14F-4D97-AF65-F5344CB8AC3E}">
        <p14:creationId xmlns:p14="http://schemas.microsoft.com/office/powerpoint/2010/main" val="270052259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Point out that WV is in the 5-6% range on this chart.</a:t>
            </a:r>
          </a:p>
          <a:p>
            <a:endParaRPr lang="en-US" dirty="0"/>
          </a:p>
          <a:p>
            <a:pPr marL="0" indent="0">
              <a:buNone/>
            </a:pPr>
            <a:r>
              <a:rPr lang="en-US" dirty="0" smtClean="0"/>
              <a:t>Robbins, T., </a:t>
            </a:r>
            <a:r>
              <a:rPr lang="en-US" dirty="0" err="1" smtClean="0"/>
              <a:t>Stagman</a:t>
            </a:r>
            <a:r>
              <a:rPr lang="en-US" dirty="0" smtClean="0"/>
              <a:t>, S., Smith, S., (2012, October). </a:t>
            </a:r>
            <a:r>
              <a:rPr lang="en-US" i="1" dirty="0" smtClean="0"/>
              <a:t>Young Children at Risk: National and State Prevalence of Risk Factors. </a:t>
            </a:r>
            <a:r>
              <a:rPr lang="en-US" dirty="0" smtClean="0"/>
              <a:t>Retrieved from: http://www.nccp.org/publications/pub_1073.html</a:t>
            </a:r>
          </a:p>
        </p:txBody>
      </p:sp>
      <p:sp>
        <p:nvSpPr>
          <p:cNvPr id="4" name="Slide Number Placeholder 3"/>
          <p:cNvSpPr>
            <a:spLocks noGrp="1"/>
          </p:cNvSpPr>
          <p:nvPr>
            <p:ph type="sldNum" sz="quarter" idx="10"/>
          </p:nvPr>
        </p:nvSpPr>
        <p:spPr/>
        <p:txBody>
          <a:bodyPr/>
          <a:lstStyle/>
          <a:p>
            <a:fld id="{9175B394-5008-46B5-A74F-020EBFE67C11}" type="slidenum">
              <a:rPr lang="en-US" smtClean="0"/>
              <a:t>19</a:t>
            </a:fld>
            <a:endParaRPr lang="en-US"/>
          </a:p>
        </p:txBody>
      </p:sp>
    </p:spTree>
    <p:extLst>
      <p:ext uri="{BB962C8B-B14F-4D97-AF65-F5344CB8AC3E}">
        <p14:creationId xmlns:p14="http://schemas.microsoft.com/office/powerpoint/2010/main" val="182874128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GROUP ACTIVITY:</a:t>
            </a:r>
          </a:p>
          <a:p>
            <a:endParaRPr lang="en-US" dirty="0"/>
          </a:p>
          <a:p>
            <a:r>
              <a:rPr lang="en-US" baseline="0" dirty="0"/>
              <a:t>Have participants get back in to the groups that they worked with earlier.  Have participants discuss in their group the questions above and ask each group to come up with a list of five (5) consequences of poverty, especially </a:t>
            </a:r>
            <a:r>
              <a:rPr lang="en-US" baseline="0" dirty="0" smtClean="0"/>
              <a:t>the effects on </a:t>
            </a:r>
            <a:r>
              <a:rPr lang="en-US" baseline="0" dirty="0"/>
              <a:t>children..  After giving ample time for the group discussion, have each group report back to all workshop participants on what consequences they came up with. Discuss each consequence with the entire group as they are reported. If possible, list the factors that each group mentions on a white board or flip chart.  There may be some overlap from each of the other group activities.  Point this out to the group and how that this shows how poverty can be a cycle.</a:t>
            </a:r>
            <a:endParaRPr lang="en-US" dirty="0"/>
          </a:p>
          <a:p>
            <a:endParaRPr lang="en-US" dirty="0"/>
          </a:p>
        </p:txBody>
      </p:sp>
      <p:sp>
        <p:nvSpPr>
          <p:cNvPr id="4" name="Slide Number Placeholder 3"/>
          <p:cNvSpPr>
            <a:spLocks noGrp="1"/>
          </p:cNvSpPr>
          <p:nvPr>
            <p:ph type="sldNum" sz="quarter" idx="10"/>
          </p:nvPr>
        </p:nvSpPr>
        <p:spPr/>
        <p:txBody>
          <a:bodyPr/>
          <a:lstStyle/>
          <a:p>
            <a:fld id="{9175B394-5008-46B5-A74F-020EBFE67C11}" type="slidenum">
              <a:rPr lang="en-US" smtClean="0"/>
              <a:t>20</a:t>
            </a:fld>
            <a:endParaRPr lang="en-US"/>
          </a:p>
        </p:txBody>
      </p:sp>
    </p:spTree>
    <p:extLst>
      <p:ext uri="{BB962C8B-B14F-4D97-AF65-F5344CB8AC3E}">
        <p14:creationId xmlns:p14="http://schemas.microsoft.com/office/powerpoint/2010/main" val="418123073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US" i="1" dirty="0" smtClean="0"/>
              <a:t>Effects of Poverty, Hunger, and Homelessness on Children and Youth. </a:t>
            </a:r>
            <a:r>
              <a:rPr lang="en-US" dirty="0" smtClean="0"/>
              <a:t>(2018). Retrieved from: http://www.apa.org/pi/families/poverty.aspx</a:t>
            </a:r>
            <a:endParaRPr lang="en-US" i="1" dirty="0" smtClean="0"/>
          </a:p>
          <a:p>
            <a:endParaRPr lang="en-US" dirty="0" smtClean="0"/>
          </a:p>
          <a:p>
            <a:pPr fontAlgn="base"/>
            <a:r>
              <a:rPr lang="en-US" sz="1200" b="0" i="0" kern="1200" dirty="0" smtClean="0">
                <a:solidFill>
                  <a:schemeClr val="tx1"/>
                </a:solidFill>
                <a:effectLst/>
                <a:latin typeface="+mn-lt"/>
                <a:ea typeface="+mn-ea"/>
                <a:cs typeface="+mn-cs"/>
              </a:rPr>
              <a:t>Poverty is linked with negative conditions such as substandard housing, homelessness, inadequate nutrition and food insecurity, inadequate child care, lack of access to health care, unsafe neighborhoods, and under resourced schools which adversely impact our nation’s children. </a:t>
            </a:r>
          </a:p>
          <a:p>
            <a:pPr fontAlgn="base"/>
            <a:endParaRPr lang="en-US" sz="1200" b="0" i="0" kern="1200" dirty="0" smtClean="0">
              <a:solidFill>
                <a:schemeClr val="tx1"/>
              </a:solidFill>
              <a:effectLst/>
              <a:latin typeface="+mn-lt"/>
              <a:ea typeface="+mn-ea"/>
              <a:cs typeface="+mn-cs"/>
            </a:endParaRPr>
          </a:p>
          <a:p>
            <a:pPr fontAlgn="base"/>
            <a:r>
              <a:rPr lang="en-US" sz="1200" b="0" i="0" kern="1200" dirty="0" smtClean="0">
                <a:solidFill>
                  <a:schemeClr val="tx1"/>
                </a:solidFill>
                <a:effectLst/>
                <a:latin typeface="+mn-lt"/>
                <a:ea typeface="+mn-ea"/>
                <a:cs typeface="+mn-cs"/>
              </a:rPr>
              <a:t>Poorer children and teens are also at greater risk for several negative outcomes such as poor academic achievement, school dropout, abuse and neglect, behavioral and socioemotional problems, physical health problems, and developmental delays. </a:t>
            </a:r>
          </a:p>
          <a:p>
            <a:pPr fontAlgn="base"/>
            <a:endParaRPr lang="en-US" sz="1200" b="0" i="0" kern="1200" dirty="0" smtClean="0">
              <a:solidFill>
                <a:schemeClr val="tx1"/>
              </a:solidFill>
              <a:effectLst/>
              <a:latin typeface="+mn-lt"/>
              <a:ea typeface="+mn-ea"/>
              <a:cs typeface="+mn-cs"/>
            </a:endParaRPr>
          </a:p>
          <a:p>
            <a:pPr fontAlgn="base"/>
            <a:r>
              <a:rPr lang="en-US" sz="1200" b="0" i="0" kern="1200" dirty="0" smtClean="0">
                <a:solidFill>
                  <a:schemeClr val="tx1"/>
                </a:solidFill>
                <a:effectLst/>
                <a:latin typeface="+mn-lt"/>
                <a:ea typeface="+mn-ea"/>
                <a:cs typeface="+mn-cs"/>
              </a:rPr>
              <a:t>These effects are compounded by the barriers children and their families encounter when trying to access physical and mental health care. </a:t>
            </a:r>
          </a:p>
          <a:p>
            <a:pPr fontAlgn="base"/>
            <a:r>
              <a:rPr lang="en-US" sz="1200" b="0" i="0" kern="1200" dirty="0" smtClean="0">
                <a:solidFill>
                  <a:schemeClr val="tx1"/>
                </a:solidFill>
                <a:effectLst/>
                <a:latin typeface="+mn-lt"/>
                <a:ea typeface="+mn-ea"/>
                <a:cs typeface="+mn-cs"/>
              </a:rPr>
              <a:t>Economists estimate that child poverty costs an estimated $500 billion a year to the U.S. economy; reduces productivity and economic output by 1.3 percent of GDP; raises crime and increases health expenditure (</a:t>
            </a:r>
            <a:r>
              <a:rPr lang="en-US" sz="1200" b="0" i="0" kern="1200" dirty="0" err="1" smtClean="0">
                <a:solidFill>
                  <a:schemeClr val="tx1"/>
                </a:solidFill>
                <a:effectLst/>
                <a:latin typeface="+mn-lt"/>
                <a:ea typeface="+mn-ea"/>
                <a:cs typeface="+mn-cs"/>
              </a:rPr>
              <a:t>Holzer</a:t>
            </a:r>
            <a:r>
              <a:rPr lang="en-US" sz="1200" b="0" i="0" kern="1200" dirty="0" smtClean="0">
                <a:solidFill>
                  <a:schemeClr val="tx1"/>
                </a:solidFill>
                <a:effectLst/>
                <a:latin typeface="+mn-lt"/>
                <a:ea typeface="+mn-ea"/>
                <a:cs typeface="+mn-cs"/>
              </a:rPr>
              <a:t> et al., 2008).</a:t>
            </a:r>
          </a:p>
          <a:p>
            <a:endParaRPr lang="en-US" dirty="0"/>
          </a:p>
        </p:txBody>
      </p:sp>
      <p:sp>
        <p:nvSpPr>
          <p:cNvPr id="4" name="Slide Number Placeholder 3"/>
          <p:cNvSpPr>
            <a:spLocks noGrp="1"/>
          </p:cNvSpPr>
          <p:nvPr>
            <p:ph type="sldNum" sz="quarter" idx="10"/>
          </p:nvPr>
        </p:nvSpPr>
        <p:spPr/>
        <p:txBody>
          <a:bodyPr/>
          <a:lstStyle/>
          <a:p>
            <a:fld id="{9175B394-5008-46B5-A74F-020EBFE67C11}" type="slidenum">
              <a:rPr lang="en-US" smtClean="0"/>
              <a:t>21</a:t>
            </a:fld>
            <a:endParaRPr lang="en-US"/>
          </a:p>
        </p:txBody>
      </p:sp>
    </p:spTree>
    <p:extLst>
      <p:ext uri="{BB962C8B-B14F-4D97-AF65-F5344CB8AC3E}">
        <p14:creationId xmlns:p14="http://schemas.microsoft.com/office/powerpoint/2010/main" val="252586257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Explain that</a:t>
            </a:r>
            <a:r>
              <a:rPr lang="en-US" baseline="0" dirty="0"/>
              <a:t> the </a:t>
            </a:r>
            <a:r>
              <a:rPr lang="en-US" b="1" baseline="0" dirty="0"/>
              <a:t>Federal Poverty Line </a:t>
            </a:r>
            <a:r>
              <a:rPr lang="en-US" baseline="0" dirty="0"/>
              <a:t>is </a:t>
            </a:r>
            <a:r>
              <a:rPr lang="en-US" sz="1200" b="0" i="0" kern="1200" dirty="0">
                <a:solidFill>
                  <a:schemeClr val="tx1"/>
                </a:solidFill>
                <a:effectLst/>
                <a:latin typeface="+mn-lt"/>
                <a:ea typeface="+mn-ea"/>
                <a:cs typeface="+mn-cs"/>
              </a:rPr>
              <a:t>A measure of income issued every year by the Department of Health and Human Services (HHS). Federal poverty levels are used to determine your eligibility for certain programs and benefits, including savings on Marketplace health insurance, and Medicaid and CHIP coverage.  (Healthcare.gov,</a:t>
            </a:r>
            <a:r>
              <a:rPr lang="en-US" sz="1200" b="0" i="0" kern="1200" baseline="0" dirty="0">
                <a:solidFill>
                  <a:schemeClr val="tx1"/>
                </a:solidFill>
                <a:effectLst/>
                <a:latin typeface="+mn-lt"/>
                <a:ea typeface="+mn-ea"/>
                <a:cs typeface="+mn-cs"/>
              </a:rPr>
              <a:t> 2018)</a:t>
            </a:r>
            <a:endParaRPr lang="en-US" dirty="0"/>
          </a:p>
        </p:txBody>
      </p:sp>
      <p:sp>
        <p:nvSpPr>
          <p:cNvPr id="4" name="Slide Number Placeholder 3"/>
          <p:cNvSpPr>
            <a:spLocks noGrp="1"/>
          </p:cNvSpPr>
          <p:nvPr>
            <p:ph type="sldNum" sz="quarter" idx="10"/>
          </p:nvPr>
        </p:nvSpPr>
        <p:spPr/>
        <p:txBody>
          <a:bodyPr/>
          <a:lstStyle/>
          <a:p>
            <a:fld id="{9175B394-5008-46B5-A74F-020EBFE67C11}" type="slidenum">
              <a:rPr lang="en-US" smtClean="0"/>
              <a:t>3</a:t>
            </a:fld>
            <a:endParaRPr lang="en-US"/>
          </a:p>
        </p:txBody>
      </p:sp>
    </p:spTree>
    <p:extLst>
      <p:ext uri="{BB962C8B-B14F-4D97-AF65-F5344CB8AC3E}">
        <p14:creationId xmlns:p14="http://schemas.microsoft.com/office/powerpoint/2010/main" val="333707438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US" i="1" dirty="0" smtClean="0"/>
              <a:t>Effects of Poverty, Hunger, and Homelessness on Children and Youth. </a:t>
            </a:r>
            <a:r>
              <a:rPr lang="en-US" dirty="0" smtClean="0"/>
              <a:t>(2018). Retrieved from: http://www.apa.org/pi/families/poverty.aspx</a:t>
            </a:r>
            <a:endParaRPr lang="en-US" i="1" dirty="0" smtClean="0"/>
          </a:p>
          <a:p>
            <a:endParaRPr lang="en-US" dirty="0" smtClean="0"/>
          </a:p>
          <a:p>
            <a:r>
              <a:rPr lang="en-US" dirty="0" smtClean="0"/>
              <a:t>Review the</a:t>
            </a:r>
            <a:r>
              <a:rPr lang="en-US" baseline="0" dirty="0" smtClean="0"/>
              <a:t> following info with the info the slide:</a:t>
            </a:r>
            <a:endParaRPr lang="en-US" dirty="0" smtClean="0"/>
          </a:p>
          <a:p>
            <a:endParaRPr lang="en-US" dirty="0" smtClean="0"/>
          </a:p>
          <a:p>
            <a:pPr fontAlgn="base"/>
            <a:r>
              <a:rPr lang="en-US" sz="1200" b="0" i="0" kern="1200" dirty="0" smtClean="0">
                <a:solidFill>
                  <a:schemeClr val="tx1"/>
                </a:solidFill>
                <a:effectLst/>
                <a:latin typeface="+mn-lt"/>
                <a:ea typeface="+mn-ea"/>
                <a:cs typeface="+mn-cs"/>
              </a:rPr>
              <a:t>Poverty has a particularly adverse effect on the academic outcomes of children, especially during early childhood. </a:t>
            </a:r>
          </a:p>
          <a:p>
            <a:pPr fontAlgn="base"/>
            <a:endParaRPr lang="en-US" sz="1200" b="0" i="0" kern="1200" dirty="0" smtClean="0">
              <a:solidFill>
                <a:schemeClr val="tx1"/>
              </a:solidFill>
              <a:effectLst/>
              <a:latin typeface="+mn-lt"/>
              <a:ea typeface="+mn-ea"/>
              <a:cs typeface="+mn-cs"/>
            </a:endParaRPr>
          </a:p>
          <a:p>
            <a:pPr fontAlgn="base"/>
            <a:r>
              <a:rPr lang="en-US" sz="1200" b="0" i="0" kern="1200" dirty="0" smtClean="0">
                <a:solidFill>
                  <a:schemeClr val="tx1"/>
                </a:solidFill>
                <a:effectLst/>
                <a:latin typeface="+mn-lt"/>
                <a:ea typeface="+mn-ea"/>
                <a:cs typeface="+mn-cs"/>
              </a:rPr>
              <a:t>Chronic stress associated with living in poverty has been shown to adversely affect children’s concentration and memory which may impact their ability to learn. </a:t>
            </a:r>
          </a:p>
          <a:p>
            <a:pPr fontAlgn="base"/>
            <a:endParaRPr lang="en-US" sz="1200" b="0" i="0" kern="1200" dirty="0" smtClean="0">
              <a:solidFill>
                <a:schemeClr val="tx1"/>
              </a:solidFill>
              <a:effectLst/>
              <a:latin typeface="+mn-lt"/>
              <a:ea typeface="+mn-ea"/>
              <a:cs typeface="+mn-cs"/>
            </a:endParaRPr>
          </a:p>
          <a:p>
            <a:pPr fontAlgn="base"/>
            <a:r>
              <a:rPr lang="en-US" sz="1200" b="0" i="0" kern="1200" dirty="0" smtClean="0">
                <a:solidFill>
                  <a:schemeClr val="tx1"/>
                </a:solidFill>
                <a:effectLst/>
                <a:latin typeface="+mn-lt"/>
                <a:ea typeface="+mn-ea"/>
                <a:cs typeface="+mn-cs"/>
              </a:rPr>
              <a:t>The National Center for Education Statistics reports that in 2008, the dropout rate of students living in low-income families was about four and one-half times greater than the rate of children from higher-income families (8.7 percent versus 2.0 percent). </a:t>
            </a:r>
          </a:p>
          <a:p>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9175B394-5008-46B5-A74F-020EBFE67C11}" type="slidenum">
              <a:rPr lang="en-US" smtClean="0"/>
              <a:t>22</a:t>
            </a:fld>
            <a:endParaRPr lang="en-US"/>
          </a:p>
        </p:txBody>
      </p:sp>
    </p:spTree>
    <p:extLst>
      <p:ext uri="{BB962C8B-B14F-4D97-AF65-F5344CB8AC3E}">
        <p14:creationId xmlns:p14="http://schemas.microsoft.com/office/powerpoint/2010/main" val="396345909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US" i="1" dirty="0" smtClean="0"/>
              <a:t>Effects of Poverty, Hunger, and Homelessness on Children and Youth. </a:t>
            </a:r>
            <a:r>
              <a:rPr lang="en-US" dirty="0" smtClean="0"/>
              <a:t>(2018). Retrieved from: http://www.apa.org/pi/families/poverty.aspx</a:t>
            </a:r>
            <a:endParaRPr lang="en-US" i="1" dirty="0" smtClean="0"/>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Review the</a:t>
            </a:r>
            <a:r>
              <a:rPr lang="en-US" baseline="0" dirty="0" smtClean="0"/>
              <a:t> following info with the info the slide:</a:t>
            </a:r>
            <a:endParaRPr lang="en-US" dirty="0" smtClean="0"/>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smtClean="0"/>
          </a:p>
          <a:p>
            <a:endParaRPr lang="en-US" dirty="0" smtClean="0"/>
          </a:p>
          <a:p>
            <a:pPr fontAlgn="base"/>
            <a:r>
              <a:rPr lang="en-US" sz="1200" b="0" i="0" kern="1200" dirty="0" smtClean="0">
                <a:solidFill>
                  <a:schemeClr val="tx1"/>
                </a:solidFill>
                <a:effectLst/>
                <a:latin typeface="+mn-lt"/>
                <a:ea typeface="+mn-ea"/>
                <a:cs typeface="+mn-cs"/>
              </a:rPr>
              <a:t>The academic achievement gap for poorer youth is particularly pronounced for low-income African American and Hispanic children compared with their more affluent White peers. </a:t>
            </a:r>
          </a:p>
          <a:p>
            <a:pPr fontAlgn="base"/>
            <a:endParaRPr lang="en-US" sz="1200" b="0" i="0" kern="1200" dirty="0" smtClean="0">
              <a:solidFill>
                <a:schemeClr val="tx1"/>
              </a:solidFill>
              <a:effectLst/>
              <a:latin typeface="+mn-lt"/>
              <a:ea typeface="+mn-ea"/>
              <a:cs typeface="+mn-cs"/>
            </a:endParaRPr>
          </a:p>
          <a:p>
            <a:pPr fontAlgn="base"/>
            <a:r>
              <a:rPr lang="en-US" sz="1200" b="0" i="0" kern="1200" dirty="0" smtClean="0">
                <a:solidFill>
                  <a:schemeClr val="tx1"/>
                </a:solidFill>
                <a:effectLst/>
                <a:latin typeface="+mn-lt"/>
                <a:ea typeface="+mn-ea"/>
                <a:cs typeface="+mn-cs"/>
              </a:rPr>
              <a:t>Inadequate education contributes to the cycle of poverty by making it more difficult for low-income children to lift themselves and future generations out of poverty.</a:t>
            </a:r>
          </a:p>
          <a:p>
            <a:endParaRPr lang="en-US" dirty="0"/>
          </a:p>
        </p:txBody>
      </p:sp>
      <p:sp>
        <p:nvSpPr>
          <p:cNvPr id="4" name="Slide Number Placeholder 3"/>
          <p:cNvSpPr>
            <a:spLocks noGrp="1"/>
          </p:cNvSpPr>
          <p:nvPr>
            <p:ph type="sldNum" sz="quarter" idx="10"/>
          </p:nvPr>
        </p:nvSpPr>
        <p:spPr/>
        <p:txBody>
          <a:bodyPr/>
          <a:lstStyle/>
          <a:p>
            <a:fld id="{9175B394-5008-46B5-A74F-020EBFE67C11}" type="slidenum">
              <a:rPr lang="en-US" smtClean="0"/>
              <a:t>23</a:t>
            </a:fld>
            <a:endParaRPr lang="en-US"/>
          </a:p>
        </p:txBody>
      </p:sp>
    </p:spTree>
    <p:extLst>
      <p:ext uri="{BB962C8B-B14F-4D97-AF65-F5344CB8AC3E}">
        <p14:creationId xmlns:p14="http://schemas.microsoft.com/office/powerpoint/2010/main" val="124853998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US" i="1" dirty="0" smtClean="0"/>
              <a:t>Effects of Poverty, Hunger, and Homelessness on Children and Youth. </a:t>
            </a:r>
            <a:r>
              <a:rPr lang="en-US" dirty="0" smtClean="0"/>
              <a:t>(2018). Retrieved from: http://www.apa.org/pi/families/poverty.aspx</a:t>
            </a:r>
            <a:endParaRPr lang="en-US" i="1" dirty="0" smtClean="0"/>
          </a:p>
        </p:txBody>
      </p:sp>
      <p:sp>
        <p:nvSpPr>
          <p:cNvPr id="4" name="Slide Number Placeholder 3"/>
          <p:cNvSpPr>
            <a:spLocks noGrp="1"/>
          </p:cNvSpPr>
          <p:nvPr>
            <p:ph type="sldNum" sz="quarter" idx="10"/>
          </p:nvPr>
        </p:nvSpPr>
        <p:spPr/>
        <p:txBody>
          <a:bodyPr/>
          <a:lstStyle/>
          <a:p>
            <a:fld id="{9175B394-5008-46B5-A74F-020EBFE67C11}" type="slidenum">
              <a:rPr lang="en-US" smtClean="0"/>
              <a:t>24</a:t>
            </a:fld>
            <a:endParaRPr lang="en-US"/>
          </a:p>
        </p:txBody>
      </p:sp>
    </p:spTree>
    <p:extLst>
      <p:ext uri="{BB962C8B-B14F-4D97-AF65-F5344CB8AC3E}">
        <p14:creationId xmlns:p14="http://schemas.microsoft.com/office/powerpoint/2010/main" val="121775279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US" i="1" dirty="0" smtClean="0"/>
              <a:t>Effects of Poverty, Hunger, and Homelessness on Children and Youth. </a:t>
            </a:r>
            <a:r>
              <a:rPr lang="en-US" dirty="0" smtClean="0"/>
              <a:t>(2018). Retrieved from: http://www.apa.org/pi/families/poverty.aspx</a:t>
            </a:r>
            <a:endParaRPr lang="en-US" i="1" dirty="0" smtClean="0"/>
          </a:p>
        </p:txBody>
      </p:sp>
      <p:sp>
        <p:nvSpPr>
          <p:cNvPr id="4" name="Slide Number Placeholder 3"/>
          <p:cNvSpPr>
            <a:spLocks noGrp="1"/>
          </p:cNvSpPr>
          <p:nvPr>
            <p:ph type="sldNum" sz="quarter" idx="10"/>
          </p:nvPr>
        </p:nvSpPr>
        <p:spPr/>
        <p:txBody>
          <a:bodyPr/>
          <a:lstStyle/>
          <a:p>
            <a:fld id="{9175B394-5008-46B5-A74F-020EBFE67C11}" type="slidenum">
              <a:rPr lang="en-US" smtClean="0"/>
              <a:t>25</a:t>
            </a:fld>
            <a:endParaRPr lang="en-US"/>
          </a:p>
        </p:txBody>
      </p:sp>
    </p:spTree>
    <p:extLst>
      <p:ext uri="{BB962C8B-B14F-4D97-AF65-F5344CB8AC3E}">
        <p14:creationId xmlns:p14="http://schemas.microsoft.com/office/powerpoint/2010/main" val="253400565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US" i="1" dirty="0" smtClean="0"/>
              <a:t>Effects of Poverty, Hunger, and Homelessness on Children and Youth. </a:t>
            </a:r>
            <a:r>
              <a:rPr lang="en-US" dirty="0" smtClean="0"/>
              <a:t>(2018). Retrieved from: http://www.apa.org/pi/families/poverty.aspx</a:t>
            </a:r>
            <a:endParaRPr lang="en-US" i="1" dirty="0" smtClean="0"/>
          </a:p>
        </p:txBody>
      </p:sp>
      <p:sp>
        <p:nvSpPr>
          <p:cNvPr id="4" name="Slide Number Placeholder 3"/>
          <p:cNvSpPr>
            <a:spLocks noGrp="1"/>
          </p:cNvSpPr>
          <p:nvPr>
            <p:ph type="sldNum" sz="quarter" idx="10"/>
          </p:nvPr>
        </p:nvSpPr>
        <p:spPr/>
        <p:txBody>
          <a:bodyPr/>
          <a:lstStyle/>
          <a:p>
            <a:fld id="{9175B394-5008-46B5-A74F-020EBFE67C11}" type="slidenum">
              <a:rPr lang="en-US" smtClean="0"/>
              <a:t>26</a:t>
            </a:fld>
            <a:endParaRPr lang="en-US"/>
          </a:p>
        </p:txBody>
      </p:sp>
    </p:spTree>
    <p:extLst>
      <p:ext uri="{BB962C8B-B14F-4D97-AF65-F5344CB8AC3E}">
        <p14:creationId xmlns:p14="http://schemas.microsoft.com/office/powerpoint/2010/main" val="257421746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US" i="1" dirty="0" smtClean="0"/>
              <a:t>Effects of Poverty, Hunger, and Homelessness on Children and Youth. </a:t>
            </a:r>
            <a:r>
              <a:rPr lang="en-US" dirty="0" smtClean="0"/>
              <a:t>(2018). Retrieved from: http://www.apa.org/pi/families/poverty.aspx</a:t>
            </a:r>
            <a:endParaRPr lang="en-US" i="1" dirty="0" smtClean="0"/>
          </a:p>
          <a:p>
            <a:endParaRPr lang="en-US" dirty="0"/>
          </a:p>
        </p:txBody>
      </p:sp>
      <p:sp>
        <p:nvSpPr>
          <p:cNvPr id="4" name="Slide Number Placeholder 3"/>
          <p:cNvSpPr>
            <a:spLocks noGrp="1"/>
          </p:cNvSpPr>
          <p:nvPr>
            <p:ph type="sldNum" sz="quarter" idx="10"/>
          </p:nvPr>
        </p:nvSpPr>
        <p:spPr/>
        <p:txBody>
          <a:bodyPr/>
          <a:lstStyle/>
          <a:p>
            <a:fld id="{9175B394-5008-46B5-A74F-020EBFE67C11}" type="slidenum">
              <a:rPr lang="en-US" smtClean="0"/>
              <a:t>27</a:t>
            </a:fld>
            <a:endParaRPr lang="en-US"/>
          </a:p>
        </p:txBody>
      </p:sp>
    </p:spTree>
    <p:extLst>
      <p:ext uri="{BB962C8B-B14F-4D97-AF65-F5344CB8AC3E}">
        <p14:creationId xmlns:p14="http://schemas.microsoft.com/office/powerpoint/2010/main" val="31062293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Discuss any questions,</a:t>
            </a:r>
            <a:r>
              <a:rPr lang="en-US" baseline="0" dirty="0" smtClean="0"/>
              <a:t> comments, or concerns </a:t>
            </a:r>
            <a:r>
              <a:rPr lang="en-US" baseline="0" smtClean="0"/>
              <a:t>from participants.</a:t>
            </a:r>
            <a:endParaRPr lang="en-US"/>
          </a:p>
        </p:txBody>
      </p:sp>
      <p:sp>
        <p:nvSpPr>
          <p:cNvPr id="4" name="Slide Number Placeholder 3"/>
          <p:cNvSpPr>
            <a:spLocks noGrp="1"/>
          </p:cNvSpPr>
          <p:nvPr>
            <p:ph type="sldNum" sz="quarter" idx="10"/>
          </p:nvPr>
        </p:nvSpPr>
        <p:spPr/>
        <p:txBody>
          <a:bodyPr/>
          <a:lstStyle/>
          <a:p>
            <a:fld id="{9175B394-5008-46B5-A74F-020EBFE67C11}" type="slidenum">
              <a:rPr lang="en-US" smtClean="0"/>
              <a:t>28</a:t>
            </a:fld>
            <a:endParaRPr lang="en-US"/>
          </a:p>
        </p:txBody>
      </p:sp>
    </p:spTree>
    <p:extLst>
      <p:ext uri="{BB962C8B-B14F-4D97-AF65-F5344CB8AC3E}">
        <p14:creationId xmlns:p14="http://schemas.microsoft.com/office/powerpoint/2010/main" val="245176228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Explain that </a:t>
            </a:r>
            <a:r>
              <a:rPr lang="en-US" sz="1200" b="0" i="0" kern="1200" dirty="0">
                <a:solidFill>
                  <a:schemeClr val="tx1"/>
                </a:solidFill>
                <a:effectLst/>
                <a:latin typeface="+mn-lt"/>
                <a:ea typeface="+mn-ea"/>
                <a:cs typeface="+mn-cs"/>
              </a:rPr>
              <a:t>the 2018 federal poverty level (FPL) income numbers below are used to calculate eligibility for Medicaid and the Children's Health Insurance Program (CHIP). 2017 numbers are slightly lower, and are used to calculate savings on Marketplace insurance plans for 2018. (Healthcare.gov,</a:t>
            </a:r>
            <a:r>
              <a:rPr lang="en-US" sz="1200" b="0" i="0" kern="1200" baseline="0" dirty="0">
                <a:solidFill>
                  <a:schemeClr val="tx1"/>
                </a:solidFill>
                <a:effectLst/>
                <a:latin typeface="+mn-lt"/>
                <a:ea typeface="+mn-ea"/>
                <a:cs typeface="+mn-cs"/>
              </a:rPr>
              <a:t> 2018)</a:t>
            </a:r>
          </a:p>
          <a:p>
            <a:endParaRPr lang="en-US" sz="1200" b="0" i="0" kern="1200" baseline="0" dirty="0">
              <a:solidFill>
                <a:schemeClr val="tx1"/>
              </a:solidFill>
              <a:effectLst/>
              <a:latin typeface="+mn-lt"/>
              <a:ea typeface="+mn-ea"/>
              <a:cs typeface="+mn-cs"/>
            </a:endParaRPr>
          </a:p>
          <a:p>
            <a:r>
              <a:rPr lang="en-US" sz="1200" b="0" i="0" kern="1200" baseline="0" dirty="0">
                <a:solidFill>
                  <a:schemeClr val="tx1"/>
                </a:solidFill>
                <a:effectLst/>
                <a:latin typeface="+mn-lt"/>
                <a:ea typeface="+mn-ea"/>
                <a:cs typeface="+mn-cs"/>
              </a:rPr>
              <a:t>Have </a:t>
            </a:r>
            <a:r>
              <a:rPr lang="en-US" sz="1200" b="0" i="0" kern="1200" baseline="0" dirty="0" smtClean="0">
                <a:solidFill>
                  <a:schemeClr val="tx1"/>
                </a:solidFill>
                <a:effectLst/>
                <a:latin typeface="+mn-lt"/>
                <a:ea typeface="+mn-ea"/>
                <a:cs typeface="+mn-cs"/>
              </a:rPr>
              <a:t>participants </a:t>
            </a:r>
            <a:r>
              <a:rPr lang="en-US" sz="1200" b="0" i="0" kern="1200" baseline="0" dirty="0">
                <a:solidFill>
                  <a:schemeClr val="tx1"/>
                </a:solidFill>
                <a:effectLst/>
                <a:latin typeface="+mn-lt"/>
                <a:ea typeface="+mn-ea"/>
                <a:cs typeface="+mn-cs"/>
              </a:rPr>
              <a:t>take a look at the chart above.  Lead a discussion about how well someone is living with the stated number of individuals in the home with the income that is listed for each.  </a:t>
            </a:r>
            <a:endParaRPr lang="en-US" sz="1200" b="0" i="0" kern="1200" baseline="0" dirty="0" smtClean="0">
              <a:solidFill>
                <a:schemeClr val="tx1"/>
              </a:solidFill>
              <a:effectLst/>
              <a:latin typeface="+mn-lt"/>
              <a:ea typeface="+mn-ea"/>
              <a:cs typeface="+mn-cs"/>
            </a:endParaRPr>
          </a:p>
          <a:p>
            <a:endParaRPr lang="en-US" sz="1200" b="0" i="0" kern="1200" baseline="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i="1" dirty="0" smtClean="0"/>
              <a:t>Federal Poverty Level. </a:t>
            </a:r>
            <a:r>
              <a:rPr lang="en-US" dirty="0" smtClean="0"/>
              <a:t>(2018). Retrieved from: https://www.healthcare.gov/glossary/federal-poverty-level-fpl/</a:t>
            </a:r>
          </a:p>
          <a:p>
            <a:endParaRPr lang="en-US" dirty="0"/>
          </a:p>
        </p:txBody>
      </p:sp>
      <p:sp>
        <p:nvSpPr>
          <p:cNvPr id="4" name="Slide Number Placeholder 3"/>
          <p:cNvSpPr>
            <a:spLocks noGrp="1"/>
          </p:cNvSpPr>
          <p:nvPr>
            <p:ph type="sldNum" sz="quarter" idx="10"/>
          </p:nvPr>
        </p:nvSpPr>
        <p:spPr/>
        <p:txBody>
          <a:bodyPr/>
          <a:lstStyle/>
          <a:p>
            <a:fld id="{9175B394-5008-46B5-A74F-020EBFE67C11}" type="slidenum">
              <a:rPr lang="en-US" smtClean="0"/>
              <a:t>4</a:t>
            </a:fld>
            <a:endParaRPr lang="en-US"/>
          </a:p>
        </p:txBody>
      </p:sp>
    </p:spTree>
    <p:extLst>
      <p:ext uri="{BB962C8B-B14F-4D97-AF65-F5344CB8AC3E}">
        <p14:creationId xmlns:p14="http://schemas.microsoft.com/office/powerpoint/2010/main" val="217321512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These are the definitions</a:t>
            </a:r>
            <a:r>
              <a:rPr lang="en-US" baseline="0" dirty="0"/>
              <a:t> of extreme poverty vs. poverty vs. low-income as based on the numbers from the previous slide.</a:t>
            </a:r>
          </a:p>
          <a:p>
            <a:endParaRPr lang="en-US" baseline="0" dirty="0"/>
          </a:p>
          <a:p>
            <a:pPr marL="0" indent="0">
              <a:buNone/>
            </a:pPr>
            <a:r>
              <a:rPr lang="en-US" dirty="0" smtClean="0"/>
              <a:t>Robbins, T., </a:t>
            </a:r>
            <a:r>
              <a:rPr lang="en-US" dirty="0" err="1" smtClean="0"/>
              <a:t>Stagman</a:t>
            </a:r>
            <a:r>
              <a:rPr lang="en-US" dirty="0" smtClean="0"/>
              <a:t>, S., Smith, S., (2012, October). </a:t>
            </a:r>
            <a:r>
              <a:rPr lang="en-US" i="1" dirty="0" smtClean="0"/>
              <a:t>Young Children at Risk: National and State Prevalence of Risk Factors. </a:t>
            </a:r>
            <a:r>
              <a:rPr lang="en-US" dirty="0" smtClean="0"/>
              <a:t>Retrieved from: http://www.nccp.org/publications/pub_1073.html</a:t>
            </a:r>
          </a:p>
        </p:txBody>
      </p:sp>
      <p:sp>
        <p:nvSpPr>
          <p:cNvPr id="4" name="Slide Number Placeholder 3"/>
          <p:cNvSpPr>
            <a:spLocks noGrp="1"/>
          </p:cNvSpPr>
          <p:nvPr>
            <p:ph type="sldNum" sz="quarter" idx="10"/>
          </p:nvPr>
        </p:nvSpPr>
        <p:spPr/>
        <p:txBody>
          <a:bodyPr/>
          <a:lstStyle/>
          <a:p>
            <a:fld id="{9175B394-5008-46B5-A74F-020EBFE67C11}" type="slidenum">
              <a:rPr lang="en-US" smtClean="0"/>
              <a:t>5</a:t>
            </a:fld>
            <a:endParaRPr lang="en-US"/>
          </a:p>
        </p:txBody>
      </p:sp>
    </p:spTree>
    <p:extLst>
      <p:ext uri="{BB962C8B-B14F-4D97-AF65-F5344CB8AC3E}">
        <p14:creationId xmlns:p14="http://schemas.microsoft.com/office/powerpoint/2010/main" val="155800737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GROUP ACTIVITY:</a:t>
            </a:r>
          </a:p>
          <a:p>
            <a:endParaRPr lang="en-US" dirty="0"/>
          </a:p>
          <a:p>
            <a:r>
              <a:rPr lang="en-US" dirty="0"/>
              <a:t>Put participants in small groups (group size should be determined by how many participants are in the workshop,</a:t>
            </a:r>
            <a:r>
              <a:rPr lang="en-US" baseline="0" dirty="0"/>
              <a:t> but probably no more than 5 in a group).  Have participants discuss in their group the question above.  After giving ample time for the group discussion, have each group report back to all workshop participants on how they defined poverty and what characteristics that entails.  If possible, list the characteristics that each group mentions on a white board or flip chart.  This is helpful as you can come back to what they said as the workshop progresses. Discuss each characteristic with the group as they are reported.</a:t>
            </a:r>
            <a:endParaRPr lang="en-US" dirty="0"/>
          </a:p>
        </p:txBody>
      </p:sp>
      <p:sp>
        <p:nvSpPr>
          <p:cNvPr id="4" name="Slide Number Placeholder 3"/>
          <p:cNvSpPr>
            <a:spLocks noGrp="1"/>
          </p:cNvSpPr>
          <p:nvPr>
            <p:ph type="sldNum" sz="quarter" idx="10"/>
          </p:nvPr>
        </p:nvSpPr>
        <p:spPr/>
        <p:txBody>
          <a:bodyPr/>
          <a:lstStyle/>
          <a:p>
            <a:fld id="{9175B394-5008-46B5-A74F-020EBFE67C11}" type="slidenum">
              <a:rPr lang="en-US" smtClean="0"/>
              <a:t>6</a:t>
            </a:fld>
            <a:endParaRPr lang="en-US"/>
          </a:p>
        </p:txBody>
      </p:sp>
    </p:spTree>
    <p:extLst>
      <p:ext uri="{BB962C8B-B14F-4D97-AF65-F5344CB8AC3E}">
        <p14:creationId xmlns:p14="http://schemas.microsoft.com/office/powerpoint/2010/main" val="329957734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err="1" smtClean="0"/>
              <a:t>Garzon</a:t>
            </a:r>
            <a:r>
              <a:rPr lang="en-US" dirty="0" smtClean="0"/>
              <a:t>, A. (2017). </a:t>
            </a:r>
            <a:r>
              <a:rPr lang="en-US" i="1" dirty="0" smtClean="0"/>
              <a:t>Understanding Poverty </a:t>
            </a:r>
            <a:r>
              <a:rPr lang="en-US" dirty="0" smtClean="0"/>
              <a:t>[PowerPoint Slides].</a:t>
            </a:r>
          </a:p>
          <a:p>
            <a:endParaRPr lang="en-US" dirty="0" smtClean="0"/>
          </a:p>
          <a:p>
            <a:endParaRPr lang="en-US" dirty="0" smtClean="0"/>
          </a:p>
          <a:p>
            <a:r>
              <a:rPr lang="en-US" dirty="0" smtClean="0"/>
              <a:t>It </a:t>
            </a:r>
            <a:r>
              <a:rPr lang="en-US" dirty="0"/>
              <a:t>is the extreme kind of poverty involving the chronic lack of basic food, clean water, health and housing. People in absolute poverty tend to struggle to live and experience a lot of child deaths from preventable diseases like malaria, cholera and water-contamination related diseases. This type is usually long term in nature, and often handed to them by generations before them. This kind of poverty is usually not common in the developed world.</a:t>
            </a:r>
          </a:p>
        </p:txBody>
      </p:sp>
      <p:sp>
        <p:nvSpPr>
          <p:cNvPr id="4" name="Slide Number Placeholder 3"/>
          <p:cNvSpPr>
            <a:spLocks noGrp="1"/>
          </p:cNvSpPr>
          <p:nvPr>
            <p:ph type="sldNum" sz="quarter" idx="10"/>
          </p:nvPr>
        </p:nvSpPr>
        <p:spPr/>
        <p:txBody>
          <a:bodyPr/>
          <a:lstStyle/>
          <a:p>
            <a:fld id="{9175B394-5008-46B5-A74F-020EBFE67C11}" type="slidenum">
              <a:rPr lang="en-US" smtClean="0"/>
              <a:t>8</a:t>
            </a:fld>
            <a:endParaRPr lang="en-US"/>
          </a:p>
        </p:txBody>
      </p:sp>
    </p:spTree>
    <p:extLst>
      <p:ext uri="{BB962C8B-B14F-4D97-AF65-F5344CB8AC3E}">
        <p14:creationId xmlns:p14="http://schemas.microsoft.com/office/powerpoint/2010/main" val="175964032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 concept therefore fails to recognize that individuals have important social and cultural needs. This, and similar criticisms, led to the development of the concept of </a:t>
            </a:r>
            <a:r>
              <a:rPr lang="en-US" b="1" dirty="0"/>
              <a:t>relative poverty</a:t>
            </a:r>
            <a:r>
              <a:rPr lang="en-US" dirty="0"/>
              <a: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endParaRPr lang="en-US" dirty="0"/>
          </a:p>
          <a:p>
            <a:pPr marL="0" indent="0">
              <a:buNone/>
            </a:pPr>
            <a:r>
              <a:rPr lang="en-US" dirty="0" smtClean="0"/>
              <a:t>Thompson, C.H. (2013, July) </a:t>
            </a:r>
            <a:r>
              <a:rPr lang="en-US" i="1" dirty="0" smtClean="0"/>
              <a:t>Absolute and Relative Poverty. </a:t>
            </a:r>
            <a:r>
              <a:rPr lang="en-US" dirty="0" smtClean="0"/>
              <a:t>Retrieved from: https://sociologytwynham.com/2013/07/03/absolute-and-relative-poverty/</a:t>
            </a:r>
          </a:p>
        </p:txBody>
      </p:sp>
      <p:sp>
        <p:nvSpPr>
          <p:cNvPr id="4" name="Slide Number Placeholder 3"/>
          <p:cNvSpPr>
            <a:spLocks noGrp="1"/>
          </p:cNvSpPr>
          <p:nvPr>
            <p:ph type="sldNum" sz="quarter" idx="10"/>
          </p:nvPr>
        </p:nvSpPr>
        <p:spPr/>
        <p:txBody>
          <a:bodyPr/>
          <a:lstStyle/>
          <a:p>
            <a:fld id="{9175B394-5008-46B5-A74F-020EBFE67C11}" type="slidenum">
              <a:rPr lang="en-US" smtClean="0"/>
              <a:t>9</a:t>
            </a:fld>
            <a:endParaRPr lang="en-US"/>
          </a:p>
        </p:txBody>
      </p:sp>
    </p:spTree>
    <p:extLst>
      <p:ext uri="{BB962C8B-B14F-4D97-AF65-F5344CB8AC3E}">
        <p14:creationId xmlns:p14="http://schemas.microsoft.com/office/powerpoint/2010/main" val="219479944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Relative</a:t>
            </a:r>
            <a:r>
              <a:rPr lang="en-US" baseline="0" dirty="0"/>
              <a:t> Poverty is poverty that is measured by the standard of the area where someone is living.  Would someone who makes 35K a year have a different standard of living in NYC than in Southern, WV?</a:t>
            </a:r>
          </a:p>
          <a:p>
            <a:endParaRPr lang="en-US" baseline="0" dirty="0"/>
          </a:p>
          <a:p>
            <a:pPr marL="0" indent="0">
              <a:buNone/>
            </a:pPr>
            <a:r>
              <a:rPr lang="en-US" dirty="0" smtClean="0"/>
              <a:t>Thompson, C.H. (2013, July) </a:t>
            </a:r>
            <a:r>
              <a:rPr lang="en-US" i="1" dirty="0" smtClean="0"/>
              <a:t>Absolute and Relative Poverty. </a:t>
            </a:r>
            <a:r>
              <a:rPr lang="en-US" dirty="0" smtClean="0"/>
              <a:t>Retrieved from: https://sociologytwynham.com/2013/07/03/absolute-and-relative-poverty/</a:t>
            </a:r>
          </a:p>
        </p:txBody>
      </p:sp>
      <p:sp>
        <p:nvSpPr>
          <p:cNvPr id="4" name="Slide Number Placeholder 3"/>
          <p:cNvSpPr>
            <a:spLocks noGrp="1"/>
          </p:cNvSpPr>
          <p:nvPr>
            <p:ph type="sldNum" sz="quarter" idx="10"/>
          </p:nvPr>
        </p:nvSpPr>
        <p:spPr/>
        <p:txBody>
          <a:bodyPr/>
          <a:lstStyle/>
          <a:p>
            <a:fld id="{9175B394-5008-46B5-A74F-020EBFE67C11}" type="slidenum">
              <a:rPr lang="en-US" smtClean="0"/>
              <a:t>10</a:t>
            </a:fld>
            <a:endParaRPr lang="en-US"/>
          </a:p>
        </p:txBody>
      </p:sp>
    </p:spTree>
    <p:extLst>
      <p:ext uri="{BB962C8B-B14F-4D97-AF65-F5344CB8AC3E}">
        <p14:creationId xmlns:p14="http://schemas.microsoft.com/office/powerpoint/2010/main" val="86315776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US" i="1" dirty="0" smtClean="0"/>
              <a:t>Situational Poverty: Definition and Types. </a:t>
            </a:r>
            <a:r>
              <a:rPr lang="en-US" dirty="0" smtClean="0"/>
              <a:t>(2016, April). Retrieved from: http://richmondvale.org/situational-poverty/</a:t>
            </a:r>
            <a:endParaRPr lang="en-US" dirty="0"/>
          </a:p>
        </p:txBody>
      </p:sp>
      <p:sp>
        <p:nvSpPr>
          <p:cNvPr id="4" name="Slide Number Placeholder 3"/>
          <p:cNvSpPr>
            <a:spLocks noGrp="1"/>
          </p:cNvSpPr>
          <p:nvPr>
            <p:ph type="sldNum" sz="quarter" idx="10"/>
          </p:nvPr>
        </p:nvSpPr>
        <p:spPr/>
        <p:txBody>
          <a:bodyPr/>
          <a:lstStyle/>
          <a:p>
            <a:fld id="{9175B394-5008-46B5-A74F-020EBFE67C11}" type="slidenum">
              <a:rPr lang="en-US" smtClean="0"/>
              <a:t>11</a:t>
            </a:fld>
            <a:endParaRPr lang="en-US"/>
          </a:p>
        </p:txBody>
      </p:sp>
    </p:spTree>
    <p:extLst>
      <p:ext uri="{BB962C8B-B14F-4D97-AF65-F5344CB8AC3E}">
        <p14:creationId xmlns:p14="http://schemas.microsoft.com/office/powerpoint/2010/main" val="355791842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4" name="Group 13"/>
          <p:cNvGrpSpPr/>
          <p:nvPr/>
        </p:nvGrpSpPr>
        <p:grpSpPr>
          <a:xfrm>
            <a:off x="-1588" y="0"/>
            <a:ext cx="12193588" cy="6861555"/>
            <a:chOff x="-1588" y="0"/>
            <a:chExt cx="12193588" cy="6861555"/>
          </a:xfrm>
        </p:grpSpPr>
        <p:sp>
          <p:nvSpPr>
            <p:cNvPr id="9" name="Rectangle 8"/>
            <p:cNvSpPr/>
            <p:nvPr/>
          </p:nvSpPr>
          <p:spPr>
            <a:xfrm>
              <a:off x="0" y="0"/>
              <a:ext cx="12192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10"/>
            <p:cNvSpPr/>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2" name="Oval 11"/>
            <p:cNvSpPr/>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Oval 12"/>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ctrTitle"/>
          </p:nvPr>
        </p:nvSpPr>
        <p:spPr>
          <a:xfrm>
            <a:off x="1154955" y="2099733"/>
            <a:ext cx="8825658" cy="2677648"/>
          </a:xfrm>
          <a:prstGeom prst="rect">
            <a:avLst/>
          </a:prstGeom>
        </p:spPr>
        <p:txBody>
          <a:bodyPr anchor="b"/>
          <a:lstStyle>
            <a:lvl1pPr>
              <a:defRPr sz="5400"/>
            </a:lvl1pPr>
          </a:lstStyle>
          <a:p>
            <a:r>
              <a:rPr lang="en-US"/>
              <a:t>Click to edit Master title style</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tx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a:xfrm rot="5400000">
            <a:off x="10158984" y="1792224"/>
            <a:ext cx="990599" cy="304799"/>
          </a:xfrm>
        </p:spPr>
        <p:txBody>
          <a:bodyPr/>
          <a:lstStyle>
            <a:lvl1pPr algn="l">
              <a:defRPr b="0">
                <a:solidFill>
                  <a:schemeClr val="bg1"/>
                </a:solidFill>
              </a:defRPr>
            </a:lvl1pPr>
          </a:lstStyle>
          <a:p>
            <a:fld id="{E9462EF3-3C4F-43EE-ACEE-D4B806740EA3}" type="datetimeFigureOut">
              <a:rPr lang="en-US" dirty="0"/>
              <a:pPr/>
              <a:t>6/26/2018</a:t>
            </a:fld>
            <a:endParaRPr lang="en-US" dirty="0"/>
          </a:p>
        </p:txBody>
      </p:sp>
      <p:sp>
        <p:nvSpPr>
          <p:cNvPr id="5" name="Footer Placeholder 4"/>
          <p:cNvSpPr>
            <a:spLocks noGrp="1"/>
          </p:cNvSpPr>
          <p:nvPr>
            <p:ph type="ftr" sz="quarter" idx="11"/>
          </p:nvPr>
        </p:nvSpPr>
        <p:spPr>
          <a:xfrm rot="5400000">
            <a:off x="8951976" y="3227832"/>
            <a:ext cx="3867912" cy="310896"/>
          </a:xfrm>
        </p:spPr>
        <p:txBody>
          <a:bodyPr/>
          <a:lstStyle>
            <a:lvl1pPr>
              <a:defRPr sz="1000" b="0">
                <a:solidFill>
                  <a:schemeClr val="bg1"/>
                </a:solidFill>
              </a:defRPr>
            </a:lvl1pPr>
          </a:lstStyle>
          <a:p>
            <a:r>
              <a:rPr lang="en-US" dirty="0"/>
              <a:t>
              </a:t>
            </a:r>
          </a:p>
        </p:txBody>
      </p:sp>
      <p:sp>
        <p:nvSpPr>
          <p:cNvPr id="8" name="Rectangle 7"/>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a:xfrm>
            <a:off x="10351008" y="292608"/>
            <a:ext cx="838199" cy="767687"/>
          </a:xfrm>
        </p:spPr>
        <p:txBody>
          <a:bodyPr/>
          <a:lstStyle>
            <a:lvl1pPr>
              <a:defRPr sz="2800" b="0" i="0">
                <a:latin typeface="+mj-lt"/>
              </a:defRPr>
            </a:lvl1p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Panoramic Picture with Caption">
    <p:spTree>
      <p:nvGrpSpPr>
        <p:cNvPr id="1" name=""/>
        <p:cNvGrpSpPr/>
        <p:nvPr/>
      </p:nvGrpSpPr>
      <p:grpSpPr>
        <a:xfrm>
          <a:off x="0" y="0"/>
          <a:ext cx="0" cy="0"/>
          <a:chOff x="0" y="0"/>
          <a:chExt cx="0" cy="0"/>
        </a:xfrm>
      </p:grpSpPr>
      <p:grpSp>
        <p:nvGrpSpPr>
          <p:cNvPr id="17" name="Group 16"/>
          <p:cNvGrpSpPr/>
          <p:nvPr/>
        </p:nvGrpSpPr>
        <p:grpSpPr>
          <a:xfrm>
            <a:off x="-1588" y="0"/>
            <a:ext cx="12193588" cy="6861555"/>
            <a:chOff x="-1588" y="0"/>
            <a:chExt cx="12193588" cy="6861555"/>
          </a:xfrm>
        </p:grpSpPr>
        <p:sp>
          <p:nvSpPr>
            <p:cNvPr id="11" name="Rectangle 10"/>
            <p:cNvSpPr/>
            <p:nvPr/>
          </p:nvSpPr>
          <p:spPr>
            <a:xfrm>
              <a:off x="0" y="0"/>
              <a:ext cx="12192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8" name="Freeform 5"/>
            <p:cNvSpPr/>
            <p:nvPr/>
          </p:nvSpPr>
          <p:spPr bwMode="gray">
            <a:xfrm rot="10371525">
              <a:off x="263767" y="443825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9" name="Freeform 5"/>
            <p:cNvSpPr/>
            <p:nvPr/>
          </p:nvSpPr>
          <p:spPr bwMode="gray">
            <a:xfrm rot="10800000">
              <a:off x="459506" y="321130"/>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13"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7" y="4969927"/>
            <a:ext cx="8825657" cy="566738"/>
          </a:xfrm>
          <a:prstGeom prst="rect">
            <a:avLst/>
          </a:prstGeo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154955" y="685800"/>
            <a:ext cx="8825658" cy="3429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bwMode="gray">
          <a:xfrm>
            <a:off x="1154957" y="5536665"/>
            <a:ext cx="8825656" cy="493712"/>
          </a:xfrm>
        </p:spPr>
        <p:txBody>
          <a:bodyPr>
            <a:normAutofit/>
          </a:bodyPr>
          <a:lstStyle>
            <a:lvl1pPr marL="0" indent="0">
              <a:buNone/>
              <a:defRPr sz="1200">
                <a:solidFill>
                  <a:schemeClr val="tx2">
                    <a:lumMod val="40000"/>
                    <a:lumOff val="6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36343B39-165A-4B68-AA5C-581F5336313C}" type="datetimeFigureOut">
              <a:rPr lang="en-US" dirty="0"/>
              <a:t>6/26/2018</a:t>
            </a:fld>
            <a:endParaRPr lang="en-US" dirty="0"/>
          </a:p>
        </p:txBody>
      </p:sp>
      <p:sp>
        <p:nvSpPr>
          <p:cNvPr id="6" name="Footer Placeholder 5"/>
          <p:cNvSpPr>
            <a:spLocks noGrp="1"/>
          </p:cNvSpPr>
          <p:nvPr>
            <p:ph type="ftr" sz="quarter" idx="11"/>
          </p:nvPr>
        </p:nvSpPr>
        <p:spPr/>
        <p:txBody>
          <a:bodyPr/>
          <a:lstStyle/>
          <a:p>
            <a:r>
              <a:rPr lang="en-US" dirty="0"/>
              <a:t>
              </a:t>
            </a:r>
          </a:p>
        </p:txBody>
      </p:sp>
      <p:sp>
        <p:nvSpPr>
          <p:cNvPr id="12" name="Rectangle 11"/>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Title and Caption">
    <p:spTree>
      <p:nvGrpSpPr>
        <p:cNvPr id="1" name=""/>
        <p:cNvGrpSpPr/>
        <p:nvPr/>
      </p:nvGrpSpPr>
      <p:grpSpPr>
        <a:xfrm>
          <a:off x="0" y="0"/>
          <a:ext cx="0" cy="0"/>
          <a:chOff x="0" y="0"/>
          <a:chExt cx="0" cy="0"/>
        </a:xfrm>
      </p:grpSpPr>
      <p:grpSp>
        <p:nvGrpSpPr>
          <p:cNvPr id="16" name="Group 15"/>
          <p:cNvGrpSpPr/>
          <p:nvPr/>
        </p:nvGrpSpPr>
        <p:grpSpPr>
          <a:xfrm>
            <a:off x="-1588" y="0"/>
            <a:ext cx="12193588" cy="6861555"/>
            <a:chOff x="-1588" y="0"/>
            <a:chExt cx="12193588" cy="6861555"/>
          </a:xfrm>
        </p:grpSpPr>
        <p:sp>
          <p:nvSpPr>
            <p:cNvPr id="10" name="Rectangle 9"/>
            <p:cNvSpPr/>
            <p:nvPr/>
          </p:nvSpPr>
          <p:spPr>
            <a:xfrm>
              <a:off x="0" y="0"/>
              <a:ext cx="12192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Freeform 5"/>
            <p:cNvSpPr/>
            <p:nvPr/>
          </p:nvSpPr>
          <p:spPr bwMode="gray">
            <a:xfrm>
              <a:off x="455612" y="2801319"/>
              <a:ext cx="11277600" cy="3602637"/>
            </a:xfrm>
            <a:custGeom>
              <a:avLst/>
              <a:gdLst/>
              <a:ahLst/>
              <a:cxnLst/>
              <a:rect l="l" t="t" r="r" b="b"/>
              <a:pathLst>
                <a:path w="10000" h="7946">
                  <a:moveTo>
                    <a:pt x="0" y="0"/>
                  </a:moveTo>
                  <a:lnTo>
                    <a:pt x="0" y="7945"/>
                  </a:lnTo>
                  <a:lnTo>
                    <a:pt x="10000" y="7946"/>
                  </a:lnTo>
                  <a:lnTo>
                    <a:pt x="10000" y="4"/>
                  </a:lnTo>
                  <a:lnTo>
                    <a:pt x="10000" y="4"/>
                  </a:lnTo>
                  <a:lnTo>
                    <a:pt x="9773" y="91"/>
                  </a:lnTo>
                  <a:lnTo>
                    <a:pt x="9547" y="175"/>
                  </a:lnTo>
                  <a:lnTo>
                    <a:pt x="9320" y="256"/>
                  </a:lnTo>
                  <a:lnTo>
                    <a:pt x="9092" y="326"/>
                  </a:lnTo>
                  <a:lnTo>
                    <a:pt x="8865" y="396"/>
                  </a:lnTo>
                  <a:lnTo>
                    <a:pt x="8637" y="462"/>
                  </a:lnTo>
                  <a:lnTo>
                    <a:pt x="8412" y="518"/>
                  </a:lnTo>
                  <a:lnTo>
                    <a:pt x="8184" y="571"/>
                  </a:lnTo>
                  <a:lnTo>
                    <a:pt x="7957" y="620"/>
                  </a:lnTo>
                  <a:lnTo>
                    <a:pt x="7734" y="662"/>
                  </a:lnTo>
                  <a:lnTo>
                    <a:pt x="7508" y="704"/>
                  </a:lnTo>
                  <a:lnTo>
                    <a:pt x="7285" y="739"/>
                  </a:lnTo>
                  <a:lnTo>
                    <a:pt x="7062" y="767"/>
                  </a:lnTo>
                  <a:lnTo>
                    <a:pt x="6840" y="795"/>
                  </a:lnTo>
                  <a:lnTo>
                    <a:pt x="6620" y="819"/>
                  </a:lnTo>
                  <a:lnTo>
                    <a:pt x="6402" y="837"/>
                  </a:lnTo>
                  <a:lnTo>
                    <a:pt x="6184" y="851"/>
                  </a:lnTo>
                  <a:lnTo>
                    <a:pt x="5968" y="865"/>
                  </a:lnTo>
                  <a:lnTo>
                    <a:pt x="5755" y="872"/>
                  </a:lnTo>
                  <a:lnTo>
                    <a:pt x="5542" y="879"/>
                  </a:lnTo>
                  <a:lnTo>
                    <a:pt x="5332" y="882"/>
                  </a:lnTo>
                  <a:lnTo>
                    <a:pt x="5124" y="879"/>
                  </a:lnTo>
                  <a:lnTo>
                    <a:pt x="4918" y="879"/>
                  </a:lnTo>
                  <a:lnTo>
                    <a:pt x="4714" y="872"/>
                  </a:lnTo>
                  <a:lnTo>
                    <a:pt x="4514" y="861"/>
                  </a:lnTo>
                  <a:lnTo>
                    <a:pt x="4316" y="851"/>
                  </a:lnTo>
                  <a:lnTo>
                    <a:pt x="4122" y="840"/>
                  </a:lnTo>
                  <a:lnTo>
                    <a:pt x="3929" y="823"/>
                  </a:lnTo>
                  <a:lnTo>
                    <a:pt x="3739" y="805"/>
                  </a:lnTo>
                  <a:lnTo>
                    <a:pt x="3553" y="788"/>
                  </a:lnTo>
                  <a:lnTo>
                    <a:pt x="3190" y="742"/>
                  </a:lnTo>
                  <a:lnTo>
                    <a:pt x="2842" y="693"/>
                  </a:lnTo>
                  <a:lnTo>
                    <a:pt x="2508" y="641"/>
                  </a:lnTo>
                  <a:lnTo>
                    <a:pt x="2192" y="585"/>
                  </a:lnTo>
                  <a:lnTo>
                    <a:pt x="1890" y="525"/>
                  </a:lnTo>
                  <a:lnTo>
                    <a:pt x="1610" y="462"/>
                  </a:lnTo>
                  <a:lnTo>
                    <a:pt x="1347" y="399"/>
                  </a:lnTo>
                  <a:lnTo>
                    <a:pt x="1105" y="336"/>
                  </a:lnTo>
                  <a:lnTo>
                    <a:pt x="883" y="277"/>
                  </a:lnTo>
                  <a:lnTo>
                    <a:pt x="686" y="221"/>
                  </a:lnTo>
                  <a:lnTo>
                    <a:pt x="508" y="168"/>
                  </a:lnTo>
                  <a:lnTo>
                    <a:pt x="358" y="123"/>
                  </a:lnTo>
                  <a:lnTo>
                    <a:pt x="232" y="81"/>
                  </a:lnTo>
                  <a:lnTo>
                    <a:pt x="59" y="21"/>
                  </a:lnTo>
                  <a:lnTo>
                    <a:pt x="0" y="0"/>
                  </a:lnTo>
                  <a:lnTo>
                    <a:pt x="0" y="0"/>
                  </a:lnTo>
                  <a:close/>
                </a:path>
              </a:pathLst>
            </a:custGeom>
            <a:solidFill>
              <a:schemeClr val="bg1"/>
            </a:solidFill>
            <a:ln>
              <a:noFill/>
            </a:ln>
          </p:spPr>
        </p:sp>
        <p:sp>
          <p:nvSpPr>
            <p:cNvPr id="9" name="Freeform 5"/>
            <p:cNvSpPr/>
            <p:nvPr/>
          </p:nvSpPr>
          <p:spPr bwMode="gray">
            <a:xfrm rot="21010068">
              <a:off x="8490951" y="271487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1060704"/>
            <a:ext cx="8833104" cy="1371600"/>
          </a:xfrm>
          <a:prstGeom prst="rect">
            <a:avLst/>
          </a:prstGeom>
        </p:spPr>
        <p:txBody>
          <a:bodyPr anchor="ctr" anchorCtr="0"/>
          <a:lstStyle>
            <a:lvl1pPr>
              <a:defRPr sz="4000"/>
            </a:lvl1pPr>
          </a:lstStyle>
          <a:p>
            <a:r>
              <a:rPr lang="en-US"/>
              <a:t>Click to edit Master title style</a:t>
            </a:r>
            <a:endParaRPr lang="en-US" dirty="0"/>
          </a:p>
        </p:txBody>
      </p:sp>
      <p:sp>
        <p:nvSpPr>
          <p:cNvPr id="8" name="Text Placeholder 3"/>
          <p:cNvSpPr>
            <a:spLocks noGrp="1"/>
          </p:cNvSpPr>
          <p:nvPr>
            <p:ph type="body" sz="half" idx="2"/>
          </p:nvPr>
        </p:nvSpPr>
        <p:spPr>
          <a:xfrm>
            <a:off x="1152144" y="3547872"/>
            <a:ext cx="8825659" cy="2478024"/>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4" name="Date Placeholder 3"/>
          <p:cNvSpPr>
            <a:spLocks noGrp="1"/>
          </p:cNvSpPr>
          <p:nvPr>
            <p:ph type="dt" sz="half" idx="10"/>
          </p:nvPr>
        </p:nvSpPr>
        <p:spPr/>
        <p:txBody>
          <a:bodyPr/>
          <a:lstStyle/>
          <a:p>
            <a:fld id="{942C8C57-33F9-4259-AC4F-0E3F5BEC9B94}" type="datetimeFigureOut">
              <a:rPr lang="en-US" dirty="0"/>
              <a:t>6/26/2018</a:t>
            </a:fld>
            <a:endParaRPr lang="en-US" dirty="0"/>
          </a:p>
        </p:txBody>
      </p:sp>
      <p:sp>
        <p:nvSpPr>
          <p:cNvPr id="5" name="Footer Placeholder 4"/>
          <p:cNvSpPr>
            <a:spLocks noGrp="1"/>
          </p:cNvSpPr>
          <p:nvPr>
            <p:ph type="ftr" sz="quarter" idx="11"/>
          </p:nvPr>
        </p:nvSpPr>
        <p:spPr/>
        <p:txBody>
          <a:bodyPr/>
          <a:lstStyle/>
          <a:p>
            <a:r>
              <a:rPr lang="en-US" dirty="0"/>
              <a:t>
              </a:t>
            </a:r>
          </a:p>
        </p:txBody>
      </p:sp>
      <p:sp>
        <p:nvSpPr>
          <p:cNvPr id="11" name="Rectangle 10"/>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Quote with Caption">
    <p:spTree>
      <p:nvGrpSpPr>
        <p:cNvPr id="1" name=""/>
        <p:cNvGrpSpPr/>
        <p:nvPr/>
      </p:nvGrpSpPr>
      <p:grpSpPr>
        <a:xfrm>
          <a:off x="0" y="0"/>
          <a:ext cx="0" cy="0"/>
          <a:chOff x="0" y="0"/>
          <a:chExt cx="0" cy="0"/>
        </a:xfrm>
      </p:grpSpPr>
      <p:grpSp>
        <p:nvGrpSpPr>
          <p:cNvPr id="7" name="Group 6"/>
          <p:cNvGrpSpPr/>
          <p:nvPr/>
        </p:nvGrpSpPr>
        <p:grpSpPr>
          <a:xfrm>
            <a:off x="-1588" y="0"/>
            <a:ext cx="12193588" cy="6861555"/>
            <a:chOff x="-1588" y="0"/>
            <a:chExt cx="12193588" cy="6861555"/>
          </a:xfrm>
        </p:grpSpPr>
        <p:sp>
          <p:nvSpPr>
            <p:cNvPr id="16" name="Rectangle 15"/>
            <p:cNvSpPr/>
            <p:nvPr/>
          </p:nvSpPr>
          <p:spPr>
            <a:xfrm>
              <a:off x="0" y="0"/>
              <a:ext cx="12192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8" name="Oval 17"/>
            <p:cNvSpPr/>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Freeform 5"/>
            <p:cNvSpPr/>
            <p:nvPr/>
          </p:nvSpPr>
          <p:spPr bwMode="gray">
            <a:xfrm rot="21010068">
              <a:off x="8490951" y="41851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4"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7"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12" name="TextBox 11"/>
          <p:cNvSpPr txBox="1"/>
          <p:nvPr/>
        </p:nvSpPr>
        <p:spPr bwMode="gray">
          <a:xfrm>
            <a:off x="898295" y="596767"/>
            <a:ext cx="801912" cy="156966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cs typeface="Arial"/>
              </a:defRPr>
            </a:lvl1pPr>
          </a:lstStyle>
          <a:p>
            <a:pPr lvl="0"/>
            <a:r>
              <a:rPr lang="en-US" sz="9600" dirty="0">
                <a:solidFill>
                  <a:schemeClr val="tx2">
                    <a:lumMod val="40000"/>
                    <a:lumOff val="60000"/>
                  </a:schemeClr>
                </a:solidFill>
              </a:rPr>
              <a:t>“</a:t>
            </a:r>
          </a:p>
        </p:txBody>
      </p:sp>
      <p:sp>
        <p:nvSpPr>
          <p:cNvPr id="15" name="TextBox 14"/>
          <p:cNvSpPr txBox="1"/>
          <p:nvPr/>
        </p:nvSpPr>
        <p:spPr bwMode="gray">
          <a:xfrm>
            <a:off x="9715063" y="2629300"/>
            <a:ext cx="801912" cy="156966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cs typeface="Arial"/>
              </a:defRPr>
            </a:lvl1pPr>
          </a:lstStyle>
          <a:p>
            <a:pPr lvl="0"/>
            <a:r>
              <a:rPr lang="en-US" sz="9600" dirty="0">
                <a:solidFill>
                  <a:schemeClr val="tx2">
                    <a:lumMod val="40000"/>
                    <a:lumOff val="60000"/>
                  </a:schemeClr>
                </a:solidFill>
              </a:rPr>
              <a:t>”</a:t>
            </a:r>
          </a:p>
        </p:txBody>
      </p:sp>
      <p:sp>
        <p:nvSpPr>
          <p:cNvPr id="2" name="Title 1"/>
          <p:cNvSpPr>
            <a:spLocks noGrp="1"/>
          </p:cNvSpPr>
          <p:nvPr>
            <p:ph type="title"/>
          </p:nvPr>
        </p:nvSpPr>
        <p:spPr>
          <a:xfrm>
            <a:off x="1574801" y="980517"/>
            <a:ext cx="8460983" cy="2698249"/>
          </a:xfrm>
          <a:prstGeom prst="rect">
            <a:avLst/>
          </a:prstGeom>
        </p:spPr>
        <p:txBody>
          <a:bodyPr anchor="ctr" anchorCtr="0"/>
          <a:lstStyle>
            <a:lvl1pPr>
              <a:defRPr sz="4000"/>
            </a:lvl1pPr>
          </a:lstStyle>
          <a:p>
            <a:r>
              <a:rPr lang="en-US"/>
              <a:t>Click to edit Master title style</a:t>
            </a:r>
            <a:endParaRPr lang="en-US" dirty="0"/>
          </a:p>
        </p:txBody>
      </p:sp>
      <p:sp>
        <p:nvSpPr>
          <p:cNvPr id="11" name="Text Placeholder 3"/>
          <p:cNvSpPr>
            <a:spLocks noGrp="1"/>
          </p:cNvSpPr>
          <p:nvPr>
            <p:ph type="body" sz="half" idx="14"/>
          </p:nvPr>
        </p:nvSpPr>
        <p:spPr bwMode="gray">
          <a:xfrm>
            <a:off x="1945945" y="3679987"/>
            <a:ext cx="7725772" cy="342174"/>
          </a:xfrm>
        </p:spPr>
        <p:txBody>
          <a:bodyPr vert="horz" lIns="91440" tIns="45720" rIns="91440" bIns="45720" rtlCol="0" anchor="t">
            <a:normAutofit/>
          </a:bodyPr>
          <a:lstStyle>
            <a:lvl1pPr>
              <a:buNone/>
              <a:defRPr lang="en-US" sz="1400" cap="small" dirty="0">
                <a:solidFill>
                  <a:schemeClr val="tx2">
                    <a:lumMod val="40000"/>
                    <a:lumOff val="60000"/>
                  </a:schemeClr>
                </a:solidFill>
                <a:latin typeface="+mn-lt"/>
              </a:defRPr>
            </a:lvl1pPr>
          </a:lstStyle>
          <a:p>
            <a:pPr marL="0" lvl="0" indent="0">
              <a:buNone/>
            </a:pPr>
            <a:r>
              <a:rPr lang="en-US"/>
              <a:t>Click to edit Master text styles</a:t>
            </a:r>
          </a:p>
        </p:txBody>
      </p:sp>
      <p:sp>
        <p:nvSpPr>
          <p:cNvPr id="10" name="Text Placeholder 3"/>
          <p:cNvSpPr>
            <a:spLocks noGrp="1"/>
          </p:cNvSpPr>
          <p:nvPr>
            <p:ph type="body" sz="half" idx="2"/>
          </p:nvPr>
        </p:nvSpPr>
        <p:spPr>
          <a:xfrm>
            <a:off x="1154954" y="5029198"/>
            <a:ext cx="8825659" cy="997858"/>
          </a:xfrm>
        </p:spPr>
        <p:txBody>
          <a:bodyPr anchor="ct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4" name="Date Placeholder 3"/>
          <p:cNvSpPr>
            <a:spLocks noGrp="1"/>
          </p:cNvSpPr>
          <p:nvPr>
            <p:ph type="dt" sz="half" idx="10"/>
          </p:nvPr>
        </p:nvSpPr>
        <p:spPr/>
        <p:txBody>
          <a:bodyPr/>
          <a:lstStyle/>
          <a:p>
            <a:fld id="{8748772B-8FA2-401F-A0A1-A59855EDBC3E}" type="datetimeFigureOut">
              <a:rPr lang="en-US" dirty="0"/>
              <a:t>6/26/2018</a:t>
            </a:fld>
            <a:endParaRPr lang="en-US" dirty="0"/>
          </a:p>
        </p:txBody>
      </p:sp>
      <p:sp>
        <p:nvSpPr>
          <p:cNvPr id="5" name="Footer Placeholder 4"/>
          <p:cNvSpPr>
            <a:spLocks noGrp="1"/>
          </p:cNvSpPr>
          <p:nvPr>
            <p:ph type="ftr" sz="quarter" idx="11"/>
          </p:nvPr>
        </p:nvSpPr>
        <p:spPr/>
        <p:txBody>
          <a:bodyPr/>
          <a:lstStyle/>
          <a:p>
            <a:r>
              <a:rPr lang="en-US" dirty="0"/>
              <a:t>
              </a:t>
            </a:r>
          </a:p>
        </p:txBody>
      </p:sp>
      <p:sp>
        <p:nvSpPr>
          <p:cNvPr id="23" name="Rectangle 22"/>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Name Card">
    <p:spTree>
      <p:nvGrpSpPr>
        <p:cNvPr id="1" name=""/>
        <p:cNvGrpSpPr/>
        <p:nvPr/>
      </p:nvGrpSpPr>
      <p:grpSpPr>
        <a:xfrm>
          <a:off x="0" y="0"/>
          <a:ext cx="0" cy="0"/>
          <a:chOff x="0" y="0"/>
          <a:chExt cx="0" cy="0"/>
        </a:xfrm>
      </p:grpSpPr>
      <p:grpSp>
        <p:nvGrpSpPr>
          <p:cNvPr id="16" name="Group 15"/>
          <p:cNvGrpSpPr/>
          <p:nvPr/>
        </p:nvGrpSpPr>
        <p:grpSpPr>
          <a:xfrm>
            <a:off x="-1588" y="0"/>
            <a:ext cx="12193588" cy="6861555"/>
            <a:chOff x="-1588" y="0"/>
            <a:chExt cx="12193588" cy="6861555"/>
          </a:xfrm>
        </p:grpSpPr>
        <p:sp>
          <p:nvSpPr>
            <p:cNvPr id="11" name="Rectangle 10"/>
            <p:cNvSpPr/>
            <p:nvPr/>
          </p:nvSpPr>
          <p:spPr>
            <a:xfrm>
              <a:off x="0" y="0"/>
              <a:ext cx="12192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Freeform 5"/>
            <p:cNvSpPr/>
            <p:nvPr/>
          </p:nvSpPr>
          <p:spPr bwMode="gray">
            <a:xfrm rot="21010068">
              <a:off x="8490951" y="4193583"/>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2373525"/>
            <a:ext cx="8865623" cy="1819656"/>
          </a:xfrm>
          <a:prstGeom prst="rect">
            <a:avLst/>
          </a:prstGeo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154954" y="5029200"/>
            <a:ext cx="8825659" cy="860400"/>
          </a:xfrm>
        </p:spPr>
        <p:txBody>
          <a:bodyPr anchor="t"/>
          <a:lstStyle>
            <a:lvl1pPr marL="0" indent="0" algn="l">
              <a:buNone/>
              <a:defRPr sz="2000" cap="none">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3DD5BDE-5A90-4611-82E9-0FC5746D30C5}" type="datetimeFigureOut">
              <a:rPr lang="en-US" dirty="0"/>
              <a:t>6/26/2018</a:t>
            </a:fld>
            <a:endParaRPr lang="en-US" dirty="0"/>
          </a:p>
        </p:txBody>
      </p:sp>
      <p:sp>
        <p:nvSpPr>
          <p:cNvPr id="5" name="Footer Placeholder 4"/>
          <p:cNvSpPr>
            <a:spLocks noGrp="1"/>
          </p:cNvSpPr>
          <p:nvPr>
            <p:ph type="ftr" sz="quarter" idx="11"/>
          </p:nvPr>
        </p:nvSpPr>
        <p:spPr/>
        <p:txBody>
          <a:bodyPr/>
          <a:lstStyle/>
          <a:p>
            <a:r>
              <a:rPr lang="en-US" dirty="0"/>
              <a:t>
              </a:t>
            </a:r>
          </a:p>
        </p:txBody>
      </p:sp>
      <p:sp>
        <p:nvSpPr>
          <p:cNvPr id="10" name="Rectangle 9"/>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a:prstGeom prst="rect">
            <a:avLst/>
          </a:prstGeom>
        </p:spPr>
        <p:txBody>
          <a:bodyPr/>
          <a:lstStyle>
            <a:lvl1pPr>
              <a:defRPr sz="3600"/>
            </a:lvl1pPr>
          </a:lstStyle>
          <a:p>
            <a:r>
              <a:rPr lang="en-US"/>
              <a:t>Click to edit Master title style</a:t>
            </a:r>
            <a:endParaRPr lang="en-US" dirty="0"/>
          </a:p>
        </p:txBody>
      </p:sp>
      <p:sp>
        <p:nvSpPr>
          <p:cNvPr id="3" name="Text Placeholder 2"/>
          <p:cNvSpPr>
            <a:spLocks noGrp="1"/>
          </p:cNvSpPr>
          <p:nvPr>
            <p:ph type="body" idx="1"/>
          </p:nvPr>
        </p:nvSpPr>
        <p:spPr>
          <a:xfrm>
            <a:off x="1154954" y="2603500"/>
            <a:ext cx="3129168" cy="576261"/>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6" name="Text Placeholder 3"/>
          <p:cNvSpPr>
            <a:spLocks noGrp="1"/>
          </p:cNvSpPr>
          <p:nvPr>
            <p:ph type="body" sz="half" idx="15"/>
          </p:nvPr>
        </p:nvSpPr>
        <p:spPr>
          <a:xfrm>
            <a:off x="1154954" y="3179764"/>
            <a:ext cx="3129168" cy="2847290"/>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Text Placeholder 4"/>
          <p:cNvSpPr>
            <a:spLocks noGrp="1"/>
          </p:cNvSpPr>
          <p:nvPr>
            <p:ph type="body" sz="quarter" idx="3"/>
          </p:nvPr>
        </p:nvSpPr>
        <p:spPr>
          <a:xfrm>
            <a:off x="4512721" y="2603500"/>
            <a:ext cx="3145380" cy="576261"/>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9" name="Text Placeholder 3"/>
          <p:cNvSpPr>
            <a:spLocks noGrp="1"/>
          </p:cNvSpPr>
          <p:nvPr>
            <p:ph type="body" sz="half" idx="16"/>
          </p:nvPr>
        </p:nvSpPr>
        <p:spPr>
          <a:xfrm>
            <a:off x="4512721" y="3179764"/>
            <a:ext cx="3145380" cy="2847290"/>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4" name="Text Placeholder 4"/>
          <p:cNvSpPr>
            <a:spLocks noGrp="1"/>
          </p:cNvSpPr>
          <p:nvPr>
            <p:ph type="body" sz="quarter" idx="13"/>
          </p:nvPr>
        </p:nvSpPr>
        <p:spPr>
          <a:xfrm>
            <a:off x="7886700" y="2595032"/>
            <a:ext cx="3161029" cy="58473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0" name="Text Placeholder 3"/>
          <p:cNvSpPr>
            <a:spLocks noGrp="1"/>
          </p:cNvSpPr>
          <p:nvPr>
            <p:ph type="body" sz="half" idx="17"/>
          </p:nvPr>
        </p:nvSpPr>
        <p:spPr>
          <a:xfrm>
            <a:off x="7886700" y="3179764"/>
            <a:ext cx="3161029" cy="2847290"/>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cxnSp>
        <p:nvCxnSpPr>
          <p:cNvPr id="17" name="Straight Connector 16"/>
          <p:cNvCxnSpPr/>
          <p:nvPr/>
        </p:nvCxnSpPr>
        <p:spPr>
          <a:xfrm>
            <a:off x="4384991" y="2603500"/>
            <a:ext cx="32564" cy="3423554"/>
          </a:xfrm>
          <a:prstGeom prst="line">
            <a:avLst/>
          </a:prstGeom>
          <a:ln w="12700" cmpd="sng">
            <a:solidFill>
              <a:schemeClr val="tx1">
                <a:lumMod val="75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775824" y="2603500"/>
            <a:ext cx="0" cy="3423554"/>
          </a:xfrm>
          <a:prstGeom prst="line">
            <a:avLst/>
          </a:prstGeom>
          <a:ln w="12700" cmpd="sng">
            <a:solidFill>
              <a:schemeClr val="tx1">
                <a:lumMod val="75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1ADDA17D-0BEA-4E76-A7FC-F7C188BC48D1}" type="datetimeFigureOut">
              <a:rPr lang="en-US" dirty="0"/>
              <a:t>6/26/2018</a:t>
            </a:fld>
            <a:endParaRPr lang="en-US" dirty="0"/>
          </a:p>
        </p:txBody>
      </p:sp>
      <p:sp>
        <p:nvSpPr>
          <p:cNvPr id="8" name="Footer Placeholder 7"/>
          <p:cNvSpPr>
            <a:spLocks noGrp="1"/>
          </p:cNvSpPr>
          <p:nvPr>
            <p:ph type="ftr" sz="quarter" idx="11"/>
          </p:nvPr>
        </p:nvSpPr>
        <p:spPr/>
        <p:txBody>
          <a:bodyPr/>
          <a:lstStyle/>
          <a:p>
            <a:r>
              <a:rPr lang="en-US" dirty="0"/>
              <a:t>
              </a:t>
            </a:r>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a:prstGeom prst="rect">
            <a:avLst/>
          </a:prstGeom>
        </p:spPr>
        <p:txBody>
          <a:bodyPr anchor="ctr" anchorCtr="0"/>
          <a:lstStyle>
            <a:lvl1pPr>
              <a:defRPr sz="3600"/>
            </a:lvl1pPr>
          </a:lstStyle>
          <a:p>
            <a:r>
              <a:rPr lang="en-US"/>
              <a:t>Click to edit Master title style</a:t>
            </a:r>
            <a:endParaRPr lang="en-US" dirty="0"/>
          </a:p>
        </p:txBody>
      </p:sp>
      <p:sp>
        <p:nvSpPr>
          <p:cNvPr id="3" name="Text Placeholder 2"/>
          <p:cNvSpPr>
            <a:spLocks noGrp="1"/>
          </p:cNvSpPr>
          <p:nvPr>
            <p:ph type="body" idx="1"/>
          </p:nvPr>
        </p:nvSpPr>
        <p:spPr>
          <a:xfrm>
            <a:off x="1154954" y="4532845"/>
            <a:ext cx="3050438" cy="576260"/>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9" name="Picture Placeholder 2"/>
          <p:cNvSpPr>
            <a:spLocks noGrp="1" noChangeAspect="1"/>
          </p:cNvSpPr>
          <p:nvPr>
            <p:ph type="pic" idx="15"/>
          </p:nvPr>
        </p:nvSpPr>
        <p:spPr>
          <a:xfrm>
            <a:off x="1334552" y="2610916"/>
            <a:ext cx="2691242" cy="1584094"/>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2" name="Text Placeholder 3"/>
          <p:cNvSpPr>
            <a:spLocks noGrp="1"/>
          </p:cNvSpPr>
          <p:nvPr>
            <p:ph type="body" sz="half" idx="18"/>
          </p:nvPr>
        </p:nvSpPr>
        <p:spPr>
          <a:xfrm>
            <a:off x="1154954" y="5109107"/>
            <a:ext cx="3050438" cy="91794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Text Placeholder 4"/>
          <p:cNvSpPr>
            <a:spLocks noGrp="1"/>
          </p:cNvSpPr>
          <p:nvPr>
            <p:ph type="body" sz="quarter" idx="3"/>
          </p:nvPr>
        </p:nvSpPr>
        <p:spPr>
          <a:xfrm>
            <a:off x="4568865" y="4532842"/>
            <a:ext cx="3050438"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0" name="Picture Placeholder 2"/>
          <p:cNvSpPr>
            <a:spLocks noGrp="1" noChangeAspect="1"/>
          </p:cNvSpPr>
          <p:nvPr>
            <p:ph type="pic" idx="21"/>
          </p:nvPr>
        </p:nvSpPr>
        <p:spPr>
          <a:xfrm>
            <a:off x="4748463"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3" name="Text Placeholder 3"/>
          <p:cNvSpPr>
            <a:spLocks noGrp="1"/>
          </p:cNvSpPr>
          <p:nvPr>
            <p:ph type="body" sz="half" idx="19"/>
          </p:nvPr>
        </p:nvSpPr>
        <p:spPr>
          <a:xfrm>
            <a:off x="4568865" y="5109108"/>
            <a:ext cx="3050438" cy="91257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4" name="Text Placeholder 4"/>
          <p:cNvSpPr>
            <a:spLocks noGrp="1"/>
          </p:cNvSpPr>
          <p:nvPr>
            <p:ph type="body" sz="quarter" idx="13"/>
          </p:nvPr>
        </p:nvSpPr>
        <p:spPr>
          <a:xfrm>
            <a:off x="7983433" y="4532842"/>
            <a:ext cx="3050438"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1" name="Picture Placeholder 2"/>
          <p:cNvSpPr>
            <a:spLocks noGrp="1" noChangeAspect="1"/>
          </p:cNvSpPr>
          <p:nvPr>
            <p:ph type="pic" idx="22"/>
          </p:nvPr>
        </p:nvSpPr>
        <p:spPr>
          <a:xfrm>
            <a:off x="8163031"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20"/>
          </p:nvPr>
        </p:nvSpPr>
        <p:spPr>
          <a:xfrm>
            <a:off x="7983433" y="5109107"/>
            <a:ext cx="3050438" cy="917947"/>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cxnSp>
        <p:nvCxnSpPr>
          <p:cNvPr id="17" name="Straight Connector 16"/>
          <p:cNvCxnSpPr/>
          <p:nvPr/>
        </p:nvCxnSpPr>
        <p:spPr>
          <a:xfrm>
            <a:off x="4384245" y="2603500"/>
            <a:ext cx="1" cy="3461811"/>
          </a:xfrm>
          <a:prstGeom prst="line">
            <a:avLst/>
          </a:prstGeom>
          <a:ln w="12700" cmpd="sng">
            <a:solidFill>
              <a:schemeClr val="tx1">
                <a:lumMod val="75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807352" y="2603500"/>
            <a:ext cx="0" cy="3461811"/>
          </a:xfrm>
          <a:prstGeom prst="line">
            <a:avLst/>
          </a:prstGeom>
          <a:ln w="12700" cmpd="sng">
            <a:solidFill>
              <a:schemeClr val="tx1">
                <a:lumMod val="75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6909AC7D-18CA-4236-82B9-D75EB1D66EAE}" type="datetimeFigureOut">
              <a:rPr lang="en-US" dirty="0"/>
              <a:t>6/26/2018</a:t>
            </a:fld>
            <a:endParaRPr lang="en-US" dirty="0"/>
          </a:p>
        </p:txBody>
      </p:sp>
      <p:sp>
        <p:nvSpPr>
          <p:cNvPr id="8" name="Footer Placeholder 7"/>
          <p:cNvSpPr>
            <a:spLocks noGrp="1"/>
          </p:cNvSpPr>
          <p:nvPr>
            <p:ph type="ftr" sz="quarter" idx="11"/>
          </p:nvPr>
        </p:nvSpPr>
        <p:spPr/>
        <p:txBody>
          <a:bodyPr/>
          <a:lstStyle/>
          <a:p>
            <a:r>
              <a:rPr lang="en-US" dirty="0"/>
              <a:t>
              </a:t>
            </a:r>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a:prstGeom prst="rect">
            <a:avLst/>
          </a:prstGeom>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a:xfrm>
            <a:off x="1154954" y="2595033"/>
            <a:ext cx="8825659" cy="3424768"/>
          </a:xfrm>
        </p:spPr>
        <p:txBody>
          <a:bodyPr vert="eaVert" anchor="t" anchorCtr="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568300E-C023-45CD-A0BE-EDB7A8C6EA8B}" type="datetimeFigureOut">
              <a:rPr lang="en-US" dirty="0"/>
              <a:t>6/26/2018</a:t>
            </a:fld>
            <a:endParaRPr lang="en-US" dirty="0"/>
          </a:p>
        </p:txBody>
      </p:sp>
      <p:sp>
        <p:nvSpPr>
          <p:cNvPr id="5" name="Footer Placeholder 4"/>
          <p:cNvSpPr>
            <a:spLocks noGrp="1"/>
          </p:cNvSpPr>
          <p:nvPr>
            <p:ph type="ftr" sz="quarter" idx="11"/>
          </p:nvPr>
        </p:nvSpPr>
        <p:spPr/>
        <p:txBody>
          <a:bodyPr/>
          <a:lstStyle/>
          <a:p>
            <a:r>
              <a:rPr lang="en-US" dirty="0"/>
              <a:t>
              </a:t>
            </a:r>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grpSp>
        <p:nvGrpSpPr>
          <p:cNvPr id="8" name="Group 7"/>
          <p:cNvGrpSpPr/>
          <p:nvPr/>
        </p:nvGrpSpPr>
        <p:grpSpPr>
          <a:xfrm>
            <a:off x="-1588" y="0"/>
            <a:ext cx="12193588" cy="6861555"/>
            <a:chOff x="-1588" y="0"/>
            <a:chExt cx="12193588" cy="6861555"/>
          </a:xfrm>
        </p:grpSpPr>
        <p:sp>
          <p:nvSpPr>
            <p:cNvPr id="15" name="Rectangle 14"/>
            <p:cNvSpPr/>
            <p:nvPr/>
          </p:nvSpPr>
          <p:spPr>
            <a:xfrm>
              <a:off x="0" y="0"/>
              <a:ext cx="12192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2" name="Freeform 5"/>
            <p:cNvSpPr/>
            <p:nvPr/>
          </p:nvSpPr>
          <p:spPr bwMode="gray">
            <a:xfrm rot="5101749">
              <a:off x="6294738" y="457773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3" name="Rectangle 12"/>
            <p:cNvSpPr/>
            <p:nvPr/>
          </p:nvSpPr>
          <p:spPr>
            <a:xfrm>
              <a:off x="414867" y="402165"/>
              <a:ext cx="6510866"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4" name="Freeform 5"/>
            <p:cNvSpPr/>
            <p:nvPr/>
          </p:nvSpPr>
          <p:spPr bwMode="gray">
            <a:xfrm rot="5400000">
              <a:off x="44492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6"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Vertical Title 1"/>
          <p:cNvSpPr>
            <a:spLocks noGrp="1"/>
          </p:cNvSpPr>
          <p:nvPr>
            <p:ph type="title" orient="vert"/>
          </p:nvPr>
        </p:nvSpPr>
        <p:spPr>
          <a:xfrm>
            <a:off x="8576756" y="1278466"/>
            <a:ext cx="1441567" cy="4748591"/>
          </a:xfrm>
          <a:prstGeom prst="rect">
            <a:avLst/>
          </a:prstGeom>
        </p:spPr>
        <p:txBody>
          <a:bodyPr vert="eaVert" anchor="b" anchorCtr="0"/>
          <a:lstStyle/>
          <a:p>
            <a:r>
              <a:rPr lang="en-US"/>
              <a:t>Click to edit Master title style</a:t>
            </a:r>
            <a:endParaRPr lang="en-US" dirty="0"/>
          </a:p>
        </p:txBody>
      </p:sp>
      <p:sp>
        <p:nvSpPr>
          <p:cNvPr id="3" name="Vertical Text Placeholder 2"/>
          <p:cNvSpPr>
            <a:spLocks noGrp="1"/>
          </p:cNvSpPr>
          <p:nvPr>
            <p:ph type="body" orient="vert" idx="1"/>
          </p:nvPr>
        </p:nvSpPr>
        <p:spPr>
          <a:xfrm>
            <a:off x="1154954" y="1278465"/>
            <a:ext cx="6256025" cy="4748591"/>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B620EAD-E369-4933-8469-ED7764B56A1B}" type="datetimeFigureOut">
              <a:rPr lang="en-US" dirty="0"/>
              <a:t>6/26/2018</a:t>
            </a:fld>
            <a:endParaRPr lang="en-US" dirty="0"/>
          </a:p>
        </p:txBody>
      </p:sp>
      <p:sp>
        <p:nvSpPr>
          <p:cNvPr id="5" name="Footer Placeholder 4"/>
          <p:cNvSpPr>
            <a:spLocks noGrp="1"/>
          </p:cNvSpPr>
          <p:nvPr>
            <p:ph type="ftr" sz="quarter" idx="11"/>
          </p:nvPr>
        </p:nvSpPr>
        <p:spPr/>
        <p:txBody>
          <a:bodyPr/>
          <a:lstStyle/>
          <a:p>
            <a:r>
              <a:rPr lang="en-US" dirty="0"/>
              <a:t>
              </a:t>
            </a:r>
          </a:p>
        </p:txBody>
      </p:sp>
      <p:sp>
        <p:nvSpPr>
          <p:cNvPr id="20" name="Rectangle 19"/>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9"/>
            <a:ext cx="8825659" cy="706964"/>
          </a:xfrm>
          <a:prstGeom prst="rect">
            <a:avLst/>
          </a:prstGeom>
        </p:spPr>
        <p:txBody>
          <a:bodyPr anchor="ctr"/>
          <a:lstStyle/>
          <a:p>
            <a:r>
              <a:rPr lang="en-US"/>
              <a:t>Click to edit Master title style</a:t>
            </a:r>
            <a:endParaRPr lang="en-US" dirty="0"/>
          </a:p>
        </p:txBody>
      </p:sp>
      <p:sp>
        <p:nvSpPr>
          <p:cNvPr id="3" name="Content Placeholder 2"/>
          <p:cNvSpPr>
            <a:spLocks noGrp="1"/>
          </p:cNvSpPr>
          <p:nvPr>
            <p:ph idx="1"/>
          </p:nvPr>
        </p:nvSpPr>
        <p:spPr>
          <a:xfrm>
            <a:off x="1154954" y="2603500"/>
            <a:ext cx="8825659" cy="34163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76C0EF2-9919-473B-8215-8616BAF10692}" type="datetimeFigureOut">
              <a:rPr lang="en-US" dirty="0"/>
              <a:t>6/26/2018</a:t>
            </a:fld>
            <a:endParaRPr lang="en-US" dirty="0"/>
          </a:p>
        </p:txBody>
      </p:sp>
      <p:sp>
        <p:nvSpPr>
          <p:cNvPr id="5" name="Footer Placeholder 4"/>
          <p:cNvSpPr>
            <a:spLocks noGrp="1"/>
          </p:cNvSpPr>
          <p:nvPr>
            <p:ph type="ftr" sz="quarter" idx="11"/>
          </p:nvPr>
        </p:nvSpPr>
        <p:spPr/>
        <p:txBody>
          <a:bodyPr/>
          <a:lstStyle>
            <a:lvl1pPr>
              <a:defRPr sz="1000" b="1"/>
            </a:lvl1pPr>
          </a:lstStyle>
          <a:p>
            <a:r>
              <a:rPr lang="en-US" dirty="0"/>
              <a:t>
              </a:t>
            </a:r>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grpSp>
        <p:nvGrpSpPr>
          <p:cNvPr id="17" name="Group 16"/>
          <p:cNvGrpSpPr/>
          <p:nvPr/>
        </p:nvGrpSpPr>
        <p:grpSpPr>
          <a:xfrm>
            <a:off x="-1588" y="0"/>
            <a:ext cx="12193588" cy="6861555"/>
            <a:chOff x="-1588" y="0"/>
            <a:chExt cx="12193588" cy="6861555"/>
          </a:xfrm>
        </p:grpSpPr>
        <p:sp>
          <p:nvSpPr>
            <p:cNvPr id="12" name="Rectangle 11"/>
            <p:cNvSpPr/>
            <p:nvPr/>
          </p:nvSpPr>
          <p:spPr>
            <a:xfrm>
              <a:off x="0" y="0"/>
              <a:ext cx="12192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9" name="Rectangle 8"/>
            <p:cNvSpPr/>
            <p:nvPr/>
          </p:nvSpPr>
          <p:spPr bwMode="gray">
            <a:xfrm>
              <a:off x="7289800" y="402165"/>
              <a:ext cx="44788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8" name="Freeform 5"/>
            <p:cNvSpPr/>
            <p:nvPr/>
          </p:nvSpPr>
          <p:spPr bwMode="gray">
            <a:xfrm rot="15922489">
              <a:off x="4698352"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7" name="Freeform 5"/>
            <p:cNvSpPr/>
            <p:nvPr/>
          </p:nvSpPr>
          <p:spPr bwMode="gray">
            <a:xfrm rot="16200000">
              <a:off x="3787244"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3"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6" y="2679192"/>
            <a:ext cx="4343400" cy="2286000"/>
          </a:xfrm>
          <a:prstGeom prst="rect">
            <a:avLst/>
          </a:prstGeom>
        </p:spPr>
        <p:txBody>
          <a:bodyPr anchor="ctr" anchorCtr="0"/>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894576" y="2679192"/>
            <a:ext cx="3758184" cy="2286000"/>
          </a:xfrm>
        </p:spPr>
        <p:txBody>
          <a:bodyPr anchor="ctr" anchorCtr="0"/>
          <a:lstStyle>
            <a:lvl1pPr marL="0" indent="0" algn="l">
              <a:buNone/>
              <a:defRPr sz="2000" cap="all">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09472EB-AC54-4713-BFC2-BEB621108C63}" type="datetimeFigureOut">
              <a:rPr lang="en-US" dirty="0"/>
              <a:t>6/26/2018</a:t>
            </a:fld>
            <a:endParaRPr lang="en-US" dirty="0"/>
          </a:p>
        </p:txBody>
      </p:sp>
      <p:sp>
        <p:nvSpPr>
          <p:cNvPr id="5" name="Footer Placeholder 4"/>
          <p:cNvSpPr>
            <a:spLocks noGrp="1"/>
          </p:cNvSpPr>
          <p:nvPr>
            <p:ph type="ftr" sz="quarter" idx="11"/>
          </p:nvPr>
        </p:nvSpPr>
        <p:spPr/>
        <p:txBody>
          <a:bodyPr/>
          <a:lstStyle>
            <a:lvl1pPr>
              <a:defRPr sz="1000" b="1"/>
            </a:lvl1pPr>
          </a:lstStyle>
          <a:p>
            <a:r>
              <a:rPr lang="en-US" dirty="0"/>
              <a:t>
              </a:t>
            </a:r>
          </a:p>
        </p:txBody>
      </p:sp>
      <p:sp>
        <p:nvSpPr>
          <p:cNvPr id="10" name="Rectangle 9"/>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154953" y="969264"/>
            <a:ext cx="8825659" cy="704088"/>
          </a:xfrm>
          <a:prstGeom prst="rect">
            <a:avLst/>
          </a:prstGeom>
        </p:spPr>
        <p:txBody>
          <a:bodyPr/>
          <a:lstStyle/>
          <a:p>
            <a:r>
              <a:rPr lang="en-US"/>
              <a:t>Click to edit Master title style</a:t>
            </a:r>
            <a:endParaRPr lang="en-US" dirty="0"/>
          </a:p>
        </p:txBody>
      </p:sp>
      <p:sp>
        <p:nvSpPr>
          <p:cNvPr id="3" name="Content Placeholder 2"/>
          <p:cNvSpPr>
            <a:spLocks noGrp="1"/>
          </p:cNvSpPr>
          <p:nvPr>
            <p:ph sz="half" idx="1"/>
          </p:nvPr>
        </p:nvSpPr>
        <p:spPr>
          <a:xfrm>
            <a:off x="1154954" y="2603500"/>
            <a:ext cx="4828032" cy="3416301"/>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08776" y="2603500"/>
            <a:ext cx="4828032" cy="3416300"/>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99455A0C-791E-4545-B787-F98AD45CD761}" type="datetimeFigureOut">
              <a:rPr lang="en-US" dirty="0"/>
              <a:t>6/26/2018</a:t>
            </a:fld>
            <a:endParaRPr lang="en-US" dirty="0"/>
          </a:p>
        </p:txBody>
      </p:sp>
      <p:sp>
        <p:nvSpPr>
          <p:cNvPr id="6" name="Footer Placeholder 5"/>
          <p:cNvSpPr>
            <a:spLocks noGrp="1"/>
          </p:cNvSpPr>
          <p:nvPr>
            <p:ph type="ftr" sz="quarter" idx="11"/>
          </p:nvPr>
        </p:nvSpPr>
        <p:spPr/>
        <p:txBody>
          <a:bodyPr/>
          <a:lstStyle/>
          <a:p>
            <a:r>
              <a:rPr lang="en-US" dirty="0"/>
              <a:t>
              </a:t>
            </a:r>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154954" y="969264"/>
            <a:ext cx="8825659" cy="704088"/>
          </a:xfrm>
          <a:prstGeom prst="rect">
            <a:avLst/>
          </a:prstGeom>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154954" y="2606040"/>
            <a:ext cx="4828032"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154954" y="3198448"/>
            <a:ext cx="4828032" cy="2843784"/>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08776" y="2606040"/>
            <a:ext cx="4828032"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08711" y="3187921"/>
            <a:ext cx="4825160" cy="2854311"/>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2536B77-F4F4-4427-AC4F-9A623798AD82}" type="datetimeFigureOut">
              <a:rPr lang="en-US" dirty="0"/>
              <a:t>6/26/2018</a:t>
            </a:fld>
            <a:endParaRPr lang="en-US" dirty="0"/>
          </a:p>
        </p:txBody>
      </p:sp>
      <p:sp>
        <p:nvSpPr>
          <p:cNvPr id="8" name="Footer Placeholder 7"/>
          <p:cNvSpPr>
            <a:spLocks noGrp="1"/>
          </p:cNvSpPr>
          <p:nvPr>
            <p:ph type="ftr" sz="quarter" idx="11"/>
          </p:nvPr>
        </p:nvSpPr>
        <p:spPr/>
        <p:txBody>
          <a:bodyPr/>
          <a:lstStyle/>
          <a:p>
            <a:r>
              <a:rPr lang="en-US" dirty="0"/>
              <a:t>
              </a:t>
            </a:r>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152144" y="969264"/>
            <a:ext cx="8825659" cy="704088"/>
          </a:xfrm>
          <a:prstGeom prst="rect">
            <a:avLst/>
          </a:prstGeo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D8BE790C-34EB-4565-8437-CACF4CDB7822}" type="datetimeFigureOut">
              <a:rPr lang="en-US" dirty="0"/>
              <a:t>6/26/2018</a:t>
            </a:fld>
            <a:endParaRPr lang="en-US" dirty="0"/>
          </a:p>
        </p:txBody>
      </p:sp>
      <p:sp>
        <p:nvSpPr>
          <p:cNvPr id="4" name="Footer Placeholder 3"/>
          <p:cNvSpPr>
            <a:spLocks noGrp="1"/>
          </p:cNvSpPr>
          <p:nvPr>
            <p:ph type="ftr" sz="quarter" idx="11"/>
          </p:nvPr>
        </p:nvSpPr>
        <p:spPr/>
        <p:txBody>
          <a:bodyPr/>
          <a:lstStyle/>
          <a:p>
            <a:r>
              <a:rPr lang="en-US" dirty="0"/>
              <a:t>
              </a:t>
            </a:r>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84A4C11-22B8-4A4E-8126-B3AF6B948A8E}" type="datetimeFigureOut">
              <a:rPr lang="en-US" dirty="0"/>
              <a:t>6/26/2018</a:t>
            </a:fld>
            <a:endParaRPr lang="en-US" dirty="0"/>
          </a:p>
        </p:txBody>
      </p:sp>
      <p:sp>
        <p:nvSpPr>
          <p:cNvPr id="3" name="Footer Placeholder 2"/>
          <p:cNvSpPr>
            <a:spLocks noGrp="1"/>
          </p:cNvSpPr>
          <p:nvPr>
            <p:ph type="ftr" sz="quarter" idx="11"/>
          </p:nvPr>
        </p:nvSpPr>
        <p:spPr/>
        <p:txBody>
          <a:bodyPr/>
          <a:lstStyle/>
          <a:p>
            <a:r>
              <a:rPr lang="en-US" dirty="0"/>
              <a:t>
              </a:t>
            </a:r>
          </a:p>
        </p:txBody>
      </p:sp>
      <p:sp>
        <p:nvSpPr>
          <p:cNvPr id="6" name="Rectangle 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18" name="Group 17"/>
          <p:cNvGrpSpPr/>
          <p:nvPr/>
        </p:nvGrpSpPr>
        <p:grpSpPr>
          <a:xfrm>
            <a:off x="-1588" y="0"/>
            <a:ext cx="12193588" cy="6861555"/>
            <a:chOff x="-1588" y="0"/>
            <a:chExt cx="12193588" cy="6861555"/>
          </a:xfrm>
        </p:grpSpPr>
        <p:sp>
          <p:nvSpPr>
            <p:cNvPr id="12" name="Rectangle 11"/>
            <p:cNvSpPr/>
            <p:nvPr/>
          </p:nvSpPr>
          <p:spPr>
            <a:xfrm>
              <a:off x="0" y="0"/>
              <a:ext cx="12192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8" name="Rectangle 7"/>
            <p:cNvSpPr/>
            <p:nvPr/>
          </p:nvSpPr>
          <p:spPr>
            <a:xfrm>
              <a:off x="5713412" y="402165"/>
              <a:ext cx="6055253"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9" name="Freeform 5"/>
            <p:cNvSpPr/>
            <p:nvPr/>
          </p:nvSpPr>
          <p:spPr bwMode="gray">
            <a:xfrm rot="16200000">
              <a:off x="2229377"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0" name="Freeform 5"/>
            <p:cNvSpPr/>
            <p:nvPr/>
          </p:nvSpPr>
          <p:spPr bwMode="gray">
            <a:xfrm rot="15922489">
              <a:off x="3140485"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4"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3" y="1298448"/>
            <a:ext cx="2793159" cy="1597152"/>
          </a:xfrm>
          <a:prstGeom prst="rect">
            <a:avLst/>
          </a:prstGeom>
        </p:spPr>
        <p:txBody>
          <a:bodyPr anchor="b"/>
          <a:lstStyle>
            <a:lvl1pPr algn="l">
              <a:defRPr sz="2400" b="0"/>
            </a:lvl1pPr>
          </a:lstStyle>
          <a:p>
            <a:r>
              <a:rPr lang="en-US"/>
              <a:t>Click to edit Master title style</a:t>
            </a:r>
            <a:endParaRPr lang="en-US" dirty="0"/>
          </a:p>
        </p:txBody>
      </p:sp>
      <p:sp>
        <p:nvSpPr>
          <p:cNvPr id="3" name="Content Placeholder 2"/>
          <p:cNvSpPr>
            <a:spLocks noGrp="1"/>
          </p:cNvSpPr>
          <p:nvPr>
            <p:ph idx="1"/>
          </p:nvPr>
        </p:nvSpPr>
        <p:spPr>
          <a:xfrm>
            <a:off x="5779008" y="1447800"/>
            <a:ext cx="5195997" cy="4572000"/>
          </a:xfrm>
        </p:spPr>
        <p:txBody>
          <a:bodyPr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bwMode="gray">
          <a:xfrm>
            <a:off x="1154953" y="3129280"/>
            <a:ext cx="2793159" cy="2895599"/>
          </a:xfrm>
        </p:spPr>
        <p:txBody>
          <a:bodyPr/>
          <a:lstStyle>
            <a:lvl1pPr marL="0" indent="0">
              <a:buNone/>
              <a:defRPr sz="1400">
                <a:solidFill>
                  <a:schemeClr val="tx2">
                    <a:lumMod val="40000"/>
                    <a:lumOff val="6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6ED06B6-C816-4861-964D-15A98395707D}" type="datetimeFigureOut">
              <a:rPr lang="en-US" dirty="0"/>
              <a:t>6/26/2018</a:t>
            </a:fld>
            <a:endParaRPr lang="en-US" dirty="0"/>
          </a:p>
        </p:txBody>
      </p:sp>
      <p:sp>
        <p:nvSpPr>
          <p:cNvPr id="6" name="Footer Placeholder 5"/>
          <p:cNvSpPr>
            <a:spLocks noGrp="1"/>
          </p:cNvSpPr>
          <p:nvPr>
            <p:ph type="ftr" sz="quarter" idx="11"/>
          </p:nvPr>
        </p:nvSpPr>
        <p:spPr/>
        <p:txBody>
          <a:bodyPr/>
          <a:lstStyle/>
          <a:p>
            <a:r>
              <a:rPr lang="en-US" dirty="0"/>
              <a:t>
              </a:t>
            </a:r>
          </a:p>
        </p:txBody>
      </p:sp>
      <p:sp>
        <p:nvSpPr>
          <p:cNvPr id="13" name="Rectangle 12"/>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18" name="Group 17"/>
          <p:cNvGrpSpPr/>
          <p:nvPr/>
        </p:nvGrpSpPr>
        <p:grpSpPr>
          <a:xfrm>
            <a:off x="-1588" y="0"/>
            <a:ext cx="12193588" cy="6861555"/>
            <a:chOff x="-1588" y="0"/>
            <a:chExt cx="12193588" cy="6861555"/>
          </a:xfrm>
        </p:grpSpPr>
        <p:sp>
          <p:nvSpPr>
            <p:cNvPr id="12" name="Rectangle 11"/>
            <p:cNvSpPr/>
            <p:nvPr/>
          </p:nvSpPr>
          <p:spPr>
            <a:xfrm>
              <a:off x="0" y="0"/>
              <a:ext cx="12192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8" name="Rectangle 7"/>
            <p:cNvSpPr/>
            <p:nvPr/>
          </p:nvSpPr>
          <p:spPr>
            <a:xfrm>
              <a:off x="6172200" y="402165"/>
              <a:ext cx="55964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9" name="Freeform 5"/>
            <p:cNvSpPr/>
            <p:nvPr/>
          </p:nvSpPr>
          <p:spPr bwMode="gray">
            <a:xfrm rot="16200000">
              <a:off x="32954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0" name="Freeform 5"/>
            <p:cNvSpPr/>
            <p:nvPr/>
          </p:nvSpPr>
          <p:spPr bwMode="gray">
            <a:xfrm rot="15922489">
              <a:off x="4203594"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4"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3907" y="1693332"/>
            <a:ext cx="3860259" cy="1735668"/>
          </a:xfrm>
          <a:prstGeom prst="rect">
            <a:avLst/>
          </a:prstGeom>
        </p:spPr>
        <p:txBody>
          <a:bodyPr anchor="b">
            <a:normAutofit/>
          </a:bodyPr>
          <a:lstStyle>
            <a:lvl1pPr algn="l">
              <a:defRPr sz="36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547870" y="1143000"/>
            <a:ext cx="3227193"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bwMode="gray">
          <a:xfrm>
            <a:off x="1154955" y="3657600"/>
            <a:ext cx="3859212" cy="1371600"/>
          </a:xfrm>
        </p:spPr>
        <p:txBody>
          <a:bodyPr>
            <a:normAutofit/>
          </a:bodyPr>
          <a:lstStyle>
            <a:lvl1pPr marL="0" indent="0">
              <a:buNone/>
              <a:defRPr sz="1400">
                <a:solidFill>
                  <a:schemeClr val="tx2">
                    <a:lumMod val="40000"/>
                    <a:lumOff val="6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00B1A8AB-EA7C-4B1B-9D73-E2551851FABE}" type="datetimeFigureOut">
              <a:rPr lang="en-US" dirty="0"/>
              <a:t>6/26/2018</a:t>
            </a:fld>
            <a:endParaRPr lang="en-US" dirty="0"/>
          </a:p>
        </p:txBody>
      </p:sp>
      <p:sp>
        <p:nvSpPr>
          <p:cNvPr id="6" name="Footer Placeholder 5"/>
          <p:cNvSpPr>
            <a:spLocks noGrp="1"/>
          </p:cNvSpPr>
          <p:nvPr>
            <p:ph type="ftr" sz="quarter" idx="11"/>
          </p:nvPr>
        </p:nvSpPr>
        <p:spPr/>
        <p:txBody>
          <a:bodyPr/>
          <a:lstStyle/>
          <a:p>
            <a:r>
              <a:rPr lang="en-US" dirty="0"/>
              <a:t>
              </a:t>
            </a:r>
          </a:p>
        </p:txBody>
      </p:sp>
      <p:sp>
        <p:nvSpPr>
          <p:cNvPr id="13" name="Rectangle 12"/>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2" name="Group 1"/>
          <p:cNvGrpSpPr/>
          <p:nvPr/>
        </p:nvGrpSpPr>
        <p:grpSpPr>
          <a:xfrm>
            <a:off x="-1588" y="0"/>
            <a:ext cx="12193588" cy="6861555"/>
            <a:chOff x="-1588" y="0"/>
            <a:chExt cx="12193588" cy="6861555"/>
          </a:xfrm>
        </p:grpSpPr>
        <p:sp>
          <p:nvSpPr>
            <p:cNvPr id="12" name="Rectangle 11"/>
            <p:cNvSpPr/>
            <p:nvPr/>
          </p:nvSpPr>
          <p:spPr>
            <a:xfrm>
              <a:off x="0" y="0"/>
              <a:ext cx="12192000" cy="6858000"/>
            </a:xfrm>
            <a:prstGeom prst="rect">
              <a:avLst/>
            </a:prstGeom>
            <a:blipFill>
              <a:blip r:embed="rId19">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1" name="Oval 20"/>
            <p:cNvSpPr/>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Oval 22"/>
            <p:cNvSpPr/>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34" name="Freeform 5"/>
            <p:cNvSpPr/>
            <p:nvPr/>
          </p:nvSpPr>
          <p:spPr bwMode="gray">
            <a:xfrm rot="21010068">
              <a:off x="8490951" y="17975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27" name="Freeform 5"/>
            <p:cNvSpPr/>
            <p:nvPr/>
          </p:nvSpPr>
          <p:spPr bwMode="gray">
            <a:xfrm>
              <a:off x="459506" y="1866405"/>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28"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30" name="Title Placeholder 1"/>
          <p:cNvSpPr>
            <a:spLocks noGrp="1"/>
          </p:cNvSpPr>
          <p:nvPr>
            <p:ph type="title"/>
          </p:nvPr>
        </p:nvSpPr>
        <p:spPr bwMode="gray">
          <a:xfrm>
            <a:off x="1154954" y="973668"/>
            <a:ext cx="8761413" cy="706964"/>
          </a:xfrm>
          <a:prstGeom prst="rect">
            <a:avLst/>
          </a:prstGeom>
        </p:spPr>
        <p:txBody>
          <a:bodyPr vert="horz" lIns="91440" tIns="45720" rIns="91440" bIns="45720" rtlCol="0" anchor="ctr">
            <a:noAutofit/>
          </a:bodyPr>
          <a:lstStyle/>
          <a:p>
            <a:r>
              <a:rPr lang="en-US"/>
              <a:t>Click to edit Master title style</a:t>
            </a:r>
            <a:endParaRPr lang="en-US" dirty="0"/>
          </a:p>
        </p:txBody>
      </p:sp>
      <p:sp>
        <p:nvSpPr>
          <p:cNvPr id="3" name="Text Placeholder 2"/>
          <p:cNvSpPr>
            <a:spLocks noGrp="1"/>
          </p:cNvSpPr>
          <p:nvPr>
            <p:ph type="body" idx="1"/>
          </p:nvPr>
        </p:nvSpPr>
        <p:spPr>
          <a:xfrm>
            <a:off x="1154954" y="2603500"/>
            <a:ext cx="8761413" cy="34163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652760" y="6391656"/>
            <a:ext cx="990599" cy="304799"/>
          </a:xfrm>
          <a:prstGeom prst="rect">
            <a:avLst/>
          </a:prstGeom>
        </p:spPr>
        <p:txBody>
          <a:bodyPr vert="horz" lIns="91440" tIns="45720" rIns="91440" bIns="45720" rtlCol="0" anchor="ctr" anchorCtr="0"/>
          <a:lstStyle>
            <a:lvl1pPr algn="r">
              <a:defRPr sz="1000" b="1" i="0">
                <a:solidFill>
                  <a:schemeClr val="accent1"/>
                </a:solidFill>
              </a:defRPr>
            </a:lvl1pPr>
          </a:lstStyle>
          <a:p>
            <a:fld id="{90786BE5-D2A3-4BF0-8B30-D7403E61B3DC}" type="datetimeFigureOut">
              <a:rPr lang="en-US" dirty="0"/>
              <a:t>6/26/2018</a:t>
            </a:fld>
            <a:endParaRPr lang="en-US" dirty="0"/>
          </a:p>
        </p:txBody>
      </p:sp>
      <p:sp>
        <p:nvSpPr>
          <p:cNvPr id="5" name="Footer Placeholder 4"/>
          <p:cNvSpPr>
            <a:spLocks noGrp="1"/>
          </p:cNvSpPr>
          <p:nvPr>
            <p:ph type="ftr" sz="quarter" idx="3"/>
          </p:nvPr>
        </p:nvSpPr>
        <p:spPr>
          <a:xfrm>
            <a:off x="557784" y="6391656"/>
            <a:ext cx="3867912" cy="310896"/>
          </a:xfrm>
          <a:prstGeom prst="rect">
            <a:avLst/>
          </a:prstGeom>
        </p:spPr>
        <p:txBody>
          <a:bodyPr vert="horz" lIns="91440" tIns="45720" rIns="91440" bIns="45720" rtlCol="0" anchor="ctr" anchorCtr="0"/>
          <a:lstStyle>
            <a:lvl1pPr algn="l">
              <a:defRPr sz="1000" b="1" i="0">
                <a:solidFill>
                  <a:schemeClr val="accent1"/>
                </a:solidFill>
              </a:defRPr>
            </a:lvl1pPr>
          </a:lstStyle>
          <a:p>
            <a:r>
              <a:rPr lang="en-US" dirty="0"/>
              <a:t>
              </a:t>
            </a:r>
          </a:p>
        </p:txBody>
      </p:sp>
      <p:sp>
        <p:nvSpPr>
          <p:cNvPr id="29" name="Rectangle 28"/>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bg1"/>
                </a:solidFill>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8" r:id="rId9"/>
    <p:sldLayoutId id="2147483667" r:id="rId10"/>
    <p:sldLayoutId id="2147483661" r:id="rId11"/>
    <p:sldLayoutId id="2147483664" r:id="rId12"/>
    <p:sldLayoutId id="2147483662" r:id="rId13"/>
    <p:sldLayoutId id="2147483669" r:id="rId14"/>
    <p:sldLayoutId id="2147483670" r:id="rId15"/>
    <p:sldLayoutId id="2147483658" r:id="rId16"/>
    <p:sldLayoutId id="2147483659" r:id="rId17"/>
  </p:sldLayoutIdLst>
  <p:hf sldNum="0" hdr="0" ftr="0" dt="0"/>
  <p:txStyles>
    <p:titleStyle>
      <a:lvl1pPr algn="l" defTabSz="457200" rtl="0" eaLnBrk="1" latinLnBrk="0" hangingPunct="1">
        <a:spcBef>
          <a:spcPct val="0"/>
        </a:spcBef>
        <a:buNone/>
        <a:defRPr sz="3600" b="0" i="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richmondvale.org/poverty-threshold/"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1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1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1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www.un.org/esa/socdev/wssd/text-version/agreements/poach2.htm"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Understanding Poverty</a:t>
            </a:r>
          </a:p>
        </p:txBody>
      </p:sp>
      <p:sp>
        <p:nvSpPr>
          <p:cNvPr id="3" name="Subtitle 2"/>
          <p:cNvSpPr>
            <a:spLocks noGrp="1"/>
          </p:cNvSpPr>
          <p:nvPr>
            <p:ph type="subTitle" idx="1"/>
          </p:nvPr>
        </p:nvSpPr>
        <p:spPr/>
        <p:txBody>
          <a:bodyPr/>
          <a:lstStyle/>
          <a:p>
            <a:endParaRPr lang="en-US"/>
          </a:p>
        </p:txBody>
      </p:sp>
    </p:spTree>
    <p:extLst>
      <p:ext uri="{BB962C8B-B14F-4D97-AF65-F5344CB8AC3E}">
        <p14:creationId xmlns:p14="http://schemas.microsoft.com/office/powerpoint/2010/main" val="421145679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Relative Poverty</a:t>
            </a:r>
          </a:p>
        </p:txBody>
      </p:sp>
      <p:sp>
        <p:nvSpPr>
          <p:cNvPr id="3" name="Content Placeholder 2"/>
          <p:cNvSpPr>
            <a:spLocks noGrp="1"/>
          </p:cNvSpPr>
          <p:nvPr>
            <p:ph idx="1"/>
          </p:nvPr>
        </p:nvSpPr>
        <p:spPr/>
        <p:txBody>
          <a:bodyPr>
            <a:normAutofit fontScale="92500"/>
          </a:bodyPr>
          <a:lstStyle/>
          <a:p>
            <a:r>
              <a:rPr lang="en-US" sz="2400" b="1" dirty="0"/>
              <a:t>Relative poverty </a:t>
            </a:r>
            <a:r>
              <a:rPr lang="en-US" sz="2400" dirty="0"/>
              <a:t>defines poverty in relation to the economic status of other members of the society: people are poor if they fall below prevailing standards of living in a given societal context. An important criticism of both concepts is that they are largely concerned with </a:t>
            </a:r>
            <a:r>
              <a:rPr lang="en-US" sz="2400" u="sng" dirty="0"/>
              <a:t>income</a:t>
            </a:r>
            <a:r>
              <a:rPr lang="en-US" sz="2400" dirty="0"/>
              <a:t> and </a:t>
            </a:r>
            <a:r>
              <a:rPr lang="en-US" sz="2400" u="sng" dirty="0"/>
              <a:t>consumption</a:t>
            </a:r>
            <a:r>
              <a:rPr lang="en-US" sz="2400" dirty="0"/>
              <a:t>. </a:t>
            </a:r>
          </a:p>
          <a:p>
            <a:r>
              <a:rPr lang="en-US" sz="2400" b="1" i="1" dirty="0"/>
              <a:t>Relative poverty</a:t>
            </a:r>
            <a:r>
              <a:rPr lang="en-US" sz="2400" dirty="0"/>
              <a:t> refers to a standard which is  defined in terms of the society in which an individual lives and which therefore  differs between countries and over time.  </a:t>
            </a:r>
          </a:p>
          <a:p>
            <a:endParaRPr lang="en-US" dirty="0"/>
          </a:p>
        </p:txBody>
      </p:sp>
    </p:spTree>
    <p:extLst>
      <p:ext uri="{BB962C8B-B14F-4D97-AF65-F5344CB8AC3E}">
        <p14:creationId xmlns:p14="http://schemas.microsoft.com/office/powerpoint/2010/main" val="176824681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Situational Poverty</a:t>
            </a:r>
          </a:p>
        </p:txBody>
      </p:sp>
      <p:sp>
        <p:nvSpPr>
          <p:cNvPr id="3" name="Content Placeholder 2"/>
          <p:cNvSpPr>
            <a:spLocks noGrp="1"/>
          </p:cNvSpPr>
          <p:nvPr>
            <p:ph idx="1"/>
          </p:nvPr>
        </p:nvSpPr>
        <p:spPr/>
        <p:txBody>
          <a:bodyPr>
            <a:normAutofit/>
          </a:bodyPr>
          <a:lstStyle/>
          <a:p>
            <a:r>
              <a:rPr lang="en-US" sz="2400" b="1" dirty="0"/>
              <a:t>Situational poverty </a:t>
            </a:r>
            <a:r>
              <a:rPr lang="en-US" sz="2400" dirty="0"/>
              <a:t>is a period wherein an individual falls below the </a:t>
            </a:r>
            <a:r>
              <a:rPr lang="en-US" sz="2400" dirty="0">
                <a:hlinkClick r:id="rId3"/>
              </a:rPr>
              <a:t>poverty line</a:t>
            </a:r>
            <a:r>
              <a:rPr lang="en-US" sz="2400" dirty="0"/>
              <a:t> because of a sudden event. Situational poverty can be caused by a range of factors, such as: a divorce, death of the family head, illness, a natural disaster or loss of job. These are uncontrollable and often unpredictable events that can escalate until the person finds themselves without material possessions or an income source.</a:t>
            </a:r>
          </a:p>
        </p:txBody>
      </p:sp>
    </p:spTree>
    <p:extLst>
      <p:ext uri="{BB962C8B-B14F-4D97-AF65-F5344CB8AC3E}">
        <p14:creationId xmlns:p14="http://schemas.microsoft.com/office/powerpoint/2010/main" val="251400926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Chronic Poverty</a:t>
            </a:r>
          </a:p>
        </p:txBody>
      </p:sp>
      <p:sp>
        <p:nvSpPr>
          <p:cNvPr id="3" name="Content Placeholder 2"/>
          <p:cNvSpPr>
            <a:spLocks noGrp="1"/>
          </p:cNvSpPr>
          <p:nvPr>
            <p:ph idx="1"/>
          </p:nvPr>
        </p:nvSpPr>
        <p:spPr/>
        <p:txBody>
          <a:bodyPr/>
          <a:lstStyle/>
          <a:p>
            <a:r>
              <a:rPr lang="en-US" sz="2400" b="1" dirty="0"/>
              <a:t>Chronic Poverty</a:t>
            </a:r>
            <a:r>
              <a:rPr lang="en-US" sz="2400" dirty="0"/>
              <a:t> is a more complicated type of poverty.  This is when poverty is handed over to individuals and families from generations before them. In this type, there is usually no escape from it, as people are trapped in its causes and have no access to tools that will help them get out of it.</a:t>
            </a:r>
            <a:r>
              <a:rPr lang="en-US" dirty="0"/>
              <a:t/>
            </a:r>
            <a:br>
              <a:rPr lang="en-US" dirty="0"/>
            </a:br>
            <a:endParaRPr lang="en-US" dirty="0"/>
          </a:p>
          <a:p>
            <a:endParaRPr lang="en-US" dirty="0"/>
          </a:p>
        </p:txBody>
      </p:sp>
    </p:spTree>
    <p:extLst>
      <p:ext uri="{BB962C8B-B14F-4D97-AF65-F5344CB8AC3E}">
        <p14:creationId xmlns:p14="http://schemas.microsoft.com/office/powerpoint/2010/main" val="400949838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8E9BB42F-7816-4325-9422-3B8F49CFED68}"/>
              </a:ext>
            </a:extLst>
          </p:cNvPr>
          <p:cNvSpPr>
            <a:spLocks noGrp="1"/>
          </p:cNvSpPr>
          <p:nvPr>
            <p:ph type="title"/>
          </p:nvPr>
        </p:nvSpPr>
        <p:spPr/>
        <p:txBody>
          <a:bodyPr/>
          <a:lstStyle/>
          <a:p>
            <a:r>
              <a:rPr lang="en-US" dirty="0"/>
              <a:t>Risk Factors of Poverty</a:t>
            </a:r>
          </a:p>
        </p:txBody>
      </p:sp>
      <p:sp>
        <p:nvSpPr>
          <p:cNvPr id="3" name="Content Placeholder 2">
            <a:extLst>
              <a:ext uri="{FF2B5EF4-FFF2-40B4-BE49-F238E27FC236}">
                <a16:creationId xmlns="" xmlns:a16="http://schemas.microsoft.com/office/drawing/2014/main" id="{5420E571-5927-42E4-A844-F4091D6B401B}"/>
              </a:ext>
            </a:extLst>
          </p:cNvPr>
          <p:cNvSpPr>
            <a:spLocks noGrp="1"/>
          </p:cNvSpPr>
          <p:nvPr>
            <p:ph idx="1"/>
          </p:nvPr>
        </p:nvSpPr>
        <p:spPr/>
        <p:txBody>
          <a:bodyPr>
            <a:normAutofit/>
          </a:bodyPr>
          <a:lstStyle/>
          <a:p>
            <a:r>
              <a:rPr lang="en-US" sz="2400" dirty="0"/>
              <a:t>What are the risk factors of poverty?  What risk factors can you think of that might play a role in someone being in danger of living in poverty, in particular young children?</a:t>
            </a:r>
          </a:p>
        </p:txBody>
      </p:sp>
    </p:spTree>
    <p:extLst>
      <p:ext uri="{BB962C8B-B14F-4D97-AF65-F5344CB8AC3E}">
        <p14:creationId xmlns:p14="http://schemas.microsoft.com/office/powerpoint/2010/main" val="378699263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E045DAF8-CC19-4828-B5A2-FE546E7A191C}"/>
              </a:ext>
            </a:extLst>
          </p:cNvPr>
          <p:cNvSpPr>
            <a:spLocks noGrp="1"/>
          </p:cNvSpPr>
          <p:nvPr>
            <p:ph type="title"/>
          </p:nvPr>
        </p:nvSpPr>
        <p:spPr/>
        <p:txBody>
          <a:bodyPr/>
          <a:lstStyle/>
          <a:p>
            <a:r>
              <a:rPr lang="en-US" dirty="0"/>
              <a:t>Risk Factors of Poverty for Young Children</a:t>
            </a:r>
          </a:p>
        </p:txBody>
      </p:sp>
      <p:sp>
        <p:nvSpPr>
          <p:cNvPr id="3" name="Content Placeholder 2">
            <a:extLst>
              <a:ext uri="{FF2B5EF4-FFF2-40B4-BE49-F238E27FC236}">
                <a16:creationId xmlns="" xmlns:a16="http://schemas.microsoft.com/office/drawing/2014/main" id="{3BC961C6-0C4B-488F-B904-94E03B387667}"/>
              </a:ext>
            </a:extLst>
          </p:cNvPr>
          <p:cNvSpPr>
            <a:spLocks noGrp="1"/>
          </p:cNvSpPr>
          <p:nvPr>
            <p:ph idx="1"/>
          </p:nvPr>
        </p:nvSpPr>
        <p:spPr/>
        <p:txBody>
          <a:bodyPr>
            <a:normAutofit/>
          </a:bodyPr>
          <a:lstStyle/>
          <a:p>
            <a:r>
              <a:rPr lang="en-US" sz="2400" b="1" dirty="0"/>
              <a:t>Households without English speakers</a:t>
            </a:r>
            <a:endParaRPr lang="en-US" sz="2400" dirty="0"/>
          </a:p>
          <a:p>
            <a:r>
              <a:rPr lang="en-US" sz="2400" b="1" dirty="0"/>
              <a:t>Large family</a:t>
            </a:r>
          </a:p>
          <a:p>
            <a:r>
              <a:rPr lang="en-US" sz="2400" b="1" dirty="0"/>
              <a:t>Low parental education</a:t>
            </a:r>
          </a:p>
          <a:p>
            <a:r>
              <a:rPr lang="en-US" sz="2400" b="1" dirty="0"/>
              <a:t>Residential mobility</a:t>
            </a:r>
          </a:p>
          <a:p>
            <a:r>
              <a:rPr lang="en-US" sz="2400" b="1" dirty="0"/>
              <a:t>Single-parent</a:t>
            </a:r>
          </a:p>
          <a:p>
            <a:r>
              <a:rPr lang="en-US" sz="2400" b="1" dirty="0"/>
              <a:t>Teen mother</a:t>
            </a:r>
          </a:p>
          <a:p>
            <a:r>
              <a:rPr lang="en-US" sz="2400" b="1" dirty="0"/>
              <a:t>Non-employed parent(s)</a:t>
            </a:r>
            <a:endParaRPr lang="en-US" sz="2400" dirty="0"/>
          </a:p>
          <a:p>
            <a:endParaRPr lang="en-US" dirty="0"/>
          </a:p>
        </p:txBody>
      </p:sp>
    </p:spTree>
    <p:extLst>
      <p:ext uri="{BB962C8B-B14F-4D97-AF65-F5344CB8AC3E}">
        <p14:creationId xmlns:p14="http://schemas.microsoft.com/office/powerpoint/2010/main" val="406723406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 xmlns:a16="http://schemas.microsoft.com/office/drawing/2014/main" id="{C43A114B-CAF8-402E-A898-DEE2C2022EBD}"/>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0" y="0"/>
            <a:ext cx="12192000" cy="6858000"/>
          </a:xfrm>
          <a:prstGeom prst="rect">
            <a:avLst/>
          </a:prstGeom>
          <a:blipFill>
            <a:blip r:embed="rId3">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Oval 11">
            <a:extLst>
              <a:ext uri="{FF2B5EF4-FFF2-40B4-BE49-F238E27FC236}">
                <a16:creationId xmlns="" xmlns:a16="http://schemas.microsoft.com/office/drawing/2014/main" id="{64E68BB1-DCF6-49AB-8FF1-7E68DCBCD111}"/>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a:extLst>
              <a:ext uri="{FF2B5EF4-FFF2-40B4-BE49-F238E27FC236}">
                <a16:creationId xmlns="" xmlns:a16="http://schemas.microsoft.com/office/drawing/2014/main" id="{DA9B8539-604B-420E-BA1B-0A2E64CD7C72}"/>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a:extLst>
              <a:ext uri="{FF2B5EF4-FFF2-40B4-BE49-F238E27FC236}">
                <a16:creationId xmlns="" xmlns:a16="http://schemas.microsoft.com/office/drawing/2014/main" id="{7236CAA2-54C3-4136-B0CC-6837B14D8143}"/>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Freeform 5">
            <a:extLst>
              <a:ext uri="{FF2B5EF4-FFF2-40B4-BE49-F238E27FC236}">
                <a16:creationId xmlns="" xmlns:a16="http://schemas.microsoft.com/office/drawing/2014/main" id="{40F86E67-9E86-453F-92BC-648189829C2F}"/>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bwMode="gray">
          <a:xfrm>
            <a:off x="-1588"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sp>
        <p:nvSpPr>
          <p:cNvPr id="20" name="Rectangle 19">
            <a:extLst>
              <a:ext uri="{FF2B5EF4-FFF2-40B4-BE49-F238E27FC236}">
                <a16:creationId xmlns="" xmlns:a16="http://schemas.microsoft.com/office/drawing/2014/main" id="{F73C5439-21D4-46F3-9CF4-FF1CE786FF15}"/>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grpSp>
        <p:nvGrpSpPr>
          <p:cNvPr id="22" name="Group 21">
            <a:extLst>
              <a:ext uri="{FF2B5EF4-FFF2-40B4-BE49-F238E27FC236}">
                <a16:creationId xmlns="" xmlns:a16="http://schemas.microsoft.com/office/drawing/2014/main" id="{227140B8-92FC-43F0-8CCA-F40052CE502D}"/>
              </a:ext>
              <a:ext uri="{C183D7F6-B498-43B3-948B-1728B52AA6E4}">
                <adec:decorative xmlns="" xmlns:adec="http://schemas.microsoft.com/office/drawing/2017/decorative" val="1"/>
              </a:ext>
            </a:extLst>
          </p:cNvPr>
          <p:cNvGrpSpPr>
            <a:grpSpLocks noGrp="1" noUngrp="1" noRot="1" noChangeAspect="1" noMove="1" noResize="1"/>
          </p:cNvGrpSpPr>
          <p:nvPr>
            <p:extLst>
              <p:ext uri="{386F3935-93C4-4BCD-93E2-E3B085C9AB24}">
                <p16:designElem xmlns="" xmlns:p16="http://schemas.microsoft.com/office/powerpoint/2015/main" val="1"/>
              </p:ext>
            </p:extLst>
          </p:nvPr>
        </p:nvGrpSpPr>
        <p:grpSpPr>
          <a:xfrm>
            <a:off x="423332" y="396837"/>
            <a:ext cx="7906665" cy="6058999"/>
            <a:chOff x="423332" y="396837"/>
            <a:chExt cx="7906665" cy="6058999"/>
          </a:xfrm>
        </p:grpSpPr>
        <p:sp>
          <p:nvSpPr>
            <p:cNvPr id="23" name="Rectangle 22">
              <a:extLst>
                <a:ext uri="{FF2B5EF4-FFF2-40B4-BE49-F238E27FC236}">
                  <a16:creationId xmlns="" xmlns:a16="http://schemas.microsoft.com/office/drawing/2014/main" id="{E14FEF32-7604-4713-A9F1-9D90A6F78B99}"/>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bwMode="gray">
            <a:xfrm flipH="1">
              <a:off x="423332" y="402165"/>
              <a:ext cx="6785133"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24" name="Freeform 5">
              <a:extLst>
                <a:ext uri="{FF2B5EF4-FFF2-40B4-BE49-F238E27FC236}">
                  <a16:creationId xmlns="" xmlns:a16="http://schemas.microsoft.com/office/drawing/2014/main" id="{95AD3905-A7DD-4026-B7FD-C203CC3052E8}"/>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bwMode="gray">
            <a:xfrm rot="5400000" flipH="1">
              <a:off x="4616676" y="2801722"/>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25" name="Freeform 5">
              <a:extLst>
                <a:ext uri="{FF2B5EF4-FFF2-40B4-BE49-F238E27FC236}">
                  <a16:creationId xmlns="" xmlns:a16="http://schemas.microsoft.com/office/drawing/2014/main" id="{467A9BDB-6572-473C-B2E5-C1AC2F7163D1}"/>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bwMode="gray">
            <a:xfrm rot="5677511" flipH="1">
              <a:off x="6459831" y="1826079"/>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grpSp>
      <p:pic>
        <p:nvPicPr>
          <p:cNvPr id="5" name="Content Placeholder 4">
            <a:extLst>
              <a:ext uri="{FF2B5EF4-FFF2-40B4-BE49-F238E27FC236}">
                <a16:creationId xmlns="" xmlns:a16="http://schemas.microsoft.com/office/drawing/2014/main" id="{031DC81D-2FCD-4A4B-B108-A9D82B1D1BE8}"/>
              </a:ext>
            </a:extLst>
          </p:cNvPr>
          <p:cNvPicPr>
            <a:picLocks noGrp="1" noChangeAspect="1"/>
          </p:cNvPicPr>
          <p:nvPr>
            <p:ph idx="1"/>
          </p:nvPr>
        </p:nvPicPr>
        <p:blipFill>
          <a:blip r:embed="rId4"/>
          <a:stretch>
            <a:fillRect/>
          </a:stretch>
        </p:blipFill>
        <p:spPr>
          <a:xfrm>
            <a:off x="1061283" y="571500"/>
            <a:ext cx="5584683" cy="5584683"/>
          </a:xfrm>
          <a:prstGeom prst="rect">
            <a:avLst/>
          </a:prstGeom>
        </p:spPr>
      </p:pic>
      <p:sp>
        <p:nvSpPr>
          <p:cNvPr id="2" name="Title 1">
            <a:extLst>
              <a:ext uri="{FF2B5EF4-FFF2-40B4-BE49-F238E27FC236}">
                <a16:creationId xmlns="" xmlns:a16="http://schemas.microsoft.com/office/drawing/2014/main" id="{644890E6-135D-47FE-AC03-0422321CE23F}"/>
              </a:ext>
            </a:extLst>
          </p:cNvPr>
          <p:cNvSpPr>
            <a:spLocks noGrp="1"/>
          </p:cNvSpPr>
          <p:nvPr>
            <p:ph type="title"/>
          </p:nvPr>
        </p:nvSpPr>
        <p:spPr>
          <a:xfrm>
            <a:off x="8382055" y="1241266"/>
            <a:ext cx="3161016" cy="3153753"/>
          </a:xfrm>
        </p:spPr>
        <p:txBody>
          <a:bodyPr vert="horz" lIns="91440" tIns="45720" rIns="91440" bIns="45720" rtlCol="0" anchor="b">
            <a:normAutofit/>
          </a:bodyPr>
          <a:lstStyle/>
          <a:p>
            <a:r>
              <a:rPr lang="en-US" sz="5400" dirty="0"/>
              <a:t>Children in Poverty</a:t>
            </a:r>
          </a:p>
        </p:txBody>
      </p:sp>
    </p:spTree>
    <p:extLst>
      <p:ext uri="{BB962C8B-B14F-4D97-AF65-F5344CB8AC3E}">
        <p14:creationId xmlns:p14="http://schemas.microsoft.com/office/powerpoint/2010/main" val="379199287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 xmlns:a16="http://schemas.microsoft.com/office/drawing/2014/main" id="{C43A114B-CAF8-402E-A898-DEE2C2022EBD}"/>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0" y="0"/>
            <a:ext cx="12192000" cy="6858000"/>
          </a:xfrm>
          <a:prstGeom prst="rect">
            <a:avLst/>
          </a:prstGeom>
          <a:blipFill>
            <a:blip r:embed="rId3">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Oval 11">
            <a:extLst>
              <a:ext uri="{FF2B5EF4-FFF2-40B4-BE49-F238E27FC236}">
                <a16:creationId xmlns="" xmlns:a16="http://schemas.microsoft.com/office/drawing/2014/main" id="{64E68BB1-DCF6-49AB-8FF1-7E68DCBCD111}"/>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a:extLst>
              <a:ext uri="{FF2B5EF4-FFF2-40B4-BE49-F238E27FC236}">
                <a16:creationId xmlns="" xmlns:a16="http://schemas.microsoft.com/office/drawing/2014/main" id="{DA9B8539-604B-420E-BA1B-0A2E64CD7C72}"/>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a:extLst>
              <a:ext uri="{FF2B5EF4-FFF2-40B4-BE49-F238E27FC236}">
                <a16:creationId xmlns="" xmlns:a16="http://schemas.microsoft.com/office/drawing/2014/main" id="{7236CAA2-54C3-4136-B0CC-6837B14D8143}"/>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Freeform 5">
            <a:extLst>
              <a:ext uri="{FF2B5EF4-FFF2-40B4-BE49-F238E27FC236}">
                <a16:creationId xmlns="" xmlns:a16="http://schemas.microsoft.com/office/drawing/2014/main" id="{40F86E67-9E86-453F-92BC-648189829C2F}"/>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bwMode="gray">
          <a:xfrm>
            <a:off x="-1588"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sp>
        <p:nvSpPr>
          <p:cNvPr id="20" name="Rectangle 19">
            <a:extLst>
              <a:ext uri="{FF2B5EF4-FFF2-40B4-BE49-F238E27FC236}">
                <a16:creationId xmlns="" xmlns:a16="http://schemas.microsoft.com/office/drawing/2014/main" id="{F73C5439-21D4-46F3-9CF4-FF1CE786FF15}"/>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grpSp>
        <p:nvGrpSpPr>
          <p:cNvPr id="22" name="Group 21">
            <a:extLst>
              <a:ext uri="{FF2B5EF4-FFF2-40B4-BE49-F238E27FC236}">
                <a16:creationId xmlns="" xmlns:a16="http://schemas.microsoft.com/office/drawing/2014/main" id="{227140B8-92FC-43F0-8CCA-F40052CE502D}"/>
              </a:ext>
              <a:ext uri="{C183D7F6-B498-43B3-948B-1728B52AA6E4}">
                <adec:decorative xmlns="" xmlns:adec="http://schemas.microsoft.com/office/drawing/2017/decorative" val="1"/>
              </a:ext>
            </a:extLst>
          </p:cNvPr>
          <p:cNvGrpSpPr>
            <a:grpSpLocks noGrp="1" noUngrp="1" noRot="1" noChangeAspect="1" noMove="1" noResize="1"/>
          </p:cNvGrpSpPr>
          <p:nvPr>
            <p:extLst>
              <p:ext uri="{386F3935-93C4-4BCD-93E2-E3B085C9AB24}">
                <p16:designElem xmlns="" xmlns:p16="http://schemas.microsoft.com/office/powerpoint/2015/main" val="1"/>
              </p:ext>
            </p:extLst>
          </p:nvPr>
        </p:nvGrpSpPr>
        <p:grpSpPr>
          <a:xfrm>
            <a:off x="423332" y="396837"/>
            <a:ext cx="7906665" cy="6058999"/>
            <a:chOff x="423332" y="396837"/>
            <a:chExt cx="7906665" cy="6058999"/>
          </a:xfrm>
        </p:grpSpPr>
        <p:sp>
          <p:nvSpPr>
            <p:cNvPr id="23" name="Rectangle 22">
              <a:extLst>
                <a:ext uri="{FF2B5EF4-FFF2-40B4-BE49-F238E27FC236}">
                  <a16:creationId xmlns="" xmlns:a16="http://schemas.microsoft.com/office/drawing/2014/main" id="{E14FEF32-7604-4713-A9F1-9D90A6F78B99}"/>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bwMode="gray">
            <a:xfrm flipH="1">
              <a:off x="423332" y="402165"/>
              <a:ext cx="6785133"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24" name="Freeform 5">
              <a:extLst>
                <a:ext uri="{FF2B5EF4-FFF2-40B4-BE49-F238E27FC236}">
                  <a16:creationId xmlns="" xmlns:a16="http://schemas.microsoft.com/office/drawing/2014/main" id="{95AD3905-A7DD-4026-B7FD-C203CC3052E8}"/>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bwMode="gray">
            <a:xfrm rot="5400000" flipH="1">
              <a:off x="4616676" y="2801722"/>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25" name="Freeform 5">
              <a:extLst>
                <a:ext uri="{FF2B5EF4-FFF2-40B4-BE49-F238E27FC236}">
                  <a16:creationId xmlns="" xmlns:a16="http://schemas.microsoft.com/office/drawing/2014/main" id="{467A9BDB-6572-473C-B2E5-C1AC2F7163D1}"/>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bwMode="gray">
            <a:xfrm rot="5677511" flipH="1">
              <a:off x="6459831" y="1826079"/>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grpSp>
      <p:pic>
        <p:nvPicPr>
          <p:cNvPr id="5" name="Content Placeholder 4">
            <a:extLst>
              <a:ext uri="{FF2B5EF4-FFF2-40B4-BE49-F238E27FC236}">
                <a16:creationId xmlns="" xmlns:a16="http://schemas.microsoft.com/office/drawing/2014/main" id="{ACD60893-447B-480D-97B5-499962229EE6}"/>
              </a:ext>
            </a:extLst>
          </p:cNvPr>
          <p:cNvPicPr>
            <a:picLocks noGrp="1" noChangeAspect="1"/>
          </p:cNvPicPr>
          <p:nvPr>
            <p:ph idx="1"/>
          </p:nvPr>
        </p:nvPicPr>
        <p:blipFill>
          <a:blip r:embed="rId4"/>
          <a:stretch>
            <a:fillRect/>
          </a:stretch>
        </p:blipFill>
        <p:spPr>
          <a:xfrm>
            <a:off x="913911" y="398610"/>
            <a:ext cx="5774464" cy="5774464"/>
          </a:xfrm>
          <a:prstGeom prst="rect">
            <a:avLst/>
          </a:prstGeom>
        </p:spPr>
      </p:pic>
      <p:sp>
        <p:nvSpPr>
          <p:cNvPr id="2" name="Title 1">
            <a:extLst>
              <a:ext uri="{FF2B5EF4-FFF2-40B4-BE49-F238E27FC236}">
                <a16:creationId xmlns="" xmlns:a16="http://schemas.microsoft.com/office/drawing/2014/main" id="{4D13EBB8-332E-4132-AE56-FF9F904E40B7}"/>
              </a:ext>
            </a:extLst>
          </p:cNvPr>
          <p:cNvSpPr>
            <a:spLocks noGrp="1"/>
          </p:cNvSpPr>
          <p:nvPr>
            <p:ph type="title"/>
          </p:nvPr>
        </p:nvSpPr>
        <p:spPr>
          <a:xfrm>
            <a:off x="8382055" y="1241266"/>
            <a:ext cx="3161016" cy="3153753"/>
          </a:xfrm>
        </p:spPr>
        <p:txBody>
          <a:bodyPr vert="horz" lIns="91440" tIns="45720" rIns="91440" bIns="45720" rtlCol="0" anchor="b">
            <a:normAutofit/>
          </a:bodyPr>
          <a:lstStyle/>
          <a:p>
            <a:r>
              <a:rPr lang="en-US" sz="5400" dirty="0"/>
              <a:t>Children in Poverty</a:t>
            </a:r>
          </a:p>
        </p:txBody>
      </p:sp>
    </p:spTree>
    <p:extLst>
      <p:ext uri="{BB962C8B-B14F-4D97-AF65-F5344CB8AC3E}">
        <p14:creationId xmlns:p14="http://schemas.microsoft.com/office/powerpoint/2010/main" val="286705589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 xmlns:a16="http://schemas.microsoft.com/office/drawing/2014/main" id="{C43A114B-CAF8-402E-A898-DEE2C2022EBD}"/>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0" y="0"/>
            <a:ext cx="12192000" cy="6858000"/>
          </a:xfrm>
          <a:prstGeom prst="rect">
            <a:avLst/>
          </a:prstGeom>
          <a:blipFill>
            <a:blip r:embed="rId3">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Oval 11">
            <a:extLst>
              <a:ext uri="{FF2B5EF4-FFF2-40B4-BE49-F238E27FC236}">
                <a16:creationId xmlns="" xmlns:a16="http://schemas.microsoft.com/office/drawing/2014/main" id="{64E68BB1-DCF6-49AB-8FF1-7E68DCBCD111}"/>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a:extLst>
              <a:ext uri="{FF2B5EF4-FFF2-40B4-BE49-F238E27FC236}">
                <a16:creationId xmlns="" xmlns:a16="http://schemas.microsoft.com/office/drawing/2014/main" id="{DA9B8539-604B-420E-BA1B-0A2E64CD7C72}"/>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a:extLst>
              <a:ext uri="{FF2B5EF4-FFF2-40B4-BE49-F238E27FC236}">
                <a16:creationId xmlns="" xmlns:a16="http://schemas.microsoft.com/office/drawing/2014/main" id="{7236CAA2-54C3-4136-B0CC-6837B14D8143}"/>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Freeform 5">
            <a:extLst>
              <a:ext uri="{FF2B5EF4-FFF2-40B4-BE49-F238E27FC236}">
                <a16:creationId xmlns="" xmlns:a16="http://schemas.microsoft.com/office/drawing/2014/main" id="{40F86E67-9E86-453F-92BC-648189829C2F}"/>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bwMode="gray">
          <a:xfrm>
            <a:off x="-1588"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sp>
        <p:nvSpPr>
          <p:cNvPr id="20" name="Rectangle 19">
            <a:extLst>
              <a:ext uri="{FF2B5EF4-FFF2-40B4-BE49-F238E27FC236}">
                <a16:creationId xmlns="" xmlns:a16="http://schemas.microsoft.com/office/drawing/2014/main" id="{F73C5439-21D4-46F3-9CF4-FF1CE786FF15}"/>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grpSp>
        <p:nvGrpSpPr>
          <p:cNvPr id="22" name="Group 21">
            <a:extLst>
              <a:ext uri="{FF2B5EF4-FFF2-40B4-BE49-F238E27FC236}">
                <a16:creationId xmlns="" xmlns:a16="http://schemas.microsoft.com/office/drawing/2014/main" id="{227140B8-92FC-43F0-8CCA-F40052CE502D}"/>
              </a:ext>
              <a:ext uri="{C183D7F6-B498-43B3-948B-1728B52AA6E4}">
                <adec:decorative xmlns="" xmlns:adec="http://schemas.microsoft.com/office/drawing/2017/decorative" val="1"/>
              </a:ext>
            </a:extLst>
          </p:cNvPr>
          <p:cNvGrpSpPr>
            <a:grpSpLocks noGrp="1" noUngrp="1" noRot="1" noChangeAspect="1" noMove="1" noResize="1"/>
          </p:cNvGrpSpPr>
          <p:nvPr>
            <p:extLst>
              <p:ext uri="{386F3935-93C4-4BCD-93E2-E3B085C9AB24}">
                <p16:designElem xmlns="" xmlns:p16="http://schemas.microsoft.com/office/powerpoint/2015/main" val="1"/>
              </p:ext>
            </p:extLst>
          </p:nvPr>
        </p:nvGrpSpPr>
        <p:grpSpPr>
          <a:xfrm>
            <a:off x="423332" y="396837"/>
            <a:ext cx="7906665" cy="6058999"/>
            <a:chOff x="423332" y="396837"/>
            <a:chExt cx="7906665" cy="6058999"/>
          </a:xfrm>
        </p:grpSpPr>
        <p:sp>
          <p:nvSpPr>
            <p:cNvPr id="23" name="Rectangle 22">
              <a:extLst>
                <a:ext uri="{FF2B5EF4-FFF2-40B4-BE49-F238E27FC236}">
                  <a16:creationId xmlns="" xmlns:a16="http://schemas.microsoft.com/office/drawing/2014/main" id="{E14FEF32-7604-4713-A9F1-9D90A6F78B99}"/>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bwMode="gray">
            <a:xfrm flipH="1">
              <a:off x="423332" y="402165"/>
              <a:ext cx="6785133"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24" name="Freeform 5">
              <a:extLst>
                <a:ext uri="{FF2B5EF4-FFF2-40B4-BE49-F238E27FC236}">
                  <a16:creationId xmlns="" xmlns:a16="http://schemas.microsoft.com/office/drawing/2014/main" id="{95AD3905-A7DD-4026-B7FD-C203CC3052E8}"/>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bwMode="gray">
            <a:xfrm rot="5400000" flipH="1">
              <a:off x="4616676" y="2801722"/>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25" name="Freeform 5">
              <a:extLst>
                <a:ext uri="{FF2B5EF4-FFF2-40B4-BE49-F238E27FC236}">
                  <a16:creationId xmlns="" xmlns:a16="http://schemas.microsoft.com/office/drawing/2014/main" id="{467A9BDB-6572-473C-B2E5-C1AC2F7163D1}"/>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bwMode="gray">
            <a:xfrm rot="5677511" flipH="1">
              <a:off x="6459831" y="1826079"/>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grpSp>
      <p:pic>
        <p:nvPicPr>
          <p:cNvPr id="5" name="Content Placeholder 4">
            <a:extLst>
              <a:ext uri="{FF2B5EF4-FFF2-40B4-BE49-F238E27FC236}">
                <a16:creationId xmlns="" xmlns:a16="http://schemas.microsoft.com/office/drawing/2014/main" id="{A142BCA2-4F23-4D0A-B179-5A6AAB494470}"/>
              </a:ext>
            </a:extLst>
          </p:cNvPr>
          <p:cNvPicPr>
            <a:picLocks noGrp="1" noChangeAspect="1"/>
          </p:cNvPicPr>
          <p:nvPr>
            <p:ph idx="1"/>
          </p:nvPr>
        </p:nvPicPr>
        <p:blipFill>
          <a:blip r:embed="rId4"/>
          <a:stretch>
            <a:fillRect/>
          </a:stretch>
        </p:blipFill>
        <p:spPr>
          <a:xfrm>
            <a:off x="10970" y="1388853"/>
            <a:ext cx="7929873" cy="4584632"/>
          </a:xfrm>
          <a:prstGeom prst="rect">
            <a:avLst/>
          </a:prstGeom>
        </p:spPr>
      </p:pic>
      <p:sp>
        <p:nvSpPr>
          <p:cNvPr id="2" name="Title 1">
            <a:extLst>
              <a:ext uri="{FF2B5EF4-FFF2-40B4-BE49-F238E27FC236}">
                <a16:creationId xmlns="" xmlns:a16="http://schemas.microsoft.com/office/drawing/2014/main" id="{36A1FF04-EC3D-4EB4-8C1D-E160BCB7EE58}"/>
              </a:ext>
            </a:extLst>
          </p:cNvPr>
          <p:cNvSpPr>
            <a:spLocks noGrp="1"/>
          </p:cNvSpPr>
          <p:nvPr>
            <p:ph type="title"/>
          </p:nvPr>
        </p:nvSpPr>
        <p:spPr>
          <a:xfrm>
            <a:off x="8382055" y="1241266"/>
            <a:ext cx="3161016" cy="3153753"/>
          </a:xfrm>
        </p:spPr>
        <p:txBody>
          <a:bodyPr vert="horz" lIns="91440" tIns="45720" rIns="91440" bIns="45720" rtlCol="0" anchor="b">
            <a:normAutofit/>
          </a:bodyPr>
          <a:lstStyle/>
          <a:p>
            <a:r>
              <a:rPr lang="en-US" sz="5400" dirty="0"/>
              <a:t>Children in Poverty</a:t>
            </a:r>
          </a:p>
        </p:txBody>
      </p:sp>
    </p:spTree>
    <p:extLst>
      <p:ext uri="{BB962C8B-B14F-4D97-AF65-F5344CB8AC3E}">
        <p14:creationId xmlns:p14="http://schemas.microsoft.com/office/powerpoint/2010/main" val="43479815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 name="Rectangle 29">
            <a:extLst>
              <a:ext uri="{FF2B5EF4-FFF2-40B4-BE49-F238E27FC236}">
                <a16:creationId xmlns="" xmlns:a16="http://schemas.microsoft.com/office/drawing/2014/main" id="{C43A114B-CAF8-402E-A898-DEE2C2022EBD}"/>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0" y="0"/>
            <a:ext cx="12192000" cy="6858000"/>
          </a:xfrm>
          <a:prstGeom prst="rect">
            <a:avLst/>
          </a:prstGeom>
          <a:blipFill>
            <a:blip r:embed="rId3">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32" name="Oval 31">
            <a:extLst>
              <a:ext uri="{FF2B5EF4-FFF2-40B4-BE49-F238E27FC236}">
                <a16:creationId xmlns="" xmlns:a16="http://schemas.microsoft.com/office/drawing/2014/main" id="{64E68BB1-DCF6-49AB-8FF1-7E68DCBCD111}"/>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34" name="Oval 33">
            <a:extLst>
              <a:ext uri="{FF2B5EF4-FFF2-40B4-BE49-F238E27FC236}">
                <a16:creationId xmlns="" xmlns:a16="http://schemas.microsoft.com/office/drawing/2014/main" id="{DA9B8539-604B-420E-BA1B-0A2E64CD7C72}"/>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36" name="Oval 35">
            <a:extLst>
              <a:ext uri="{FF2B5EF4-FFF2-40B4-BE49-F238E27FC236}">
                <a16:creationId xmlns="" xmlns:a16="http://schemas.microsoft.com/office/drawing/2014/main" id="{7236CAA2-54C3-4136-B0CC-6837B14D8143}"/>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38" name="Freeform 5">
            <a:extLst>
              <a:ext uri="{FF2B5EF4-FFF2-40B4-BE49-F238E27FC236}">
                <a16:creationId xmlns="" xmlns:a16="http://schemas.microsoft.com/office/drawing/2014/main" id="{40F86E67-9E86-453F-92BC-648189829C2F}"/>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bwMode="gray">
          <a:xfrm>
            <a:off x="-1588"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sp>
        <p:nvSpPr>
          <p:cNvPr id="40" name="Rectangle 39">
            <a:extLst>
              <a:ext uri="{FF2B5EF4-FFF2-40B4-BE49-F238E27FC236}">
                <a16:creationId xmlns="" xmlns:a16="http://schemas.microsoft.com/office/drawing/2014/main" id="{F73C5439-21D4-46F3-9CF4-FF1CE786FF15}"/>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grpSp>
        <p:nvGrpSpPr>
          <p:cNvPr id="42" name="Group 41">
            <a:extLst>
              <a:ext uri="{FF2B5EF4-FFF2-40B4-BE49-F238E27FC236}">
                <a16:creationId xmlns="" xmlns:a16="http://schemas.microsoft.com/office/drawing/2014/main" id="{227140B8-92FC-43F0-8CCA-F40052CE502D}"/>
              </a:ext>
              <a:ext uri="{C183D7F6-B498-43B3-948B-1728B52AA6E4}">
                <adec:decorative xmlns="" xmlns:adec="http://schemas.microsoft.com/office/drawing/2017/decorative" val="1"/>
              </a:ext>
            </a:extLst>
          </p:cNvPr>
          <p:cNvGrpSpPr>
            <a:grpSpLocks noGrp="1" noUngrp="1" noRot="1" noChangeAspect="1" noMove="1" noResize="1"/>
          </p:cNvGrpSpPr>
          <p:nvPr>
            <p:extLst>
              <p:ext uri="{386F3935-93C4-4BCD-93E2-E3B085C9AB24}">
                <p16:designElem xmlns="" xmlns:p16="http://schemas.microsoft.com/office/powerpoint/2015/main" val="1"/>
              </p:ext>
            </p:extLst>
          </p:nvPr>
        </p:nvGrpSpPr>
        <p:grpSpPr>
          <a:xfrm>
            <a:off x="423332" y="396837"/>
            <a:ext cx="7906665" cy="6058999"/>
            <a:chOff x="423332" y="396837"/>
            <a:chExt cx="7906665" cy="6058999"/>
          </a:xfrm>
        </p:grpSpPr>
        <p:sp>
          <p:nvSpPr>
            <p:cNvPr id="43" name="Rectangle 42">
              <a:extLst>
                <a:ext uri="{FF2B5EF4-FFF2-40B4-BE49-F238E27FC236}">
                  <a16:creationId xmlns="" xmlns:a16="http://schemas.microsoft.com/office/drawing/2014/main" id="{E14FEF32-7604-4713-A9F1-9D90A6F78B99}"/>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bwMode="gray">
            <a:xfrm flipH="1">
              <a:off x="423332" y="402165"/>
              <a:ext cx="6785133"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44" name="Freeform 5">
              <a:extLst>
                <a:ext uri="{FF2B5EF4-FFF2-40B4-BE49-F238E27FC236}">
                  <a16:creationId xmlns="" xmlns:a16="http://schemas.microsoft.com/office/drawing/2014/main" id="{95AD3905-A7DD-4026-B7FD-C203CC3052E8}"/>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bwMode="gray">
            <a:xfrm rot="5400000" flipH="1">
              <a:off x="4616676" y="2801722"/>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45" name="Freeform 5">
              <a:extLst>
                <a:ext uri="{FF2B5EF4-FFF2-40B4-BE49-F238E27FC236}">
                  <a16:creationId xmlns="" xmlns:a16="http://schemas.microsoft.com/office/drawing/2014/main" id="{467A9BDB-6572-473C-B2E5-C1AC2F7163D1}"/>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bwMode="gray">
            <a:xfrm rot="5677511" flipH="1">
              <a:off x="6459831" y="1826079"/>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grpSp>
      <p:pic>
        <p:nvPicPr>
          <p:cNvPr id="5" name="Content Placeholder 4">
            <a:extLst>
              <a:ext uri="{FF2B5EF4-FFF2-40B4-BE49-F238E27FC236}">
                <a16:creationId xmlns="" xmlns:a16="http://schemas.microsoft.com/office/drawing/2014/main" id="{8B5A8E18-6DDC-4C20-BCC7-0CDC94066779}"/>
              </a:ext>
            </a:extLst>
          </p:cNvPr>
          <p:cNvPicPr>
            <a:picLocks noGrp="1" noChangeAspect="1"/>
          </p:cNvPicPr>
          <p:nvPr>
            <p:ph idx="1"/>
          </p:nvPr>
        </p:nvPicPr>
        <p:blipFill>
          <a:blip r:embed="rId4"/>
          <a:stretch>
            <a:fillRect/>
          </a:stretch>
        </p:blipFill>
        <p:spPr>
          <a:xfrm>
            <a:off x="250166" y="250166"/>
            <a:ext cx="7395332" cy="6469072"/>
          </a:xfrm>
          <a:prstGeom prst="rect">
            <a:avLst/>
          </a:prstGeom>
        </p:spPr>
      </p:pic>
      <p:sp>
        <p:nvSpPr>
          <p:cNvPr id="2" name="Title 1">
            <a:extLst>
              <a:ext uri="{FF2B5EF4-FFF2-40B4-BE49-F238E27FC236}">
                <a16:creationId xmlns="" xmlns:a16="http://schemas.microsoft.com/office/drawing/2014/main" id="{0E3716EC-423D-45F9-8419-97E2FBA6971A}"/>
              </a:ext>
            </a:extLst>
          </p:cNvPr>
          <p:cNvSpPr>
            <a:spLocks noGrp="1"/>
          </p:cNvSpPr>
          <p:nvPr>
            <p:ph type="title"/>
          </p:nvPr>
        </p:nvSpPr>
        <p:spPr>
          <a:xfrm>
            <a:off x="8382055" y="1241266"/>
            <a:ext cx="3161016" cy="3153753"/>
          </a:xfrm>
        </p:spPr>
        <p:txBody>
          <a:bodyPr vert="horz" lIns="91440" tIns="45720" rIns="91440" bIns="45720" rtlCol="0" anchor="b">
            <a:normAutofit/>
          </a:bodyPr>
          <a:lstStyle/>
          <a:p>
            <a:r>
              <a:rPr lang="en-US" sz="5400" dirty="0"/>
              <a:t>Children in Poverty</a:t>
            </a:r>
          </a:p>
        </p:txBody>
      </p:sp>
    </p:spTree>
    <p:extLst>
      <p:ext uri="{BB962C8B-B14F-4D97-AF65-F5344CB8AC3E}">
        <p14:creationId xmlns:p14="http://schemas.microsoft.com/office/powerpoint/2010/main" val="124867637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 xmlns:a16="http://schemas.microsoft.com/office/drawing/2014/main" id="{C43A114B-CAF8-402E-A898-DEE2C2022EBD}"/>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0" y="0"/>
            <a:ext cx="12192000" cy="6858000"/>
          </a:xfrm>
          <a:prstGeom prst="rect">
            <a:avLst/>
          </a:prstGeom>
          <a:blipFill>
            <a:blip r:embed="rId3">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Oval 11">
            <a:extLst>
              <a:ext uri="{FF2B5EF4-FFF2-40B4-BE49-F238E27FC236}">
                <a16:creationId xmlns="" xmlns:a16="http://schemas.microsoft.com/office/drawing/2014/main" id="{64E68BB1-DCF6-49AB-8FF1-7E68DCBCD111}"/>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a:extLst>
              <a:ext uri="{FF2B5EF4-FFF2-40B4-BE49-F238E27FC236}">
                <a16:creationId xmlns="" xmlns:a16="http://schemas.microsoft.com/office/drawing/2014/main" id="{DA9B8539-604B-420E-BA1B-0A2E64CD7C72}"/>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a:extLst>
              <a:ext uri="{FF2B5EF4-FFF2-40B4-BE49-F238E27FC236}">
                <a16:creationId xmlns="" xmlns:a16="http://schemas.microsoft.com/office/drawing/2014/main" id="{7236CAA2-54C3-4136-B0CC-6837B14D8143}"/>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Freeform 5">
            <a:extLst>
              <a:ext uri="{FF2B5EF4-FFF2-40B4-BE49-F238E27FC236}">
                <a16:creationId xmlns="" xmlns:a16="http://schemas.microsoft.com/office/drawing/2014/main" id="{40F86E67-9E86-453F-92BC-648189829C2F}"/>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bwMode="gray">
          <a:xfrm>
            <a:off x="-1588"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sp>
        <p:nvSpPr>
          <p:cNvPr id="20" name="Rectangle 19">
            <a:extLst>
              <a:ext uri="{FF2B5EF4-FFF2-40B4-BE49-F238E27FC236}">
                <a16:creationId xmlns="" xmlns:a16="http://schemas.microsoft.com/office/drawing/2014/main" id="{F73C5439-21D4-46F3-9CF4-FF1CE786FF15}"/>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grpSp>
        <p:nvGrpSpPr>
          <p:cNvPr id="22" name="Group 21">
            <a:extLst>
              <a:ext uri="{FF2B5EF4-FFF2-40B4-BE49-F238E27FC236}">
                <a16:creationId xmlns="" xmlns:a16="http://schemas.microsoft.com/office/drawing/2014/main" id="{227140B8-92FC-43F0-8CCA-F40052CE502D}"/>
              </a:ext>
              <a:ext uri="{C183D7F6-B498-43B3-948B-1728B52AA6E4}">
                <adec:decorative xmlns="" xmlns:adec="http://schemas.microsoft.com/office/drawing/2017/decorative" val="1"/>
              </a:ext>
            </a:extLst>
          </p:cNvPr>
          <p:cNvGrpSpPr>
            <a:grpSpLocks noGrp="1" noUngrp="1" noRot="1" noChangeAspect="1" noMove="1" noResize="1"/>
          </p:cNvGrpSpPr>
          <p:nvPr>
            <p:extLst>
              <p:ext uri="{386F3935-93C4-4BCD-93E2-E3B085C9AB24}">
                <p16:designElem xmlns="" xmlns:p16="http://schemas.microsoft.com/office/powerpoint/2015/main" val="1"/>
              </p:ext>
            </p:extLst>
          </p:nvPr>
        </p:nvGrpSpPr>
        <p:grpSpPr>
          <a:xfrm>
            <a:off x="423332" y="396837"/>
            <a:ext cx="7906665" cy="6058999"/>
            <a:chOff x="423332" y="396837"/>
            <a:chExt cx="7906665" cy="6058999"/>
          </a:xfrm>
        </p:grpSpPr>
        <p:sp>
          <p:nvSpPr>
            <p:cNvPr id="23" name="Rectangle 22">
              <a:extLst>
                <a:ext uri="{FF2B5EF4-FFF2-40B4-BE49-F238E27FC236}">
                  <a16:creationId xmlns="" xmlns:a16="http://schemas.microsoft.com/office/drawing/2014/main" id="{E14FEF32-7604-4713-A9F1-9D90A6F78B99}"/>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bwMode="gray">
            <a:xfrm flipH="1">
              <a:off x="423332" y="402165"/>
              <a:ext cx="6785133"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24" name="Freeform 5">
              <a:extLst>
                <a:ext uri="{FF2B5EF4-FFF2-40B4-BE49-F238E27FC236}">
                  <a16:creationId xmlns="" xmlns:a16="http://schemas.microsoft.com/office/drawing/2014/main" id="{95AD3905-A7DD-4026-B7FD-C203CC3052E8}"/>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bwMode="gray">
            <a:xfrm rot="5400000" flipH="1">
              <a:off x="4616676" y="2801722"/>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25" name="Freeform 5">
              <a:extLst>
                <a:ext uri="{FF2B5EF4-FFF2-40B4-BE49-F238E27FC236}">
                  <a16:creationId xmlns="" xmlns:a16="http://schemas.microsoft.com/office/drawing/2014/main" id="{467A9BDB-6572-473C-B2E5-C1AC2F7163D1}"/>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bwMode="gray">
            <a:xfrm rot="5677511" flipH="1">
              <a:off x="6459831" y="1826079"/>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grpSp>
      <p:pic>
        <p:nvPicPr>
          <p:cNvPr id="5" name="Content Placeholder 4">
            <a:extLst>
              <a:ext uri="{FF2B5EF4-FFF2-40B4-BE49-F238E27FC236}">
                <a16:creationId xmlns="" xmlns:a16="http://schemas.microsoft.com/office/drawing/2014/main" id="{C51FC7EC-8FDF-420A-A5F3-06C0A2733166}"/>
              </a:ext>
            </a:extLst>
          </p:cNvPr>
          <p:cNvPicPr>
            <a:picLocks noGrp="1" noChangeAspect="1"/>
          </p:cNvPicPr>
          <p:nvPr>
            <p:ph idx="1"/>
          </p:nvPr>
        </p:nvPicPr>
        <p:blipFill>
          <a:blip r:embed="rId4"/>
          <a:stretch>
            <a:fillRect/>
          </a:stretch>
        </p:blipFill>
        <p:spPr>
          <a:xfrm>
            <a:off x="93245" y="254715"/>
            <a:ext cx="7472002" cy="6453094"/>
          </a:xfrm>
          <a:prstGeom prst="rect">
            <a:avLst/>
          </a:prstGeom>
        </p:spPr>
      </p:pic>
      <p:sp>
        <p:nvSpPr>
          <p:cNvPr id="2" name="Title 1">
            <a:extLst>
              <a:ext uri="{FF2B5EF4-FFF2-40B4-BE49-F238E27FC236}">
                <a16:creationId xmlns="" xmlns:a16="http://schemas.microsoft.com/office/drawing/2014/main" id="{202D0389-0E0B-4F84-8B2B-AA8A59E56E41}"/>
              </a:ext>
            </a:extLst>
          </p:cNvPr>
          <p:cNvSpPr>
            <a:spLocks noGrp="1"/>
          </p:cNvSpPr>
          <p:nvPr>
            <p:ph type="title"/>
          </p:nvPr>
        </p:nvSpPr>
        <p:spPr>
          <a:xfrm>
            <a:off x="8382055" y="1241266"/>
            <a:ext cx="3161016" cy="3153753"/>
          </a:xfrm>
        </p:spPr>
        <p:txBody>
          <a:bodyPr vert="horz" lIns="91440" tIns="45720" rIns="91440" bIns="45720" rtlCol="0" anchor="b">
            <a:normAutofit/>
          </a:bodyPr>
          <a:lstStyle/>
          <a:p>
            <a:r>
              <a:rPr lang="en-US" sz="5400" dirty="0"/>
              <a:t>Children in Poverty</a:t>
            </a:r>
          </a:p>
        </p:txBody>
      </p:sp>
    </p:spTree>
    <p:extLst>
      <p:ext uri="{BB962C8B-B14F-4D97-AF65-F5344CB8AC3E}">
        <p14:creationId xmlns:p14="http://schemas.microsoft.com/office/powerpoint/2010/main" val="40653181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Objectives</a:t>
            </a:r>
          </a:p>
        </p:txBody>
      </p:sp>
      <p:sp>
        <p:nvSpPr>
          <p:cNvPr id="3" name="Content Placeholder 2"/>
          <p:cNvSpPr>
            <a:spLocks noGrp="1"/>
          </p:cNvSpPr>
          <p:nvPr>
            <p:ph idx="1"/>
          </p:nvPr>
        </p:nvSpPr>
        <p:spPr/>
        <p:txBody>
          <a:bodyPr>
            <a:normAutofit/>
          </a:bodyPr>
          <a:lstStyle/>
          <a:p>
            <a:r>
              <a:rPr lang="en-US" sz="2800" dirty="0"/>
              <a:t>Define poverty and understand the different types</a:t>
            </a:r>
          </a:p>
          <a:p>
            <a:r>
              <a:rPr lang="en-US" sz="2800" dirty="0"/>
              <a:t>Identify the risk factors of poverty</a:t>
            </a:r>
          </a:p>
          <a:p>
            <a:r>
              <a:rPr lang="en-US" sz="2800" dirty="0"/>
              <a:t>Identify the consequences of poverty</a:t>
            </a:r>
          </a:p>
          <a:p>
            <a:pPr lvl="1"/>
            <a:r>
              <a:rPr lang="en-US" sz="2400" dirty="0"/>
              <a:t>How does poverty impact children and families</a:t>
            </a:r>
          </a:p>
        </p:txBody>
      </p:sp>
    </p:spTree>
    <p:extLst>
      <p:ext uri="{BB962C8B-B14F-4D97-AF65-F5344CB8AC3E}">
        <p14:creationId xmlns:p14="http://schemas.microsoft.com/office/powerpoint/2010/main" val="405322857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67EE5697-D2CA-4CE6-B611-7FBE8347B9F8}"/>
              </a:ext>
            </a:extLst>
          </p:cNvPr>
          <p:cNvSpPr>
            <a:spLocks noGrp="1"/>
          </p:cNvSpPr>
          <p:nvPr>
            <p:ph type="title"/>
          </p:nvPr>
        </p:nvSpPr>
        <p:spPr/>
        <p:txBody>
          <a:bodyPr/>
          <a:lstStyle/>
          <a:p>
            <a:r>
              <a:rPr lang="en-US" dirty="0"/>
              <a:t>Consequences of Poverty</a:t>
            </a:r>
          </a:p>
        </p:txBody>
      </p:sp>
      <p:sp>
        <p:nvSpPr>
          <p:cNvPr id="3" name="Content Placeholder 2">
            <a:extLst>
              <a:ext uri="{FF2B5EF4-FFF2-40B4-BE49-F238E27FC236}">
                <a16:creationId xmlns="" xmlns:a16="http://schemas.microsoft.com/office/drawing/2014/main" id="{2D4D0B92-4BC1-4063-9D87-C864B8898483}"/>
              </a:ext>
            </a:extLst>
          </p:cNvPr>
          <p:cNvSpPr>
            <a:spLocks noGrp="1"/>
          </p:cNvSpPr>
          <p:nvPr>
            <p:ph idx="1"/>
          </p:nvPr>
        </p:nvSpPr>
        <p:spPr/>
        <p:txBody>
          <a:bodyPr>
            <a:normAutofit/>
          </a:bodyPr>
          <a:lstStyle/>
          <a:p>
            <a:r>
              <a:rPr lang="en-US" sz="2800" dirty="0"/>
              <a:t>What are the consequences of living in </a:t>
            </a:r>
            <a:r>
              <a:rPr lang="en-US" sz="2800" dirty="0" smtClean="0"/>
              <a:t>poverty?  What are the effects of poverty on children?</a:t>
            </a:r>
            <a:endParaRPr lang="en-US" sz="2800" dirty="0"/>
          </a:p>
        </p:txBody>
      </p:sp>
    </p:spTree>
    <p:extLst>
      <p:ext uri="{BB962C8B-B14F-4D97-AF65-F5344CB8AC3E}">
        <p14:creationId xmlns:p14="http://schemas.microsoft.com/office/powerpoint/2010/main" val="297370828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Effects of Child Poverty</a:t>
            </a:r>
            <a:endParaRPr lang="en-US" dirty="0"/>
          </a:p>
        </p:txBody>
      </p:sp>
      <p:sp>
        <p:nvSpPr>
          <p:cNvPr id="3" name="Content Placeholder 2"/>
          <p:cNvSpPr>
            <a:spLocks noGrp="1"/>
          </p:cNvSpPr>
          <p:nvPr>
            <p:ph idx="1"/>
          </p:nvPr>
        </p:nvSpPr>
        <p:spPr/>
        <p:txBody>
          <a:bodyPr>
            <a:normAutofit/>
          </a:bodyPr>
          <a:lstStyle/>
          <a:p>
            <a:r>
              <a:rPr lang="en-US" sz="2400" dirty="0" smtClean="0"/>
              <a:t>Substandard housing</a:t>
            </a:r>
          </a:p>
          <a:p>
            <a:r>
              <a:rPr lang="en-US" sz="2400" dirty="0" smtClean="0"/>
              <a:t>Homelessness</a:t>
            </a:r>
          </a:p>
          <a:p>
            <a:r>
              <a:rPr lang="en-US" sz="2400" dirty="0" smtClean="0"/>
              <a:t>Inadequate nutrition</a:t>
            </a:r>
            <a:r>
              <a:rPr lang="en-US" sz="2400" dirty="0"/>
              <a:t> </a:t>
            </a:r>
            <a:r>
              <a:rPr lang="en-US" sz="2400" dirty="0" smtClean="0"/>
              <a:t>and food security</a:t>
            </a:r>
          </a:p>
          <a:p>
            <a:r>
              <a:rPr lang="en-US" sz="2400" dirty="0" smtClean="0"/>
              <a:t>Inadequate child care</a:t>
            </a:r>
          </a:p>
          <a:p>
            <a:r>
              <a:rPr lang="en-US" sz="2400" dirty="0" smtClean="0"/>
              <a:t>Lack of access to health care</a:t>
            </a:r>
          </a:p>
          <a:p>
            <a:r>
              <a:rPr lang="en-US" sz="2400" dirty="0" smtClean="0"/>
              <a:t>Under resourced schools</a:t>
            </a:r>
          </a:p>
        </p:txBody>
      </p:sp>
    </p:spTree>
    <p:extLst>
      <p:ext uri="{BB962C8B-B14F-4D97-AF65-F5344CB8AC3E}">
        <p14:creationId xmlns:p14="http://schemas.microsoft.com/office/powerpoint/2010/main" val="281243105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Poverty and Academics</a:t>
            </a:r>
            <a:endParaRPr lang="en-US" dirty="0"/>
          </a:p>
        </p:txBody>
      </p:sp>
      <p:sp>
        <p:nvSpPr>
          <p:cNvPr id="3" name="Content Placeholder 2"/>
          <p:cNvSpPr>
            <a:spLocks noGrp="1"/>
          </p:cNvSpPr>
          <p:nvPr>
            <p:ph idx="1"/>
          </p:nvPr>
        </p:nvSpPr>
        <p:spPr/>
        <p:txBody>
          <a:bodyPr>
            <a:noAutofit/>
          </a:bodyPr>
          <a:lstStyle/>
          <a:p>
            <a:r>
              <a:rPr lang="en-US" sz="2400" dirty="0" smtClean="0"/>
              <a:t>Adverse effects on academics, especially during early childhood</a:t>
            </a:r>
          </a:p>
          <a:p>
            <a:r>
              <a:rPr lang="en-US" sz="2400" dirty="0" smtClean="0"/>
              <a:t>Chronic stress impacts concentration and memory</a:t>
            </a:r>
          </a:p>
          <a:p>
            <a:r>
              <a:rPr lang="en-US" sz="2400" dirty="0" smtClean="0"/>
              <a:t>In 2008, the dropout rate of students living in low-income families was about four and one-half times greater than children in higher income families</a:t>
            </a:r>
          </a:p>
          <a:p>
            <a:r>
              <a:rPr lang="en-US" sz="2400" dirty="0" smtClean="0"/>
              <a:t>Under resourced </a:t>
            </a:r>
            <a:r>
              <a:rPr lang="en-US" sz="2400" dirty="0"/>
              <a:t>schools in poorer communities struggle to meet the learning needs of their students and aid them in fulfilling their potential. </a:t>
            </a:r>
          </a:p>
          <a:p>
            <a:endParaRPr lang="en-US" sz="2400" dirty="0" smtClean="0"/>
          </a:p>
        </p:txBody>
      </p:sp>
    </p:spTree>
    <p:extLst>
      <p:ext uri="{BB962C8B-B14F-4D97-AF65-F5344CB8AC3E}">
        <p14:creationId xmlns:p14="http://schemas.microsoft.com/office/powerpoint/2010/main" val="216979894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Poverty and Academics</a:t>
            </a:r>
          </a:p>
        </p:txBody>
      </p:sp>
      <p:sp>
        <p:nvSpPr>
          <p:cNvPr id="3" name="Content Placeholder 2"/>
          <p:cNvSpPr>
            <a:spLocks noGrp="1"/>
          </p:cNvSpPr>
          <p:nvPr>
            <p:ph idx="1"/>
          </p:nvPr>
        </p:nvSpPr>
        <p:spPr/>
        <p:txBody>
          <a:bodyPr/>
          <a:lstStyle/>
          <a:p>
            <a:r>
              <a:rPr lang="en-US" sz="2400" dirty="0"/>
              <a:t>The academic achievement gap for poorer youth is particularly pronounced for low-income African American and Hispanic children compared with their more affluent White </a:t>
            </a:r>
            <a:r>
              <a:rPr lang="en-US" sz="2400" dirty="0" smtClean="0"/>
              <a:t>peers</a:t>
            </a:r>
          </a:p>
          <a:p>
            <a:r>
              <a:rPr lang="en-US" sz="2400" dirty="0"/>
              <a:t>Inadequate education contributes to the cycle of poverty by making it more difficult for low-income children to lift themselves and future generations out of poverty.</a:t>
            </a:r>
          </a:p>
          <a:p>
            <a:endParaRPr lang="en-US" dirty="0"/>
          </a:p>
          <a:p>
            <a:endParaRPr lang="en-US" dirty="0"/>
          </a:p>
        </p:txBody>
      </p:sp>
    </p:spTree>
    <p:extLst>
      <p:ext uri="{BB962C8B-B14F-4D97-AF65-F5344CB8AC3E}">
        <p14:creationId xmlns:p14="http://schemas.microsoft.com/office/powerpoint/2010/main" val="32167258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base"/>
            <a:r>
              <a:rPr lang="en-US" b="1" dirty="0" smtClean="0"/>
              <a:t/>
            </a:r>
            <a:br>
              <a:rPr lang="en-US" b="1" dirty="0" smtClean="0"/>
            </a:br>
            <a:r>
              <a:rPr lang="en-US" b="1" dirty="0"/>
              <a:t/>
            </a:r>
            <a:br>
              <a:rPr lang="en-US" b="1" dirty="0"/>
            </a:br>
            <a:r>
              <a:rPr lang="en-US" b="1" dirty="0" smtClean="0"/>
              <a:t>Poverty </a:t>
            </a:r>
            <a:r>
              <a:rPr lang="en-US" b="1" dirty="0"/>
              <a:t>and </a:t>
            </a:r>
            <a:r>
              <a:rPr lang="en-US" b="1" dirty="0" smtClean="0"/>
              <a:t>Psychosocial </a:t>
            </a:r>
            <a:r>
              <a:rPr lang="en-US" b="1" dirty="0"/>
              <a:t>O</a:t>
            </a:r>
            <a:r>
              <a:rPr lang="en-US" b="1" dirty="0" smtClean="0"/>
              <a:t>utcomes</a:t>
            </a:r>
            <a:r>
              <a:rPr lang="en-US" b="1" dirty="0"/>
              <a:t> </a:t>
            </a:r>
            <a:br>
              <a:rPr lang="en-US" b="1" dirty="0"/>
            </a:br>
            <a:r>
              <a:rPr lang="en-US" dirty="0"/>
              <a:t/>
            </a:r>
            <a:br>
              <a:rPr lang="en-US" dirty="0"/>
            </a:br>
            <a:endParaRPr lang="en-US" dirty="0"/>
          </a:p>
        </p:txBody>
      </p:sp>
      <p:sp>
        <p:nvSpPr>
          <p:cNvPr id="3" name="Content Placeholder 2"/>
          <p:cNvSpPr>
            <a:spLocks noGrp="1"/>
          </p:cNvSpPr>
          <p:nvPr>
            <p:ph idx="1"/>
          </p:nvPr>
        </p:nvSpPr>
        <p:spPr>
          <a:xfrm>
            <a:off x="1154954" y="2603500"/>
            <a:ext cx="9583068" cy="3896154"/>
          </a:xfrm>
        </p:spPr>
        <p:txBody>
          <a:bodyPr>
            <a:normAutofit/>
          </a:bodyPr>
          <a:lstStyle/>
          <a:p>
            <a:pPr fontAlgn="base"/>
            <a:r>
              <a:rPr lang="en-US" sz="2400" dirty="0"/>
              <a:t>Children living in poverty are at greater risk of behavioral and emotional </a:t>
            </a:r>
            <a:r>
              <a:rPr lang="en-US" sz="2400" dirty="0" smtClean="0"/>
              <a:t>problems</a:t>
            </a:r>
            <a:r>
              <a:rPr lang="en-US" sz="2400" dirty="0"/>
              <a:t> </a:t>
            </a:r>
          </a:p>
          <a:p>
            <a:pPr fontAlgn="base"/>
            <a:r>
              <a:rPr lang="en-US" sz="2400" dirty="0"/>
              <a:t>Some behavioral problems may </a:t>
            </a:r>
            <a:r>
              <a:rPr lang="en-US" sz="2400" dirty="0" smtClean="0"/>
              <a:t>include:</a:t>
            </a:r>
          </a:p>
          <a:p>
            <a:pPr lvl="1" fontAlgn="base"/>
            <a:r>
              <a:rPr lang="en-US" sz="2000" dirty="0" smtClean="0"/>
              <a:t> impulsiveness</a:t>
            </a:r>
          </a:p>
          <a:p>
            <a:pPr lvl="1" fontAlgn="base"/>
            <a:r>
              <a:rPr lang="en-US" sz="2000" dirty="0" smtClean="0"/>
              <a:t> </a:t>
            </a:r>
            <a:r>
              <a:rPr lang="en-US" sz="2000" dirty="0"/>
              <a:t>difficulty getting along with </a:t>
            </a:r>
            <a:r>
              <a:rPr lang="en-US" sz="2000" dirty="0" smtClean="0"/>
              <a:t>peers</a:t>
            </a:r>
          </a:p>
          <a:p>
            <a:pPr lvl="1" fontAlgn="base"/>
            <a:r>
              <a:rPr lang="en-US" sz="2000" dirty="0" smtClean="0"/>
              <a:t>Aggression</a:t>
            </a:r>
          </a:p>
          <a:p>
            <a:pPr lvl="1" fontAlgn="base"/>
            <a:r>
              <a:rPr lang="en-US" sz="2000" dirty="0" smtClean="0"/>
              <a:t>Attention-deficit/hyperactivity disorder</a:t>
            </a:r>
            <a:endParaRPr lang="en-US" sz="2000" dirty="0"/>
          </a:p>
          <a:p>
            <a:pPr lvl="1" fontAlgn="base"/>
            <a:r>
              <a:rPr lang="en-US" sz="2000" dirty="0"/>
              <a:t> </a:t>
            </a:r>
            <a:r>
              <a:rPr lang="en-US" sz="2000" dirty="0" smtClean="0">
                <a:solidFill>
                  <a:schemeClr val="tx1"/>
                </a:solidFill>
              </a:rPr>
              <a:t> </a:t>
            </a:r>
            <a:r>
              <a:rPr lang="en-US" sz="2000" dirty="0" smtClean="0"/>
              <a:t>(ADHD</a:t>
            </a:r>
            <a:r>
              <a:rPr lang="en-US" sz="2000" dirty="0"/>
              <a:t>) and conduct </a:t>
            </a:r>
            <a:r>
              <a:rPr lang="en-US" sz="2000" dirty="0" smtClean="0"/>
              <a:t>disorder</a:t>
            </a:r>
            <a:r>
              <a:rPr lang="en-US" sz="2000" dirty="0"/>
              <a:t> </a:t>
            </a:r>
          </a:p>
          <a:p>
            <a:pPr marL="0" indent="0">
              <a:buNone/>
            </a:pPr>
            <a:endParaRPr lang="en-US" dirty="0"/>
          </a:p>
        </p:txBody>
      </p:sp>
    </p:spTree>
    <p:extLst>
      <p:ext uri="{BB962C8B-B14F-4D97-AF65-F5344CB8AC3E}">
        <p14:creationId xmlns:p14="http://schemas.microsoft.com/office/powerpoint/2010/main" val="71205264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
            </a:r>
            <a:br>
              <a:rPr lang="en-US" b="1" dirty="0"/>
            </a:br>
            <a:r>
              <a:rPr lang="en-US" b="1" dirty="0"/>
              <a:t/>
            </a:r>
            <a:br>
              <a:rPr lang="en-US" b="1" dirty="0"/>
            </a:br>
            <a:r>
              <a:rPr lang="en-US" b="1" dirty="0"/>
              <a:t>Poverty and Psychosocial Outcomes </a:t>
            </a:r>
            <a:br>
              <a:rPr lang="en-US" b="1" dirty="0"/>
            </a:br>
            <a:r>
              <a:rPr lang="en-US" dirty="0"/>
              <a:t/>
            </a:r>
            <a:br>
              <a:rPr lang="en-US" dirty="0"/>
            </a:br>
            <a:endParaRPr lang="en-US" dirty="0"/>
          </a:p>
        </p:txBody>
      </p:sp>
      <p:sp>
        <p:nvSpPr>
          <p:cNvPr id="3" name="Content Placeholder 2"/>
          <p:cNvSpPr>
            <a:spLocks noGrp="1"/>
          </p:cNvSpPr>
          <p:nvPr>
            <p:ph idx="1"/>
          </p:nvPr>
        </p:nvSpPr>
        <p:spPr>
          <a:xfrm>
            <a:off x="1154954" y="2603499"/>
            <a:ext cx="10460397" cy="4081505"/>
          </a:xfrm>
        </p:spPr>
        <p:txBody>
          <a:bodyPr>
            <a:normAutofit lnSpcReduction="10000"/>
          </a:bodyPr>
          <a:lstStyle/>
          <a:p>
            <a:r>
              <a:rPr lang="en-US" sz="2400" dirty="0"/>
              <a:t>Some emotional problems may include feelings of </a:t>
            </a:r>
            <a:r>
              <a:rPr lang="en-US" sz="2400" dirty="0" smtClean="0"/>
              <a:t>anxiety, depression,</a:t>
            </a:r>
            <a:r>
              <a:rPr lang="en-US" sz="2400" dirty="0"/>
              <a:t> and low </a:t>
            </a:r>
            <a:r>
              <a:rPr lang="en-US" sz="2400" dirty="0" smtClean="0"/>
              <a:t>self-esteem</a:t>
            </a:r>
          </a:p>
          <a:p>
            <a:pPr fontAlgn="base"/>
            <a:r>
              <a:rPr lang="en-US" sz="2400" dirty="0"/>
              <a:t> Poverty and economic hardship is particularly difficult for parents who may experience chronic stress, depression, marital distress and exhibit harsher parenting behaviors. These are all linked to poor social and emotional outcomes for children. </a:t>
            </a:r>
          </a:p>
          <a:p>
            <a:pPr fontAlgn="base"/>
            <a:r>
              <a:rPr lang="en-US" sz="2400" dirty="0"/>
              <a:t>Unsafe neighborhoods may expose low-income children to violence which can cause a number of psychosocial difficulties. Violence exposure can also predict future violent behavior in youth which places them at greater risk of injury and mortality and entry into the juvenile justice system.</a:t>
            </a:r>
          </a:p>
          <a:p>
            <a:endParaRPr lang="en-US" dirty="0"/>
          </a:p>
          <a:p>
            <a:endParaRPr lang="en-US" dirty="0"/>
          </a:p>
        </p:txBody>
      </p:sp>
    </p:spTree>
    <p:extLst>
      <p:ext uri="{BB962C8B-B14F-4D97-AF65-F5344CB8AC3E}">
        <p14:creationId xmlns:p14="http://schemas.microsoft.com/office/powerpoint/2010/main" val="271678401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base"/>
            <a:r>
              <a:rPr lang="en-US" b="1" dirty="0" smtClean="0"/>
              <a:t/>
            </a:r>
            <a:br>
              <a:rPr lang="en-US" b="1" dirty="0" smtClean="0"/>
            </a:br>
            <a:r>
              <a:rPr lang="en-US" b="1" dirty="0"/>
              <a:t/>
            </a:r>
            <a:br>
              <a:rPr lang="en-US" b="1" dirty="0"/>
            </a:br>
            <a:r>
              <a:rPr lang="en-US" b="1" dirty="0" smtClean="0"/>
              <a:t>Poverty </a:t>
            </a:r>
            <a:r>
              <a:rPr lang="en-US" b="1" dirty="0"/>
              <a:t>and </a:t>
            </a:r>
            <a:r>
              <a:rPr lang="en-US" b="1" dirty="0" smtClean="0"/>
              <a:t>Physical </a:t>
            </a:r>
            <a:r>
              <a:rPr lang="en-US" b="1" dirty="0"/>
              <a:t>H</a:t>
            </a:r>
            <a:r>
              <a:rPr lang="en-US" b="1" dirty="0" smtClean="0"/>
              <a:t>ealth</a:t>
            </a:r>
            <a:r>
              <a:rPr lang="en-US" b="1" dirty="0"/>
              <a:t/>
            </a:r>
            <a:br>
              <a:rPr lang="en-US" b="1" dirty="0"/>
            </a:br>
            <a:r>
              <a:rPr lang="en-US" dirty="0"/>
              <a:t/>
            </a:r>
            <a:br>
              <a:rPr lang="en-US" dirty="0"/>
            </a:br>
            <a:endParaRPr lang="en-US" dirty="0"/>
          </a:p>
        </p:txBody>
      </p:sp>
      <p:sp>
        <p:nvSpPr>
          <p:cNvPr id="3" name="Content Placeholder 2"/>
          <p:cNvSpPr>
            <a:spLocks noGrp="1"/>
          </p:cNvSpPr>
          <p:nvPr>
            <p:ph idx="1"/>
          </p:nvPr>
        </p:nvSpPr>
        <p:spPr>
          <a:xfrm>
            <a:off x="1154954" y="2603499"/>
            <a:ext cx="10237976" cy="4143289"/>
          </a:xfrm>
        </p:spPr>
        <p:txBody>
          <a:bodyPr/>
          <a:lstStyle/>
          <a:p>
            <a:r>
              <a:rPr lang="en-US" sz="2800" dirty="0"/>
              <a:t>Children and teens living in poorer communities are at increased risk for a wide range of physical health problems: </a:t>
            </a:r>
            <a:endParaRPr lang="en-US" sz="2800" dirty="0" smtClean="0"/>
          </a:p>
          <a:p>
            <a:pPr lvl="1" fontAlgn="base"/>
            <a:r>
              <a:rPr lang="en-US" sz="2400" dirty="0"/>
              <a:t>Low birth weight </a:t>
            </a:r>
          </a:p>
          <a:p>
            <a:pPr lvl="1" fontAlgn="base"/>
            <a:r>
              <a:rPr lang="en-US" sz="2400" dirty="0"/>
              <a:t>Poor nutrition which is manifested in the following ways: </a:t>
            </a:r>
          </a:p>
          <a:p>
            <a:pPr lvl="2" fontAlgn="base"/>
            <a:r>
              <a:rPr lang="en-US" sz="2000" dirty="0"/>
              <a:t>Inadequate food which can lead to food insecurity/hunger </a:t>
            </a:r>
          </a:p>
          <a:p>
            <a:pPr lvl="2" fontAlgn="base"/>
            <a:r>
              <a:rPr lang="en-US" sz="2000" dirty="0"/>
              <a:t>Lack of access to healthy foods and areas for play or sports which can lead to childhood overweight or obesity</a:t>
            </a:r>
          </a:p>
          <a:p>
            <a:endParaRPr lang="en-US" dirty="0"/>
          </a:p>
        </p:txBody>
      </p:sp>
    </p:spTree>
    <p:extLst>
      <p:ext uri="{BB962C8B-B14F-4D97-AF65-F5344CB8AC3E}">
        <p14:creationId xmlns:p14="http://schemas.microsoft.com/office/powerpoint/2010/main" val="111850621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
            </a:r>
            <a:br>
              <a:rPr lang="en-US" b="1" dirty="0"/>
            </a:br>
            <a:r>
              <a:rPr lang="en-US" b="1" dirty="0"/>
              <a:t/>
            </a:r>
            <a:br>
              <a:rPr lang="en-US" b="1" dirty="0"/>
            </a:br>
            <a:r>
              <a:rPr lang="en-US" b="1" dirty="0"/>
              <a:t>Poverty and Physical Health</a:t>
            </a:r>
            <a:br>
              <a:rPr lang="en-US" b="1" dirty="0"/>
            </a:br>
            <a:r>
              <a:rPr lang="en-US" dirty="0"/>
              <a:t/>
            </a:r>
            <a:br>
              <a:rPr lang="en-US" dirty="0"/>
            </a:br>
            <a:endParaRPr lang="en-US" dirty="0"/>
          </a:p>
        </p:txBody>
      </p:sp>
      <p:sp>
        <p:nvSpPr>
          <p:cNvPr id="3" name="Content Placeholder 2"/>
          <p:cNvSpPr>
            <a:spLocks noGrp="1"/>
          </p:cNvSpPr>
          <p:nvPr>
            <p:ph idx="1"/>
          </p:nvPr>
        </p:nvSpPr>
        <p:spPr>
          <a:xfrm>
            <a:off x="654908" y="2603500"/>
            <a:ext cx="11096368" cy="3574878"/>
          </a:xfrm>
        </p:spPr>
        <p:txBody>
          <a:bodyPr>
            <a:normAutofit lnSpcReduction="10000"/>
          </a:bodyPr>
          <a:lstStyle/>
          <a:p>
            <a:r>
              <a:rPr lang="en-US" sz="2800" dirty="0"/>
              <a:t>Children and teens living in poorer communities are at increased risk for a wide range of physical health problems: </a:t>
            </a:r>
            <a:endParaRPr lang="en-US" sz="2800" dirty="0" smtClean="0"/>
          </a:p>
          <a:p>
            <a:pPr lvl="1" fontAlgn="base"/>
            <a:r>
              <a:rPr lang="en-US" sz="2400" dirty="0"/>
              <a:t>Chronic conditions such as asthma, anemia and pneumonia </a:t>
            </a:r>
          </a:p>
          <a:p>
            <a:pPr lvl="1" fontAlgn="base"/>
            <a:r>
              <a:rPr lang="en-US" sz="2400" dirty="0"/>
              <a:t>Risky behaviors such as smoking or engaging in early sexual activity </a:t>
            </a:r>
          </a:p>
          <a:p>
            <a:pPr lvl="1" fontAlgn="base"/>
            <a:r>
              <a:rPr lang="en-US" sz="2400" dirty="0" smtClean="0"/>
              <a:t>Exposure </a:t>
            </a:r>
            <a:r>
              <a:rPr lang="en-US" sz="2400" dirty="0"/>
              <a:t>to environmental contaminants, e.g., lead paint and toxic waste dumps </a:t>
            </a:r>
          </a:p>
          <a:p>
            <a:pPr lvl="1" fontAlgn="base"/>
            <a:r>
              <a:rPr lang="en-US" sz="2400" dirty="0"/>
              <a:t>Exposure to violence in their communities which can lead to trauma, injury, disability and mortality</a:t>
            </a:r>
          </a:p>
          <a:p>
            <a:endParaRPr lang="en-US" dirty="0"/>
          </a:p>
        </p:txBody>
      </p:sp>
    </p:spTree>
    <p:extLst>
      <p:ext uri="{BB962C8B-B14F-4D97-AF65-F5344CB8AC3E}">
        <p14:creationId xmlns:p14="http://schemas.microsoft.com/office/powerpoint/2010/main" val="302053057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a:t>
            </a:r>
            <a:endParaRPr lang="en-US" dirty="0"/>
          </a:p>
        </p:txBody>
      </p:sp>
      <p:sp>
        <p:nvSpPr>
          <p:cNvPr id="3" name="Content Placeholder 2"/>
          <p:cNvSpPr>
            <a:spLocks noGrp="1"/>
          </p:cNvSpPr>
          <p:nvPr>
            <p:ph idx="1"/>
          </p:nvPr>
        </p:nvSpPr>
        <p:spPr/>
        <p:txBody>
          <a:bodyPr>
            <a:normAutofit/>
          </a:bodyPr>
          <a:lstStyle/>
          <a:p>
            <a:r>
              <a:rPr lang="en-US" sz="2800" dirty="0" smtClean="0"/>
              <a:t>Questions/Comments/Concerns</a:t>
            </a:r>
            <a:endParaRPr lang="en-US" sz="2800" dirty="0"/>
          </a:p>
        </p:txBody>
      </p:sp>
    </p:spTree>
    <p:extLst>
      <p:ext uri="{BB962C8B-B14F-4D97-AF65-F5344CB8AC3E}">
        <p14:creationId xmlns:p14="http://schemas.microsoft.com/office/powerpoint/2010/main" val="356275845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References</a:t>
            </a:r>
            <a:endParaRPr lang="en-US" dirty="0"/>
          </a:p>
        </p:txBody>
      </p:sp>
      <p:sp>
        <p:nvSpPr>
          <p:cNvPr id="3" name="Content Placeholder 2"/>
          <p:cNvSpPr>
            <a:spLocks noGrp="1"/>
          </p:cNvSpPr>
          <p:nvPr>
            <p:ph idx="1"/>
          </p:nvPr>
        </p:nvSpPr>
        <p:spPr>
          <a:xfrm>
            <a:off x="383059" y="2384854"/>
            <a:ext cx="11467071" cy="3830596"/>
          </a:xfrm>
        </p:spPr>
        <p:txBody>
          <a:bodyPr>
            <a:normAutofit lnSpcReduction="10000"/>
          </a:bodyPr>
          <a:lstStyle/>
          <a:p>
            <a:pPr marL="0" indent="0">
              <a:buNone/>
            </a:pPr>
            <a:endParaRPr lang="en-US" i="1" dirty="0" smtClean="0"/>
          </a:p>
          <a:p>
            <a:pPr marL="0" indent="0">
              <a:buNone/>
            </a:pPr>
            <a:r>
              <a:rPr lang="en-US" i="1" dirty="0" smtClean="0"/>
              <a:t>Effects of Poverty, Hunger, and Homelessness on Children and Youth. </a:t>
            </a:r>
            <a:r>
              <a:rPr lang="en-US" dirty="0" smtClean="0"/>
              <a:t>(2018). </a:t>
            </a:r>
            <a:r>
              <a:rPr lang="en-US" dirty="0"/>
              <a:t>Retrieved from: </a:t>
            </a:r>
            <a:r>
              <a:rPr lang="en-US" dirty="0" smtClean="0"/>
              <a:t>	http</a:t>
            </a:r>
            <a:r>
              <a:rPr lang="en-US" dirty="0"/>
              <a:t>://www.apa.org/pi/families/poverty.aspx</a:t>
            </a:r>
            <a:endParaRPr lang="en-US" i="1" dirty="0" smtClean="0"/>
          </a:p>
          <a:p>
            <a:pPr marL="0" indent="0">
              <a:buNone/>
            </a:pPr>
            <a:r>
              <a:rPr lang="en-US" i="1" dirty="0" smtClean="0"/>
              <a:t>Federal Poverty Level. </a:t>
            </a:r>
            <a:r>
              <a:rPr lang="en-US" dirty="0" smtClean="0"/>
              <a:t>(2018). </a:t>
            </a:r>
            <a:r>
              <a:rPr lang="en-US" dirty="0"/>
              <a:t>Retrieved from: </a:t>
            </a:r>
            <a:r>
              <a:rPr lang="en-US" dirty="0" smtClean="0"/>
              <a:t>https</a:t>
            </a:r>
            <a:r>
              <a:rPr lang="en-US" dirty="0"/>
              <a:t>://</a:t>
            </a:r>
            <a:r>
              <a:rPr lang="en-US" dirty="0" smtClean="0"/>
              <a:t>www.healthcare.gov/glossary/federal-poverty-	level-</a:t>
            </a:r>
            <a:r>
              <a:rPr lang="en-US" dirty="0" err="1" smtClean="0"/>
              <a:t>fpl</a:t>
            </a:r>
            <a:r>
              <a:rPr lang="en-US" dirty="0"/>
              <a:t>/</a:t>
            </a:r>
            <a:endParaRPr lang="en-US" dirty="0" smtClean="0"/>
          </a:p>
          <a:p>
            <a:pPr marL="0" indent="0">
              <a:buNone/>
            </a:pPr>
            <a:r>
              <a:rPr lang="en-US" dirty="0" err="1" smtClean="0"/>
              <a:t>Garzon</a:t>
            </a:r>
            <a:r>
              <a:rPr lang="en-US" dirty="0" smtClean="0"/>
              <a:t>, A. (2017). </a:t>
            </a:r>
            <a:r>
              <a:rPr lang="en-US" i="1" dirty="0" smtClean="0"/>
              <a:t>Understanding Poverty </a:t>
            </a:r>
            <a:r>
              <a:rPr lang="en-US" dirty="0" smtClean="0"/>
              <a:t>[PowerPoint Slides].</a:t>
            </a:r>
          </a:p>
          <a:p>
            <a:pPr marL="0" indent="0">
              <a:buNone/>
            </a:pPr>
            <a:r>
              <a:rPr lang="en-US" dirty="0" smtClean="0"/>
              <a:t>Robbins, T., </a:t>
            </a:r>
            <a:r>
              <a:rPr lang="en-US" dirty="0" err="1" smtClean="0"/>
              <a:t>Stagman</a:t>
            </a:r>
            <a:r>
              <a:rPr lang="en-US" dirty="0" smtClean="0"/>
              <a:t>, S., Smith, S., (2012, October). </a:t>
            </a:r>
            <a:r>
              <a:rPr lang="en-US" i="1" dirty="0" smtClean="0"/>
              <a:t>Young Children at Risk: 	National and State 	Prevalence of Risk Factors. </a:t>
            </a:r>
            <a:r>
              <a:rPr lang="en-US" dirty="0"/>
              <a:t>Retrieved from: </a:t>
            </a:r>
            <a:r>
              <a:rPr lang="en-US" dirty="0" smtClean="0"/>
              <a:t>http</a:t>
            </a:r>
            <a:r>
              <a:rPr lang="en-US" dirty="0"/>
              <a:t>://</a:t>
            </a:r>
            <a:r>
              <a:rPr lang="en-US" dirty="0" smtClean="0"/>
              <a:t>www.nccp.org/publications/pub_1073.html</a:t>
            </a:r>
          </a:p>
          <a:p>
            <a:pPr marL="0" indent="0">
              <a:buNone/>
            </a:pPr>
            <a:r>
              <a:rPr lang="en-US" i="1" dirty="0" smtClean="0"/>
              <a:t>Situational Poverty: Definition and Types. </a:t>
            </a:r>
            <a:r>
              <a:rPr lang="en-US" dirty="0" smtClean="0"/>
              <a:t>(2016, April). </a:t>
            </a:r>
            <a:r>
              <a:rPr lang="en-US" dirty="0"/>
              <a:t>Retrieved from: </a:t>
            </a:r>
            <a:r>
              <a:rPr lang="en-US" dirty="0" smtClean="0"/>
              <a:t>	http</a:t>
            </a:r>
            <a:r>
              <a:rPr lang="en-US" dirty="0"/>
              <a:t>://</a:t>
            </a:r>
            <a:r>
              <a:rPr lang="en-US" dirty="0" smtClean="0"/>
              <a:t>richmondvale.org/situational-	poverty</a:t>
            </a:r>
            <a:r>
              <a:rPr lang="en-US" dirty="0"/>
              <a:t>/</a:t>
            </a:r>
          </a:p>
          <a:p>
            <a:pPr marL="0" indent="0">
              <a:buNone/>
            </a:pPr>
            <a:r>
              <a:rPr lang="en-US" dirty="0" smtClean="0"/>
              <a:t>Thompson, C.H. (2013, July) </a:t>
            </a:r>
            <a:r>
              <a:rPr lang="en-US" i="1" dirty="0" smtClean="0"/>
              <a:t>Absolute and Relative Poverty. </a:t>
            </a:r>
            <a:r>
              <a:rPr lang="en-US" dirty="0"/>
              <a:t>Retrieved from: </a:t>
            </a:r>
            <a:r>
              <a:rPr lang="en-US" dirty="0" smtClean="0"/>
              <a:t>	https</a:t>
            </a:r>
            <a:r>
              <a:rPr lang="en-US" dirty="0"/>
              <a:t>://sociologytwynham.com/2013/07/03/absolute-and-relative-poverty</a:t>
            </a:r>
            <a:r>
              <a:rPr lang="en-US" dirty="0" smtClean="0"/>
              <a:t>/</a:t>
            </a:r>
          </a:p>
          <a:p>
            <a:pPr marL="0" indent="0">
              <a:buNone/>
            </a:pPr>
            <a:endParaRPr lang="en-US" dirty="0"/>
          </a:p>
        </p:txBody>
      </p:sp>
    </p:spTree>
    <p:extLst>
      <p:ext uri="{BB962C8B-B14F-4D97-AF65-F5344CB8AC3E}">
        <p14:creationId xmlns:p14="http://schemas.microsoft.com/office/powerpoint/2010/main" val="3576858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Defining Poverty – By The Numbers</a:t>
            </a:r>
          </a:p>
        </p:txBody>
      </p:sp>
      <p:sp>
        <p:nvSpPr>
          <p:cNvPr id="3" name="Content Placeholder 2"/>
          <p:cNvSpPr>
            <a:spLocks noGrp="1"/>
          </p:cNvSpPr>
          <p:nvPr>
            <p:ph idx="1"/>
          </p:nvPr>
        </p:nvSpPr>
        <p:spPr/>
        <p:txBody>
          <a:bodyPr>
            <a:normAutofit/>
          </a:bodyPr>
          <a:lstStyle/>
          <a:p>
            <a:r>
              <a:rPr lang="en-US" sz="2400" dirty="0"/>
              <a:t>The most technical definition of poverty is explained as those living below the Federal Poverty Line</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954991" y="3459191"/>
            <a:ext cx="3174521" cy="3174521"/>
          </a:xfrm>
          <a:prstGeom prst="rect">
            <a:avLst/>
          </a:prstGeom>
        </p:spPr>
      </p:pic>
    </p:spTree>
    <p:extLst>
      <p:ext uri="{BB962C8B-B14F-4D97-AF65-F5344CB8AC3E}">
        <p14:creationId xmlns:p14="http://schemas.microsoft.com/office/powerpoint/2010/main" val="382220986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629104520"/>
              </p:ext>
            </p:extLst>
          </p:nvPr>
        </p:nvGraphicFramePr>
        <p:xfrm>
          <a:off x="483078" y="474452"/>
          <a:ext cx="11248846" cy="6262777"/>
        </p:xfrm>
        <a:graphic>
          <a:graphicData uri="http://schemas.openxmlformats.org/drawingml/2006/table">
            <a:tbl>
              <a:tblPr/>
              <a:tblGrid>
                <a:gridCol w="5624423">
                  <a:extLst>
                    <a:ext uri="{9D8B030D-6E8A-4147-A177-3AD203B41FA5}">
                      <a16:colId xmlns="" xmlns:a16="http://schemas.microsoft.com/office/drawing/2014/main" val="20000"/>
                    </a:ext>
                  </a:extLst>
                </a:gridCol>
                <a:gridCol w="5624423">
                  <a:extLst>
                    <a:ext uri="{9D8B030D-6E8A-4147-A177-3AD203B41FA5}">
                      <a16:colId xmlns="" xmlns:a16="http://schemas.microsoft.com/office/drawing/2014/main" val="20001"/>
                    </a:ext>
                  </a:extLst>
                </a:gridCol>
              </a:tblGrid>
              <a:tr h="966659">
                <a:tc gridSpan="2">
                  <a:txBody>
                    <a:bodyPr/>
                    <a:lstStyle/>
                    <a:p>
                      <a:pPr algn="l" fontAlgn="b"/>
                      <a:r>
                        <a:rPr lang="en-US" sz="1800" b="0" cap="all" dirty="0">
                          <a:solidFill>
                            <a:srgbClr val="2F2F2F"/>
                          </a:solidFill>
                          <a:effectLst/>
                          <a:latin typeface="Oswald"/>
                        </a:rPr>
                        <a:t>2018 POVERTY GUIDELINES FOR THE 48 CONTIGUOUS STATES AND THE DISTRICT OF COLUMBIA</a:t>
                      </a:r>
                    </a:p>
                  </a:txBody>
                  <a:tcPr marL="41061" marR="41061" marT="41061" marB="41061" anchor="b">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solidFill>
                      <a:srgbClr val="DCE9F9"/>
                    </a:solidFill>
                  </a:tcPr>
                </a:tc>
                <a:tc hMerge="1">
                  <a:txBody>
                    <a:bodyPr/>
                    <a:lstStyle/>
                    <a:p>
                      <a:endParaRPr lang="en-US"/>
                    </a:p>
                  </a:txBody>
                  <a:tcPr/>
                </a:tc>
                <a:extLst>
                  <a:ext uri="{0D108BD9-81ED-4DB2-BD59-A6C34878D82A}">
                    <a16:rowId xmlns="" xmlns:a16="http://schemas.microsoft.com/office/drawing/2014/main" val="10000"/>
                  </a:ext>
                </a:extLst>
              </a:tr>
              <a:tr h="966659">
                <a:tc>
                  <a:txBody>
                    <a:bodyPr/>
                    <a:lstStyle/>
                    <a:p>
                      <a:pPr algn="l" fontAlgn="b"/>
                      <a:r>
                        <a:rPr lang="en-US" sz="1800" b="0" cap="all">
                          <a:solidFill>
                            <a:srgbClr val="2F2F2F"/>
                          </a:solidFill>
                          <a:effectLst/>
                          <a:latin typeface="Oswald"/>
                        </a:rPr>
                        <a:t>PERSONS IN FAMILY/HOUSEHOLD</a:t>
                      </a:r>
                    </a:p>
                  </a:txBody>
                  <a:tcPr marL="41061" marR="41061" marT="41061" marB="41061" anchor="b">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solidFill>
                      <a:srgbClr val="DCE9F9"/>
                    </a:solidFill>
                  </a:tcPr>
                </a:tc>
                <a:tc>
                  <a:txBody>
                    <a:bodyPr/>
                    <a:lstStyle/>
                    <a:p>
                      <a:pPr algn="l" fontAlgn="b"/>
                      <a:r>
                        <a:rPr lang="en-US" sz="1800" b="0" cap="all">
                          <a:solidFill>
                            <a:srgbClr val="2F2F2F"/>
                          </a:solidFill>
                          <a:effectLst/>
                          <a:latin typeface="Oswald"/>
                        </a:rPr>
                        <a:t>POVERTY GUIDELINE</a:t>
                      </a:r>
                    </a:p>
                  </a:txBody>
                  <a:tcPr marL="41061" marR="41061" marT="41061" marB="41061" anchor="b">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solidFill>
                      <a:srgbClr val="DCE9F9"/>
                    </a:solidFill>
                  </a:tcPr>
                </a:tc>
                <a:extLst>
                  <a:ext uri="{0D108BD9-81ED-4DB2-BD59-A6C34878D82A}">
                    <a16:rowId xmlns="" xmlns:a16="http://schemas.microsoft.com/office/drawing/2014/main" val="10001"/>
                  </a:ext>
                </a:extLst>
              </a:tr>
              <a:tr h="966659">
                <a:tc gridSpan="2">
                  <a:txBody>
                    <a:bodyPr/>
                    <a:lstStyle/>
                    <a:p>
                      <a:pPr algn="l" fontAlgn="t"/>
                      <a:r>
                        <a:rPr lang="en-US" sz="1800">
                          <a:effectLst/>
                        </a:rPr>
                        <a:t>For families/households with more than 8 persons, add $4,320 for each additional person.</a:t>
                      </a:r>
                    </a:p>
                  </a:txBody>
                  <a:tcPr marL="41061" marR="41061" marT="41061" marB="41061">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solidFill>
                      <a:srgbClr val="FFFFFF"/>
                    </a:solidFill>
                  </a:tcPr>
                </a:tc>
                <a:tc hMerge="1">
                  <a:txBody>
                    <a:bodyPr/>
                    <a:lstStyle/>
                    <a:p>
                      <a:endParaRPr lang="en-US"/>
                    </a:p>
                  </a:txBody>
                  <a:tcPr/>
                </a:tc>
                <a:extLst>
                  <a:ext uri="{0D108BD9-81ED-4DB2-BD59-A6C34878D82A}">
                    <a16:rowId xmlns="" xmlns:a16="http://schemas.microsoft.com/office/drawing/2014/main" val="10002"/>
                  </a:ext>
                </a:extLst>
              </a:tr>
              <a:tr h="420350">
                <a:tc>
                  <a:txBody>
                    <a:bodyPr/>
                    <a:lstStyle/>
                    <a:p>
                      <a:pPr algn="l" fontAlgn="t"/>
                      <a:r>
                        <a:rPr lang="en-US" sz="1800">
                          <a:effectLst/>
                        </a:rPr>
                        <a:t>1</a:t>
                      </a:r>
                    </a:p>
                  </a:txBody>
                  <a:tcPr marL="41061" marR="41061" marT="41061" marB="41061">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solidFill>
                      <a:srgbClr val="FFFFFF"/>
                    </a:solidFill>
                  </a:tcPr>
                </a:tc>
                <a:tc>
                  <a:txBody>
                    <a:bodyPr/>
                    <a:lstStyle/>
                    <a:p>
                      <a:pPr algn="l" fontAlgn="t"/>
                      <a:r>
                        <a:rPr lang="en-US" sz="1800">
                          <a:effectLst/>
                        </a:rPr>
                        <a:t>$12,140</a:t>
                      </a:r>
                    </a:p>
                  </a:txBody>
                  <a:tcPr marL="41061" marR="41061" marT="41061" marB="41061">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solidFill>
                      <a:srgbClr val="FFFFFF"/>
                    </a:solidFill>
                  </a:tcPr>
                </a:tc>
                <a:extLst>
                  <a:ext uri="{0D108BD9-81ED-4DB2-BD59-A6C34878D82A}">
                    <a16:rowId xmlns="" xmlns:a16="http://schemas.microsoft.com/office/drawing/2014/main" val="10003"/>
                  </a:ext>
                </a:extLst>
              </a:tr>
              <a:tr h="420350">
                <a:tc>
                  <a:txBody>
                    <a:bodyPr/>
                    <a:lstStyle/>
                    <a:p>
                      <a:pPr algn="l" fontAlgn="t"/>
                      <a:r>
                        <a:rPr lang="en-US" sz="1800">
                          <a:effectLst/>
                        </a:rPr>
                        <a:t>2</a:t>
                      </a:r>
                    </a:p>
                  </a:txBody>
                  <a:tcPr marL="41061" marR="41061" marT="41061" marB="41061">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solidFill>
                      <a:srgbClr val="FFFFFF"/>
                    </a:solidFill>
                  </a:tcPr>
                </a:tc>
                <a:tc>
                  <a:txBody>
                    <a:bodyPr/>
                    <a:lstStyle/>
                    <a:p>
                      <a:pPr algn="l" fontAlgn="t"/>
                      <a:r>
                        <a:rPr lang="en-US" sz="1800" dirty="0">
                          <a:effectLst/>
                        </a:rPr>
                        <a:t>$16,460</a:t>
                      </a:r>
                    </a:p>
                  </a:txBody>
                  <a:tcPr marL="41061" marR="41061" marT="41061" marB="41061">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solidFill>
                      <a:srgbClr val="FFFFFF"/>
                    </a:solidFill>
                  </a:tcPr>
                </a:tc>
                <a:extLst>
                  <a:ext uri="{0D108BD9-81ED-4DB2-BD59-A6C34878D82A}">
                    <a16:rowId xmlns="" xmlns:a16="http://schemas.microsoft.com/office/drawing/2014/main" val="10004"/>
                  </a:ext>
                </a:extLst>
              </a:tr>
              <a:tr h="420350">
                <a:tc>
                  <a:txBody>
                    <a:bodyPr/>
                    <a:lstStyle/>
                    <a:p>
                      <a:pPr algn="l" fontAlgn="t"/>
                      <a:r>
                        <a:rPr lang="en-US" sz="1800">
                          <a:effectLst/>
                        </a:rPr>
                        <a:t>3</a:t>
                      </a:r>
                    </a:p>
                  </a:txBody>
                  <a:tcPr marL="41061" marR="41061" marT="41061" marB="41061">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solidFill>
                      <a:srgbClr val="FFFFFF"/>
                    </a:solidFill>
                  </a:tcPr>
                </a:tc>
                <a:tc>
                  <a:txBody>
                    <a:bodyPr/>
                    <a:lstStyle/>
                    <a:p>
                      <a:pPr algn="l" fontAlgn="t"/>
                      <a:r>
                        <a:rPr lang="en-US" sz="1800">
                          <a:effectLst/>
                        </a:rPr>
                        <a:t>$20,780</a:t>
                      </a:r>
                    </a:p>
                  </a:txBody>
                  <a:tcPr marL="41061" marR="41061" marT="41061" marB="41061">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solidFill>
                      <a:srgbClr val="FFFFFF"/>
                    </a:solidFill>
                  </a:tcPr>
                </a:tc>
                <a:extLst>
                  <a:ext uri="{0D108BD9-81ED-4DB2-BD59-A6C34878D82A}">
                    <a16:rowId xmlns="" xmlns:a16="http://schemas.microsoft.com/office/drawing/2014/main" val="10005"/>
                  </a:ext>
                </a:extLst>
              </a:tr>
              <a:tr h="420350">
                <a:tc>
                  <a:txBody>
                    <a:bodyPr/>
                    <a:lstStyle/>
                    <a:p>
                      <a:pPr algn="l" fontAlgn="t"/>
                      <a:r>
                        <a:rPr lang="en-US" sz="1800">
                          <a:effectLst/>
                        </a:rPr>
                        <a:t>4</a:t>
                      </a:r>
                    </a:p>
                  </a:txBody>
                  <a:tcPr marL="41061" marR="41061" marT="41061" marB="41061">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solidFill>
                      <a:srgbClr val="FFFFFF"/>
                    </a:solidFill>
                  </a:tcPr>
                </a:tc>
                <a:tc>
                  <a:txBody>
                    <a:bodyPr/>
                    <a:lstStyle/>
                    <a:p>
                      <a:pPr algn="l" fontAlgn="t"/>
                      <a:r>
                        <a:rPr lang="en-US" sz="1800">
                          <a:effectLst/>
                        </a:rPr>
                        <a:t>$25,100</a:t>
                      </a:r>
                    </a:p>
                  </a:txBody>
                  <a:tcPr marL="41061" marR="41061" marT="41061" marB="41061">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solidFill>
                      <a:srgbClr val="FFFFFF"/>
                    </a:solidFill>
                  </a:tcPr>
                </a:tc>
                <a:extLst>
                  <a:ext uri="{0D108BD9-81ED-4DB2-BD59-A6C34878D82A}">
                    <a16:rowId xmlns="" xmlns:a16="http://schemas.microsoft.com/office/drawing/2014/main" val="10006"/>
                  </a:ext>
                </a:extLst>
              </a:tr>
              <a:tr h="420350">
                <a:tc>
                  <a:txBody>
                    <a:bodyPr/>
                    <a:lstStyle/>
                    <a:p>
                      <a:pPr algn="l" fontAlgn="t"/>
                      <a:r>
                        <a:rPr lang="en-US" sz="1800">
                          <a:effectLst/>
                        </a:rPr>
                        <a:t>5</a:t>
                      </a:r>
                    </a:p>
                  </a:txBody>
                  <a:tcPr marL="41061" marR="41061" marT="41061" marB="41061">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solidFill>
                      <a:srgbClr val="FFFFFF"/>
                    </a:solidFill>
                  </a:tcPr>
                </a:tc>
                <a:tc>
                  <a:txBody>
                    <a:bodyPr/>
                    <a:lstStyle/>
                    <a:p>
                      <a:pPr algn="l" fontAlgn="t"/>
                      <a:r>
                        <a:rPr lang="en-US" sz="1800">
                          <a:effectLst/>
                        </a:rPr>
                        <a:t>$29,420</a:t>
                      </a:r>
                    </a:p>
                  </a:txBody>
                  <a:tcPr marL="41061" marR="41061" marT="41061" marB="41061">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solidFill>
                      <a:srgbClr val="FFFFFF"/>
                    </a:solidFill>
                  </a:tcPr>
                </a:tc>
                <a:extLst>
                  <a:ext uri="{0D108BD9-81ED-4DB2-BD59-A6C34878D82A}">
                    <a16:rowId xmlns="" xmlns:a16="http://schemas.microsoft.com/office/drawing/2014/main" val="10007"/>
                  </a:ext>
                </a:extLst>
              </a:tr>
              <a:tr h="420350">
                <a:tc>
                  <a:txBody>
                    <a:bodyPr/>
                    <a:lstStyle/>
                    <a:p>
                      <a:pPr algn="l" fontAlgn="t"/>
                      <a:r>
                        <a:rPr lang="en-US" sz="1800">
                          <a:effectLst/>
                        </a:rPr>
                        <a:t>6</a:t>
                      </a:r>
                    </a:p>
                  </a:txBody>
                  <a:tcPr marL="41061" marR="41061" marT="41061" marB="41061">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solidFill>
                      <a:srgbClr val="FFFFFF"/>
                    </a:solidFill>
                  </a:tcPr>
                </a:tc>
                <a:tc>
                  <a:txBody>
                    <a:bodyPr/>
                    <a:lstStyle/>
                    <a:p>
                      <a:pPr algn="l" fontAlgn="t"/>
                      <a:r>
                        <a:rPr lang="en-US" sz="1800">
                          <a:effectLst/>
                        </a:rPr>
                        <a:t>$33,740</a:t>
                      </a:r>
                    </a:p>
                  </a:txBody>
                  <a:tcPr marL="41061" marR="41061" marT="41061" marB="41061">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solidFill>
                      <a:srgbClr val="FFFFFF"/>
                    </a:solidFill>
                  </a:tcPr>
                </a:tc>
                <a:extLst>
                  <a:ext uri="{0D108BD9-81ED-4DB2-BD59-A6C34878D82A}">
                    <a16:rowId xmlns="" xmlns:a16="http://schemas.microsoft.com/office/drawing/2014/main" val="10008"/>
                  </a:ext>
                </a:extLst>
              </a:tr>
              <a:tr h="420350">
                <a:tc>
                  <a:txBody>
                    <a:bodyPr/>
                    <a:lstStyle/>
                    <a:p>
                      <a:pPr algn="l" fontAlgn="t"/>
                      <a:r>
                        <a:rPr lang="en-US" sz="1800">
                          <a:effectLst/>
                        </a:rPr>
                        <a:t>7</a:t>
                      </a:r>
                    </a:p>
                  </a:txBody>
                  <a:tcPr marL="41061" marR="41061" marT="41061" marB="41061">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solidFill>
                      <a:srgbClr val="EDFCE1"/>
                    </a:solidFill>
                  </a:tcPr>
                </a:tc>
                <a:tc>
                  <a:txBody>
                    <a:bodyPr/>
                    <a:lstStyle/>
                    <a:p>
                      <a:pPr algn="l" fontAlgn="t"/>
                      <a:r>
                        <a:rPr lang="en-US" sz="1800">
                          <a:effectLst/>
                        </a:rPr>
                        <a:t>$38,060</a:t>
                      </a:r>
                    </a:p>
                  </a:txBody>
                  <a:tcPr marL="41061" marR="41061" marT="41061" marB="41061">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solidFill>
                      <a:srgbClr val="EDFCE1"/>
                    </a:solidFill>
                  </a:tcPr>
                </a:tc>
                <a:extLst>
                  <a:ext uri="{0D108BD9-81ED-4DB2-BD59-A6C34878D82A}">
                    <a16:rowId xmlns="" xmlns:a16="http://schemas.microsoft.com/office/drawing/2014/main" val="10009"/>
                  </a:ext>
                </a:extLst>
              </a:tr>
              <a:tr h="420350">
                <a:tc>
                  <a:txBody>
                    <a:bodyPr/>
                    <a:lstStyle/>
                    <a:p>
                      <a:pPr algn="l" fontAlgn="t"/>
                      <a:r>
                        <a:rPr lang="en-US" sz="1800">
                          <a:effectLst/>
                        </a:rPr>
                        <a:t>8</a:t>
                      </a:r>
                    </a:p>
                  </a:txBody>
                  <a:tcPr marL="41061" marR="41061" marT="41061" marB="41061">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solidFill>
                      <a:srgbClr val="FFFFFF"/>
                    </a:solidFill>
                  </a:tcPr>
                </a:tc>
                <a:tc>
                  <a:txBody>
                    <a:bodyPr/>
                    <a:lstStyle/>
                    <a:p>
                      <a:pPr algn="l" fontAlgn="t"/>
                      <a:r>
                        <a:rPr lang="en-US" sz="1800" dirty="0">
                          <a:effectLst/>
                        </a:rPr>
                        <a:t>$42,380</a:t>
                      </a:r>
                    </a:p>
                  </a:txBody>
                  <a:tcPr marL="41061" marR="41061" marT="41061" marB="41061">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solidFill>
                      <a:srgbClr val="FFFFFF"/>
                    </a:solidFill>
                  </a:tcPr>
                </a:tc>
                <a:extLst>
                  <a:ext uri="{0D108BD9-81ED-4DB2-BD59-A6C34878D82A}">
                    <a16:rowId xmlns="" xmlns:a16="http://schemas.microsoft.com/office/drawing/2014/main" val="10010"/>
                  </a:ext>
                </a:extLst>
              </a:tr>
            </a:tbl>
          </a:graphicData>
        </a:graphic>
      </p:graphicFrame>
    </p:spTree>
    <p:extLst>
      <p:ext uri="{BB962C8B-B14F-4D97-AF65-F5344CB8AC3E}">
        <p14:creationId xmlns:p14="http://schemas.microsoft.com/office/powerpoint/2010/main" val="378280393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Defining Poverty – By The Numbers</a:t>
            </a:r>
          </a:p>
        </p:txBody>
      </p:sp>
      <p:sp>
        <p:nvSpPr>
          <p:cNvPr id="3" name="Content Placeholder 2"/>
          <p:cNvSpPr>
            <a:spLocks noGrp="1"/>
          </p:cNvSpPr>
          <p:nvPr>
            <p:ph idx="1"/>
          </p:nvPr>
        </p:nvSpPr>
        <p:spPr/>
        <p:txBody>
          <a:bodyPr/>
          <a:lstStyle/>
          <a:p>
            <a:r>
              <a:rPr lang="en-US" sz="2400" b="1" dirty="0"/>
              <a:t>Economic Hardship</a:t>
            </a:r>
          </a:p>
          <a:p>
            <a:pPr lvl="1"/>
            <a:r>
              <a:rPr lang="en-US" sz="2200" b="1" dirty="0"/>
              <a:t>Extreme poverty:</a:t>
            </a:r>
            <a:r>
              <a:rPr lang="en-US" sz="2200" dirty="0"/>
              <a:t> Less than 50% of the Federal Poverty Level*</a:t>
            </a:r>
          </a:p>
          <a:p>
            <a:pPr lvl="1"/>
            <a:r>
              <a:rPr lang="en-US" sz="2200" b="1" dirty="0"/>
              <a:t>Poverty:</a:t>
            </a:r>
            <a:r>
              <a:rPr lang="en-US" sz="2200" dirty="0"/>
              <a:t> Less than 100% of the Federal Poverty Level</a:t>
            </a:r>
          </a:p>
          <a:p>
            <a:pPr lvl="1"/>
            <a:r>
              <a:rPr lang="en-US" sz="2200" b="1" dirty="0"/>
              <a:t>Low-income:</a:t>
            </a:r>
            <a:r>
              <a:rPr lang="en-US" sz="2200" dirty="0"/>
              <a:t> Less than 200% of the Federal Poverty Level</a:t>
            </a:r>
          </a:p>
          <a:p>
            <a:endParaRPr lang="en-US" dirty="0"/>
          </a:p>
        </p:txBody>
      </p:sp>
    </p:spTree>
    <p:extLst>
      <p:ext uri="{BB962C8B-B14F-4D97-AF65-F5344CB8AC3E}">
        <p14:creationId xmlns:p14="http://schemas.microsoft.com/office/powerpoint/2010/main" val="165716438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Defining Poverty</a:t>
            </a:r>
          </a:p>
        </p:txBody>
      </p:sp>
      <p:sp>
        <p:nvSpPr>
          <p:cNvPr id="3" name="Content Placeholder 2"/>
          <p:cNvSpPr>
            <a:spLocks noGrp="1"/>
          </p:cNvSpPr>
          <p:nvPr>
            <p:ph idx="1"/>
          </p:nvPr>
        </p:nvSpPr>
        <p:spPr/>
        <p:txBody>
          <a:bodyPr>
            <a:normAutofit/>
          </a:bodyPr>
          <a:lstStyle/>
          <a:p>
            <a:pPr marL="0" indent="0">
              <a:buNone/>
            </a:pPr>
            <a:r>
              <a:rPr lang="en-US" sz="3200" dirty="0"/>
              <a:t>How would YOU define poverty?  Is it just financial?  Are there other factors?</a:t>
            </a:r>
          </a:p>
        </p:txBody>
      </p:sp>
    </p:spTree>
    <p:extLst>
      <p:ext uri="{BB962C8B-B14F-4D97-AF65-F5344CB8AC3E}">
        <p14:creationId xmlns:p14="http://schemas.microsoft.com/office/powerpoint/2010/main" val="202276243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Types of Poverty</a:t>
            </a:r>
          </a:p>
        </p:txBody>
      </p:sp>
      <p:sp>
        <p:nvSpPr>
          <p:cNvPr id="7" name="Content Placeholder 6"/>
          <p:cNvSpPr>
            <a:spLocks noGrp="1"/>
          </p:cNvSpPr>
          <p:nvPr>
            <p:ph idx="1"/>
          </p:nvPr>
        </p:nvSpPr>
        <p:spPr/>
        <p:txBody>
          <a:bodyPr>
            <a:normAutofit/>
          </a:bodyPr>
          <a:lstStyle/>
          <a:p>
            <a:r>
              <a:rPr lang="en-US" sz="2400" dirty="0"/>
              <a:t>Absolute Poverty</a:t>
            </a:r>
          </a:p>
          <a:p>
            <a:r>
              <a:rPr lang="en-US" sz="2400" dirty="0"/>
              <a:t>Relative Poverty</a:t>
            </a:r>
          </a:p>
          <a:p>
            <a:r>
              <a:rPr lang="en-US" sz="2400" dirty="0"/>
              <a:t>Situational Poverty</a:t>
            </a:r>
          </a:p>
          <a:p>
            <a:r>
              <a:rPr lang="en-US" sz="2400" dirty="0"/>
              <a:t>Chronic Poverty</a:t>
            </a:r>
          </a:p>
        </p:txBody>
      </p:sp>
    </p:spTree>
    <p:extLst>
      <p:ext uri="{BB962C8B-B14F-4D97-AF65-F5344CB8AC3E}">
        <p14:creationId xmlns:p14="http://schemas.microsoft.com/office/powerpoint/2010/main" val="88570239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Absolute Poverty</a:t>
            </a:r>
          </a:p>
        </p:txBody>
      </p:sp>
      <p:sp>
        <p:nvSpPr>
          <p:cNvPr id="3" name="Content Placeholder 2"/>
          <p:cNvSpPr>
            <a:spLocks noGrp="1"/>
          </p:cNvSpPr>
          <p:nvPr>
            <p:ph idx="1"/>
          </p:nvPr>
        </p:nvSpPr>
        <p:spPr/>
        <p:txBody>
          <a:bodyPr/>
          <a:lstStyle/>
          <a:p>
            <a:r>
              <a:rPr lang="en-US" sz="2400" dirty="0"/>
              <a:t>As defined in the </a:t>
            </a:r>
            <a:r>
              <a:rPr lang="en-US" sz="2400" u="sng" dirty="0">
                <a:solidFill>
                  <a:schemeClr val="tx1"/>
                </a:solidFill>
                <a:hlinkClick r:id="rId3"/>
              </a:rPr>
              <a:t>Declaration of Copenhagen</a:t>
            </a:r>
            <a:r>
              <a:rPr lang="en-US" sz="2400" dirty="0"/>
              <a:t>: </a:t>
            </a:r>
            <a:r>
              <a:rPr lang="en-US" sz="2400" i="1" dirty="0"/>
              <a:t>“</a:t>
            </a:r>
            <a:r>
              <a:rPr lang="en-US" sz="2400" b="1" i="1" dirty="0"/>
              <a:t>absolute poverty</a:t>
            </a:r>
            <a:r>
              <a:rPr lang="en-US" sz="2400" i="1" dirty="0"/>
              <a:t> is a condition characterized by severe deprivation of basic human needs, including food, safe drinking water, sanitation facilities, health, shelter, education and information. It depends not only on income but also on access to social services” </a:t>
            </a:r>
            <a:r>
              <a:rPr lang="en-US" sz="2400" dirty="0"/>
              <a:t>(UN, 1995).</a:t>
            </a:r>
          </a:p>
          <a:p>
            <a:endParaRPr lang="en-US" dirty="0"/>
          </a:p>
        </p:txBody>
      </p:sp>
    </p:spTree>
    <p:extLst>
      <p:ext uri="{BB962C8B-B14F-4D97-AF65-F5344CB8AC3E}">
        <p14:creationId xmlns:p14="http://schemas.microsoft.com/office/powerpoint/2010/main" val="204333912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Absolute Poverty</a:t>
            </a:r>
          </a:p>
        </p:txBody>
      </p:sp>
      <p:sp>
        <p:nvSpPr>
          <p:cNvPr id="3" name="Content Placeholder 2"/>
          <p:cNvSpPr>
            <a:spLocks noGrp="1"/>
          </p:cNvSpPr>
          <p:nvPr>
            <p:ph idx="1"/>
          </p:nvPr>
        </p:nvSpPr>
        <p:spPr/>
        <p:txBody>
          <a:bodyPr>
            <a:normAutofit lnSpcReduction="10000"/>
          </a:bodyPr>
          <a:lstStyle/>
          <a:p>
            <a:r>
              <a:rPr lang="en-US" sz="2400" b="1" dirty="0"/>
              <a:t>Absolute poverty</a:t>
            </a:r>
            <a:r>
              <a:rPr lang="en-US" sz="2400" dirty="0"/>
              <a:t> measures poverty in relation to the amount of money necessary to meet basic needs such as food, clothing, and shelter. The concept of absolute poverty is not concerned with broader </a:t>
            </a:r>
            <a:r>
              <a:rPr lang="en-US" sz="2400" b="1" dirty="0"/>
              <a:t>quality of life</a:t>
            </a:r>
            <a:r>
              <a:rPr lang="en-US" sz="2400" dirty="0"/>
              <a:t> issues or with the overall level of inequality in society. </a:t>
            </a:r>
          </a:p>
          <a:p>
            <a:r>
              <a:rPr lang="en-US" sz="2400" b="1" i="1" dirty="0"/>
              <a:t>Absolute poverty</a:t>
            </a:r>
            <a:r>
              <a:rPr lang="en-US" sz="2400" dirty="0"/>
              <a:t> refers to a set standard which is the same in all countries and which does not change over time.  An income-related example would be living on less than $X per day.</a:t>
            </a:r>
          </a:p>
          <a:p>
            <a:endParaRPr lang="en-US" dirty="0"/>
          </a:p>
        </p:txBody>
      </p:sp>
    </p:spTree>
    <p:extLst>
      <p:ext uri="{BB962C8B-B14F-4D97-AF65-F5344CB8AC3E}">
        <p14:creationId xmlns:p14="http://schemas.microsoft.com/office/powerpoint/2010/main" val="4186424812"/>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Boardroom">
  <a:themeElements>
    <a:clrScheme name="Ion Boardroom">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F9C9D"/>
      </a:accent5>
      <a:accent6>
        <a:srgbClr val="9E5E9B"/>
      </a:accent6>
      <a:hlink>
        <a:srgbClr val="58C1BA"/>
      </a:hlink>
      <a:folHlink>
        <a:srgbClr val="9DFFCB"/>
      </a:folHlink>
    </a:clrScheme>
    <a:fontScheme name="Ion Boardroom">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Boardroom">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Boardroom" id="{FC33163D-4339-46B1-8EED-24C834239D99}" vid="{EC7F02AD-9687-440F-A9DF-FAA6F22270D7}"/>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Ion Boardroom</Template>
  <TotalTime>302</TotalTime>
  <Words>2158</Words>
  <Application>Microsoft Office PowerPoint</Application>
  <PresentationFormat>Widescreen</PresentationFormat>
  <Paragraphs>244</Paragraphs>
  <Slides>29</Slides>
  <Notes>26</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29</vt:i4>
      </vt:variant>
    </vt:vector>
  </HeadingPairs>
  <TitlesOfParts>
    <vt:vector size="35" baseType="lpstr">
      <vt:lpstr>Arial</vt:lpstr>
      <vt:lpstr>Calibri</vt:lpstr>
      <vt:lpstr>Century Gothic</vt:lpstr>
      <vt:lpstr>Oswald</vt:lpstr>
      <vt:lpstr>Wingdings 3</vt:lpstr>
      <vt:lpstr>Ion Boardroom</vt:lpstr>
      <vt:lpstr>Understanding Poverty</vt:lpstr>
      <vt:lpstr>Objectives</vt:lpstr>
      <vt:lpstr>Defining Poverty – By The Numbers</vt:lpstr>
      <vt:lpstr>PowerPoint Presentation</vt:lpstr>
      <vt:lpstr>Defining Poverty – By The Numbers</vt:lpstr>
      <vt:lpstr>Defining Poverty</vt:lpstr>
      <vt:lpstr>Types of Poverty</vt:lpstr>
      <vt:lpstr>Absolute Poverty</vt:lpstr>
      <vt:lpstr>Absolute Poverty</vt:lpstr>
      <vt:lpstr>Relative Poverty</vt:lpstr>
      <vt:lpstr>Situational Poverty</vt:lpstr>
      <vt:lpstr>Chronic Poverty</vt:lpstr>
      <vt:lpstr>Risk Factors of Poverty</vt:lpstr>
      <vt:lpstr>Risk Factors of Poverty for Young Children</vt:lpstr>
      <vt:lpstr>Children in Poverty</vt:lpstr>
      <vt:lpstr>Children in Poverty</vt:lpstr>
      <vt:lpstr>Children in Poverty</vt:lpstr>
      <vt:lpstr>Children in Poverty</vt:lpstr>
      <vt:lpstr>Children in Poverty</vt:lpstr>
      <vt:lpstr>Consequences of Poverty</vt:lpstr>
      <vt:lpstr>Effects of Child Poverty</vt:lpstr>
      <vt:lpstr>Poverty and Academics</vt:lpstr>
      <vt:lpstr>Poverty and Academics</vt:lpstr>
      <vt:lpstr>  Poverty and Psychosocial Outcomes   </vt:lpstr>
      <vt:lpstr>  Poverty and Psychosocial Outcomes   </vt:lpstr>
      <vt:lpstr>  Poverty and Physical Health  </vt:lpstr>
      <vt:lpstr>  Poverty and Physical Health  </vt:lpstr>
      <vt:lpstr>Conclusion</vt:lpstr>
      <vt:lpstr>References</vt:lpstr>
    </vt:vector>
  </TitlesOfParts>
  <Company>Concord University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Understanding Poverty</dc:title>
  <dc:creator>Roger Allen</dc:creator>
  <cp:lastModifiedBy>Concord University</cp:lastModifiedBy>
  <cp:revision>17</cp:revision>
  <dcterms:created xsi:type="dcterms:W3CDTF">2018-06-08T18:16:05Z</dcterms:created>
  <dcterms:modified xsi:type="dcterms:W3CDTF">2018-06-26T18:23:57Z</dcterms:modified>
</cp:coreProperties>
</file>