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6"/>
  </p:notesMasterIdLst>
  <p:sldIdLst>
    <p:sldId id="256" r:id="rId2"/>
    <p:sldId id="295" r:id="rId3"/>
    <p:sldId id="257" r:id="rId4"/>
    <p:sldId id="285" r:id="rId5"/>
    <p:sldId id="286" r:id="rId6"/>
    <p:sldId id="258" r:id="rId7"/>
    <p:sldId id="259" r:id="rId8"/>
    <p:sldId id="260" r:id="rId9"/>
    <p:sldId id="261" r:id="rId10"/>
    <p:sldId id="262" r:id="rId11"/>
    <p:sldId id="263" r:id="rId12"/>
    <p:sldId id="264" r:id="rId13"/>
    <p:sldId id="296" r:id="rId14"/>
    <p:sldId id="265" r:id="rId15"/>
    <p:sldId id="298" r:id="rId16"/>
    <p:sldId id="266" r:id="rId17"/>
    <p:sldId id="267" r:id="rId18"/>
    <p:sldId id="268" r:id="rId19"/>
    <p:sldId id="293" r:id="rId20"/>
    <p:sldId id="294" r:id="rId21"/>
    <p:sldId id="269" r:id="rId22"/>
    <p:sldId id="292" r:id="rId23"/>
    <p:sldId id="270" r:id="rId24"/>
    <p:sldId id="272" r:id="rId25"/>
    <p:sldId id="299" r:id="rId26"/>
    <p:sldId id="273" r:id="rId27"/>
    <p:sldId id="300" r:id="rId28"/>
    <p:sldId id="274" r:id="rId29"/>
    <p:sldId id="301" r:id="rId30"/>
    <p:sldId id="275" r:id="rId31"/>
    <p:sldId id="276" r:id="rId32"/>
    <p:sldId id="277" r:id="rId33"/>
    <p:sldId id="278" r:id="rId34"/>
    <p:sldId id="279" r:id="rId35"/>
    <p:sldId id="280" r:id="rId36"/>
    <p:sldId id="281" r:id="rId37"/>
    <p:sldId id="287" r:id="rId38"/>
    <p:sldId id="288" r:id="rId39"/>
    <p:sldId id="289" r:id="rId40"/>
    <p:sldId id="290" r:id="rId41"/>
    <p:sldId id="271" r:id="rId42"/>
    <p:sldId id="291" r:id="rId43"/>
    <p:sldId id="282" r:id="rId44"/>
    <p:sldId id="284" r:id="rId4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03" autoAdjust="0"/>
    <p:restoredTop sz="57815" autoAdjust="0"/>
  </p:normalViewPr>
  <p:slideViewPr>
    <p:cSldViewPr snapToGrid="0">
      <p:cViewPr varScale="1">
        <p:scale>
          <a:sx n="59" d="100"/>
          <a:sy n="59" d="100"/>
        </p:scale>
        <p:origin x="1371" y="3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4D62-475B-4974-B52E-FA3BC0A9AA88}" type="datetimeFigureOut">
              <a:rPr lang="en-US" smtClean="0"/>
              <a:t>10/11/2021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BD2451-1692-4F17-9614-E0A6C7F5D253}" type="slidenum">
              <a:rPr lang="en-US" smtClean="0"/>
              <a:t>‹#›</a:t>
            </a:fld>
            <a:endParaRPr lang="en-US"/>
          </a:p>
        </p:txBody>
      </p:sp>
    </p:spTree>
    <p:extLst>
      <p:ext uri="{BB962C8B-B14F-4D97-AF65-F5344CB8AC3E}">
        <p14:creationId xmlns:p14="http://schemas.microsoft.com/office/powerpoint/2010/main" val="2271709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blog.adoptuskids.org/top-10-favorite-firsts-from-families-who-adopted-teens/"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Introductions &amp; Icebreaker</a:t>
            </a:r>
          </a:p>
          <a:p>
            <a:endParaRPr lang="en-US" dirty="0"/>
          </a:p>
          <a:p>
            <a:r>
              <a:rPr lang="en-US" dirty="0"/>
              <a:t>Participants introduce yourselves and:</a:t>
            </a:r>
            <a:br>
              <a:rPr lang="en-US" dirty="0"/>
            </a:br>
            <a:endParaRPr lang="en-US" dirty="0"/>
          </a:p>
          <a:p>
            <a:pPr marL="171450" indent="-171450">
              <a:buFont typeface="Arial" panose="020B0604020202020204" pitchFamily="34" charset="0"/>
              <a:buChar char="•"/>
            </a:pPr>
            <a:r>
              <a:rPr lang="en-US" sz="1200" kern="1200" dirty="0">
                <a:solidFill>
                  <a:schemeClr val="tx1"/>
                </a:solidFill>
                <a:effectLst/>
                <a:latin typeface="+mn-lt"/>
                <a:ea typeface="+mn-ea"/>
                <a:cs typeface="+mn-cs"/>
              </a:rPr>
              <a:t>State one or two "burning questions" you hope will be answered in this session.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Describe one strategy/resource you have successfully employed recently (relevant to the </a:t>
            </a:r>
            <a:br>
              <a:rPr lang="en-US" dirty="0"/>
            </a:br>
            <a:r>
              <a:rPr lang="en-US" sz="1200" kern="1200" dirty="0">
                <a:solidFill>
                  <a:schemeClr val="tx1"/>
                </a:solidFill>
                <a:effectLst/>
                <a:latin typeface="+mn-lt"/>
                <a:ea typeface="+mn-ea"/>
                <a:cs typeface="+mn-cs"/>
              </a:rPr>
              <a:t>topic of the training). </a:t>
            </a:r>
          </a:p>
          <a:p>
            <a:br>
              <a:rPr lang="en-US" dirty="0"/>
            </a:br>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1</a:t>
            </a:fld>
            <a:endParaRPr lang="en-US"/>
          </a:p>
        </p:txBody>
      </p:sp>
    </p:spTree>
    <p:extLst>
      <p:ext uri="{BB962C8B-B14F-4D97-AF65-F5344CB8AC3E}">
        <p14:creationId xmlns:p14="http://schemas.microsoft.com/office/powerpoint/2010/main" val="37662901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of us are aware attachment is an important part of healthy development. Yet we may not know exactly </a:t>
            </a:r>
            <a:r>
              <a:rPr lang="en-US" b="1" i="1" dirty="0"/>
              <a:t>why</a:t>
            </a:r>
            <a:r>
              <a:rPr lang="en-US" dirty="0"/>
              <a:t> attachment is so important or understand how secure attachment occurs. </a:t>
            </a:r>
          </a:p>
          <a:p>
            <a:endParaRPr lang="en-US" dirty="0"/>
          </a:p>
          <a:p>
            <a:br>
              <a:rPr lang="en-US" dirty="0"/>
            </a:br>
            <a:r>
              <a:rPr lang="en-US" dirty="0" err="1"/>
              <a:t>Attachment</a:t>
            </a:r>
            <a:r>
              <a:rPr lang="en-US" dirty="0"/>
              <a:t> occurs when a child has a secure, consistent, reciprocal relationship with a preferred person--typically the child's primary caregiver. When the caregiver is sensitive to the child's needs and responds in ways that are warm, nurturing, and make the child feel safe, the child begins to use this person as a secure base from which to explore and, when necessary, as a haven of safety and comfort.</a:t>
            </a:r>
          </a:p>
          <a:p>
            <a:endParaRPr lang="en-US" dirty="0"/>
          </a:p>
          <a:p>
            <a:r>
              <a:rPr lang="en-US" dirty="0"/>
              <a:t>If a caregiver is consistently available, responsive, and nurturing, by the final months of the first year the child's attachment to that person is very likely to be "secure," meaning the child is confident the caregiver will always be available to help or save them.</a:t>
            </a:r>
          </a:p>
          <a:p>
            <a:endParaRPr lang="en-US" dirty="0"/>
          </a:p>
          <a:p>
            <a:r>
              <a:rPr lang="en-US" dirty="0"/>
              <a:t>Attachment matters. Although it's most obvious when we're young, its powerful influence is felt throughout our lives, and often shows up in the teenage years. </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10</a:t>
            </a:fld>
            <a:endParaRPr lang="en-US"/>
          </a:p>
        </p:txBody>
      </p:sp>
    </p:spTree>
    <p:extLst>
      <p:ext uri="{BB962C8B-B14F-4D97-AF65-F5344CB8AC3E}">
        <p14:creationId xmlns:p14="http://schemas.microsoft.com/office/powerpoint/2010/main" val="22219162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Attachment disruptions may look different at different age levels, so let’s review how it may show up across the developmental process. </a:t>
            </a:r>
          </a:p>
          <a:p>
            <a:endParaRPr lang="en-US" dirty="0"/>
          </a:p>
          <a:p>
            <a:r>
              <a:rPr lang="en-US" dirty="0"/>
              <a:t>Describe symptoms. </a:t>
            </a:r>
          </a:p>
        </p:txBody>
      </p:sp>
      <p:sp>
        <p:nvSpPr>
          <p:cNvPr id="4" name="Slide Number Placeholder 3"/>
          <p:cNvSpPr>
            <a:spLocks noGrp="1"/>
          </p:cNvSpPr>
          <p:nvPr>
            <p:ph type="sldNum" sz="quarter" idx="5"/>
          </p:nvPr>
        </p:nvSpPr>
        <p:spPr/>
        <p:txBody>
          <a:bodyPr/>
          <a:lstStyle/>
          <a:p>
            <a:fld id="{77BD2451-1692-4F17-9614-E0A6C7F5D253}" type="slidenum">
              <a:rPr lang="en-US" smtClean="0"/>
              <a:t>11</a:t>
            </a:fld>
            <a:endParaRPr lang="en-US"/>
          </a:p>
        </p:txBody>
      </p:sp>
    </p:spTree>
    <p:extLst>
      <p:ext uri="{BB962C8B-B14F-4D97-AF65-F5344CB8AC3E}">
        <p14:creationId xmlns:p14="http://schemas.microsoft.com/office/powerpoint/2010/main" val="3126402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symptoms of attachment disruption with school age children. </a:t>
            </a:r>
          </a:p>
          <a:p>
            <a:endParaRPr lang="en-US" dirty="0"/>
          </a:p>
          <a:p>
            <a:r>
              <a:rPr lang="en-US" dirty="0"/>
              <a:t>Have you seen this in your own or other children before? </a:t>
            </a:r>
          </a:p>
        </p:txBody>
      </p:sp>
      <p:sp>
        <p:nvSpPr>
          <p:cNvPr id="4" name="Slide Number Placeholder 3"/>
          <p:cNvSpPr>
            <a:spLocks noGrp="1"/>
          </p:cNvSpPr>
          <p:nvPr>
            <p:ph type="sldNum" sz="quarter" idx="5"/>
          </p:nvPr>
        </p:nvSpPr>
        <p:spPr/>
        <p:txBody>
          <a:bodyPr/>
          <a:lstStyle/>
          <a:p>
            <a:fld id="{77BD2451-1692-4F17-9614-E0A6C7F5D253}" type="slidenum">
              <a:rPr lang="en-US" smtClean="0"/>
              <a:t>12</a:t>
            </a:fld>
            <a:endParaRPr lang="en-US"/>
          </a:p>
        </p:txBody>
      </p:sp>
    </p:spTree>
    <p:extLst>
      <p:ext uri="{BB962C8B-B14F-4D97-AF65-F5344CB8AC3E}">
        <p14:creationId xmlns:p14="http://schemas.microsoft.com/office/powerpoint/2010/main" val="10129861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Continued. </a:t>
            </a:r>
          </a:p>
        </p:txBody>
      </p:sp>
      <p:sp>
        <p:nvSpPr>
          <p:cNvPr id="4" name="Slide Number Placeholder 3"/>
          <p:cNvSpPr>
            <a:spLocks noGrp="1"/>
          </p:cNvSpPr>
          <p:nvPr>
            <p:ph type="sldNum" sz="quarter" idx="5"/>
          </p:nvPr>
        </p:nvSpPr>
        <p:spPr/>
        <p:txBody>
          <a:bodyPr/>
          <a:lstStyle/>
          <a:p>
            <a:fld id="{77BD2451-1692-4F17-9614-E0A6C7F5D253}" type="slidenum">
              <a:rPr lang="en-US" smtClean="0"/>
              <a:t>13</a:t>
            </a:fld>
            <a:endParaRPr lang="en-US"/>
          </a:p>
        </p:txBody>
      </p:sp>
    </p:spTree>
    <p:extLst>
      <p:ext uri="{BB962C8B-B14F-4D97-AF65-F5344CB8AC3E}">
        <p14:creationId xmlns:p14="http://schemas.microsoft.com/office/powerpoint/2010/main" val="10386610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Adolescence is a period of change of rapid and considerable developmental changes.</a:t>
            </a:r>
          </a:p>
          <a:p>
            <a:r>
              <a:rPr lang="en-US" dirty="0"/>
              <a:t>It is associated with the onset or exacerbation of a number of health-related problems including depression, eating disorders, substance abuse and dependence, risky sexual behavior, antisocial and delinquent activity, and school dropouts.</a:t>
            </a:r>
          </a:p>
          <a:p>
            <a:endParaRPr lang="en-US" dirty="0"/>
          </a:p>
          <a:p>
            <a:r>
              <a:rPr lang="en-US" dirty="0"/>
              <a:t>Studies have found attachment security in adolescence exerts precisely the same effect on development as it does in early childhood: </a:t>
            </a:r>
            <a:r>
              <a:rPr lang="en-US" i="1" dirty="0"/>
              <a:t>a secure base fosters exploration and the development of cognitive, social and emotional competence. </a:t>
            </a:r>
          </a:p>
          <a:p>
            <a:endParaRPr lang="en-US" i="1" dirty="0"/>
          </a:p>
          <a:p>
            <a:r>
              <a:rPr lang="en-US" dirty="0"/>
              <a:t>Adolescents that have a less secure attachment with their caregivers are more likely to compensate for their emotional disturbances by engaging in problem behaviors. Child rearing practices, parental involvement and parental aggression have been associated with behavioral problems in children. These effects become more pronounced as the child gets older.</a:t>
            </a:r>
          </a:p>
        </p:txBody>
      </p:sp>
      <p:sp>
        <p:nvSpPr>
          <p:cNvPr id="4" name="Slide Number Placeholder 3"/>
          <p:cNvSpPr>
            <a:spLocks noGrp="1"/>
          </p:cNvSpPr>
          <p:nvPr>
            <p:ph type="sldNum" sz="quarter" idx="5"/>
          </p:nvPr>
        </p:nvSpPr>
        <p:spPr/>
        <p:txBody>
          <a:bodyPr/>
          <a:lstStyle/>
          <a:p>
            <a:fld id="{77BD2451-1692-4F17-9614-E0A6C7F5D253}" type="slidenum">
              <a:rPr lang="en-US" smtClean="0"/>
              <a:t>14</a:t>
            </a:fld>
            <a:endParaRPr lang="en-US"/>
          </a:p>
        </p:txBody>
      </p:sp>
    </p:spTree>
    <p:extLst>
      <p:ext uri="{BB962C8B-B14F-4D97-AF65-F5344CB8AC3E}">
        <p14:creationId xmlns:p14="http://schemas.microsoft.com/office/powerpoint/2010/main" val="41795444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a:t>
            </a:r>
            <a:r>
              <a:rPr lang="en-US" dirty="0" err="1"/>
              <a:t>Roxxie</a:t>
            </a:r>
            <a:r>
              <a:rPr lang="en-US" dirty="0"/>
              <a:t> says she doesn't need you. But she DOES. </a:t>
            </a:r>
          </a:p>
          <a:p>
            <a:r>
              <a:rPr lang="en-US" dirty="0"/>
              <a:t>She needs someone. And she deserves to have someone. </a:t>
            </a:r>
          </a:p>
          <a:p>
            <a:endParaRPr lang="en-US" dirty="0"/>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15</a:t>
            </a:fld>
            <a:endParaRPr lang="en-US"/>
          </a:p>
        </p:txBody>
      </p:sp>
    </p:spTree>
    <p:extLst>
      <p:ext uri="{BB962C8B-B14F-4D97-AF65-F5344CB8AC3E}">
        <p14:creationId xmlns:p14="http://schemas.microsoft.com/office/powerpoint/2010/main" val="1158332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Behind her words, she is crying out for help. </a:t>
            </a:r>
          </a:p>
          <a:p>
            <a:endParaRPr lang="en-US" dirty="0"/>
          </a:p>
          <a:p>
            <a:r>
              <a:rPr lang="en-US" dirty="0"/>
              <a:t>How could you respond to </a:t>
            </a:r>
            <a:r>
              <a:rPr lang="en-US" dirty="0" err="1"/>
              <a:t>Roxxie</a:t>
            </a:r>
            <a:r>
              <a:rPr lang="en-US" dirty="0"/>
              <a:t> if she makes these statements to you? </a:t>
            </a:r>
          </a:p>
        </p:txBody>
      </p:sp>
      <p:sp>
        <p:nvSpPr>
          <p:cNvPr id="4" name="Slide Number Placeholder 3"/>
          <p:cNvSpPr>
            <a:spLocks noGrp="1"/>
          </p:cNvSpPr>
          <p:nvPr>
            <p:ph type="sldNum" sz="quarter" idx="5"/>
          </p:nvPr>
        </p:nvSpPr>
        <p:spPr/>
        <p:txBody>
          <a:bodyPr/>
          <a:lstStyle/>
          <a:p>
            <a:fld id="{77BD2451-1692-4F17-9614-E0A6C7F5D253}" type="slidenum">
              <a:rPr lang="en-US" smtClean="0"/>
              <a:t>16</a:t>
            </a:fld>
            <a:endParaRPr lang="en-US"/>
          </a:p>
        </p:txBody>
      </p:sp>
    </p:spTree>
    <p:extLst>
      <p:ext uri="{BB962C8B-B14F-4D97-AF65-F5344CB8AC3E}">
        <p14:creationId xmlns:p14="http://schemas.microsoft.com/office/powerpoint/2010/main" val="33836887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often do not say what we really mean. This may be because we are afraid to be vulnerable, or because previous experiences have shown us that honesty and openness and dangerous. </a:t>
            </a:r>
            <a:r>
              <a:rPr lang="en-US" dirty="0" err="1"/>
              <a:t>Roxxie</a:t>
            </a:r>
            <a:r>
              <a:rPr lang="en-US" dirty="0"/>
              <a:t> likely feels like attachment to YOU is dangerous. Maybe it is a betrayal. Maybe you will leave. </a:t>
            </a:r>
          </a:p>
          <a:p>
            <a:endParaRPr lang="en-US" dirty="0"/>
          </a:p>
          <a:p>
            <a:r>
              <a:rPr lang="en-US" dirty="0"/>
              <a:t>How would it feel to be </a:t>
            </a:r>
            <a:r>
              <a:rPr lang="en-US" dirty="0" err="1"/>
              <a:t>Roxxie</a:t>
            </a:r>
            <a:r>
              <a:rPr lang="en-US" dirty="0"/>
              <a:t>? What do you think lies behind her words? </a:t>
            </a:r>
          </a:p>
        </p:txBody>
      </p:sp>
      <p:sp>
        <p:nvSpPr>
          <p:cNvPr id="4" name="Slide Number Placeholder 3"/>
          <p:cNvSpPr>
            <a:spLocks noGrp="1"/>
          </p:cNvSpPr>
          <p:nvPr>
            <p:ph type="sldNum" sz="quarter" idx="5"/>
          </p:nvPr>
        </p:nvSpPr>
        <p:spPr/>
        <p:txBody>
          <a:bodyPr/>
          <a:lstStyle/>
          <a:p>
            <a:fld id="{77BD2451-1692-4F17-9614-E0A6C7F5D253}" type="slidenum">
              <a:rPr lang="en-US" smtClean="0"/>
              <a:t>17</a:t>
            </a:fld>
            <a:endParaRPr lang="en-US"/>
          </a:p>
        </p:txBody>
      </p:sp>
    </p:spTree>
    <p:extLst>
      <p:ext uri="{BB962C8B-B14F-4D97-AF65-F5344CB8AC3E}">
        <p14:creationId xmlns:p14="http://schemas.microsoft.com/office/powerpoint/2010/main" val="36556728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Think of a teen in your care (or who was in your care in the past). What is his or her story?</a:t>
            </a:r>
          </a:p>
          <a:p>
            <a:pPr lvl="0"/>
            <a:r>
              <a:rPr lang="en-US" sz="1200" kern="1200" dirty="0">
                <a:solidFill>
                  <a:schemeClr val="tx1"/>
                </a:solidFill>
                <a:effectLst/>
                <a:latin typeface="+mn-lt"/>
                <a:ea typeface="+mn-ea"/>
                <a:cs typeface="+mn-cs"/>
              </a:rPr>
              <a:t>Tell the teen's story- from the teen's point of view. Use the word "I," and really try to think from the teen's perspective. Tell the three parts of the story-what I needed as a child, how I met my own needs, why I don't need you now. It's fine if you don't know some parts.</a:t>
            </a:r>
          </a:p>
          <a:p>
            <a:r>
              <a:rPr lang="en-US" sz="1200" kern="1200" dirty="0">
                <a:solidFill>
                  <a:schemeClr val="tx1"/>
                </a:solidFill>
                <a:effectLst/>
                <a:latin typeface="+mn-lt"/>
                <a:ea typeface="+mn-ea"/>
                <a:cs typeface="+mn-cs"/>
              </a:rPr>
              <a:t>It doesn't have to be long, and you don't need to be a writer. </a:t>
            </a:r>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18</a:t>
            </a:fld>
            <a:endParaRPr lang="en-US"/>
          </a:p>
        </p:txBody>
      </p:sp>
    </p:spTree>
    <p:extLst>
      <p:ext uri="{BB962C8B-B14F-4D97-AF65-F5344CB8AC3E}">
        <p14:creationId xmlns:p14="http://schemas.microsoft.com/office/powerpoint/2010/main" val="2806788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 we all know, you never outgrow the need for a family. Everyone needs a sense of belonging. Fostering teens can be challenging, but preparing yourself is key.</a:t>
            </a:r>
          </a:p>
          <a:p>
            <a:endParaRPr lang="en-US" dirty="0"/>
          </a:p>
          <a:p>
            <a:r>
              <a:rPr lang="en-US" dirty="0"/>
              <a:t>Closing video: attachment is hard. It takes time and understanding. But it IS possible, and it is ALWAYS worth it. </a:t>
            </a:r>
          </a:p>
        </p:txBody>
      </p:sp>
      <p:sp>
        <p:nvSpPr>
          <p:cNvPr id="4" name="Slide Number Placeholder 3"/>
          <p:cNvSpPr>
            <a:spLocks noGrp="1"/>
          </p:cNvSpPr>
          <p:nvPr>
            <p:ph type="sldNum" sz="quarter" idx="5"/>
          </p:nvPr>
        </p:nvSpPr>
        <p:spPr/>
        <p:txBody>
          <a:bodyPr/>
          <a:lstStyle/>
          <a:p>
            <a:fld id="{77BD2451-1692-4F17-9614-E0A6C7F5D253}" type="slidenum">
              <a:rPr lang="en-US" smtClean="0"/>
              <a:t>19</a:t>
            </a:fld>
            <a:endParaRPr lang="en-US"/>
          </a:p>
        </p:txBody>
      </p:sp>
    </p:spTree>
    <p:extLst>
      <p:ext uri="{BB962C8B-B14F-4D97-AF65-F5344CB8AC3E}">
        <p14:creationId xmlns:p14="http://schemas.microsoft.com/office/powerpoint/2010/main" val="3606297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foster parent:</a:t>
            </a:r>
          </a:p>
          <a:p>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Understands the strengths and survival skills of teens who have experienced disrupted attachment.</a:t>
            </a:r>
          </a:p>
          <a:p>
            <a:pPr lvl="0"/>
            <a:r>
              <a:rPr lang="en-US" sz="1200" kern="1200" dirty="0">
                <a:solidFill>
                  <a:schemeClr val="tx1"/>
                </a:solidFill>
                <a:effectLst/>
                <a:latin typeface="+mn-lt"/>
                <a:ea typeface="+mn-ea"/>
                <a:cs typeface="+mn-cs"/>
              </a:rPr>
              <a:t>Understands from the teen's perspective how the accumulation of loss, separation, and trauma affect his or her beliefs, feelings, behaviors, and relationships.</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Knows how to provide the teen with a firm and consistent structure in a nurturing and healing family environment.</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2</a:t>
            </a:fld>
            <a:endParaRPr lang="en-US"/>
          </a:p>
        </p:txBody>
      </p:sp>
    </p:spTree>
    <p:extLst>
      <p:ext uri="{BB962C8B-B14F-4D97-AF65-F5344CB8AC3E}">
        <p14:creationId xmlns:p14="http://schemas.microsoft.com/office/powerpoint/2010/main" val="39304379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foster parent:</a:t>
            </a:r>
          </a:p>
          <a:p>
            <a:r>
              <a:rPr lang="en-US" sz="1200" kern="1200" dirty="0">
                <a:solidFill>
                  <a:schemeClr val="tx1"/>
                </a:solidFill>
                <a:effectLst/>
                <a:latin typeface="+mn-lt"/>
                <a:ea typeface="+mn-ea"/>
                <a:cs typeface="+mn-cs"/>
              </a:rPr>
              <a:t> </a:t>
            </a:r>
            <a:endParaRPr lang="en-US" sz="105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Understands the strengths and survival skills of teens who have attachment needs.</a:t>
            </a:r>
          </a:p>
          <a:p>
            <a:pPr lvl="1"/>
            <a:r>
              <a:rPr lang="en-US" sz="1200" kern="1200" dirty="0">
                <a:solidFill>
                  <a:schemeClr val="tx1"/>
                </a:solidFill>
                <a:effectLst/>
                <a:latin typeface="+mn-lt"/>
                <a:ea typeface="+mn-ea"/>
                <a:cs typeface="+mn-cs"/>
              </a:rPr>
              <a:t>Understands from the teen's perspective how the accumulation of loss, separation, and trauma affect beliefs, feelings, behaviors, and relationships.</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Knows how </a:t>
            </a:r>
            <a:r>
              <a:rPr lang="en-US" sz="1050" kern="1200" dirty="0">
                <a:solidFill>
                  <a:schemeClr val="tx1"/>
                </a:solidFill>
                <a:effectLst/>
                <a:latin typeface="+mn-lt"/>
                <a:ea typeface="+mn-ea"/>
                <a:cs typeface="+mn-cs"/>
              </a:rPr>
              <a:t>to </a:t>
            </a:r>
            <a:r>
              <a:rPr lang="en-US" sz="1200" kern="1200" dirty="0">
                <a:solidFill>
                  <a:schemeClr val="tx1"/>
                </a:solidFill>
                <a:effectLst/>
                <a:latin typeface="+mn-lt"/>
                <a:ea typeface="+mn-ea"/>
                <a:cs typeface="+mn-cs"/>
              </a:rPr>
              <a:t>provide the teen with a firm and consistent structure within a nurturing and healing family environment, while honoring </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their lived experiences.</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20</a:t>
            </a:fld>
            <a:endParaRPr lang="en-US"/>
          </a:p>
        </p:txBody>
      </p:sp>
    </p:spTree>
    <p:extLst>
      <p:ext uri="{BB962C8B-B14F-4D97-AF65-F5344CB8AC3E}">
        <p14:creationId xmlns:p14="http://schemas.microsoft.com/office/powerpoint/2010/main" val="2592285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Go over session objectives: the purpose of session two is to enable participants to provide a safe and effective environment for teenagers in foster care. </a:t>
            </a:r>
          </a:p>
        </p:txBody>
      </p:sp>
      <p:sp>
        <p:nvSpPr>
          <p:cNvPr id="4" name="Slide Number Placeholder 3"/>
          <p:cNvSpPr>
            <a:spLocks noGrp="1"/>
          </p:cNvSpPr>
          <p:nvPr>
            <p:ph type="sldNum" sz="quarter" idx="5"/>
          </p:nvPr>
        </p:nvSpPr>
        <p:spPr/>
        <p:txBody>
          <a:bodyPr/>
          <a:lstStyle/>
          <a:p>
            <a:fld id="{77BD2451-1692-4F17-9614-E0A6C7F5D253}" type="slidenum">
              <a:rPr lang="en-US" smtClean="0"/>
              <a:t>21</a:t>
            </a:fld>
            <a:endParaRPr lang="en-US"/>
          </a:p>
        </p:txBody>
      </p:sp>
    </p:spTree>
    <p:extLst>
      <p:ext uri="{BB962C8B-B14F-4D97-AF65-F5344CB8AC3E}">
        <p14:creationId xmlns:p14="http://schemas.microsoft.com/office/powerpoint/2010/main" val="7047022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children in foster care have been exposed to some form of trauma. The very act of being put in foster care is traumatic for children, because it means the loss of their birth family and often friends, schoolmates, teachers, and everything that is familiar.</a:t>
            </a:r>
          </a:p>
          <a:p>
            <a:endParaRPr lang="en-US" dirty="0"/>
          </a:p>
          <a:p>
            <a:r>
              <a:rPr lang="en-US" dirty="0"/>
              <a:t>But many teenagers in foster care have experienced more than one form of trauma or repeated trauma, the lasting effects of which should be acknowledged and understood by families considering foster care and adoption. </a:t>
            </a:r>
          </a:p>
          <a:p>
            <a:endParaRPr lang="en-US" dirty="0"/>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22</a:t>
            </a:fld>
            <a:endParaRPr lang="en-US"/>
          </a:p>
        </p:txBody>
      </p:sp>
    </p:spTree>
    <p:extLst>
      <p:ext uri="{BB962C8B-B14F-4D97-AF65-F5344CB8AC3E}">
        <p14:creationId xmlns:p14="http://schemas.microsoft.com/office/powerpoint/2010/main" val="27337655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Trauma can affect children’s brains, bodies, behavior, and ways of thinking. Ongoing trauma often disrupts children’s sense of security, safety, and sense of themselves and alters the way they see and respond to people and situations in their lives. Approximately one in four children in foster care will show signs of post-traumatic stress disorder.</a:t>
            </a:r>
          </a:p>
          <a:p>
            <a:endParaRPr lang="en-US" dirty="0"/>
          </a:p>
          <a:p>
            <a:r>
              <a:rPr lang="en-US" dirty="0"/>
              <a:t>Teenagers who have experienced trauma—especially ongoing trauma—may have developed unhealthy habits and behaviors, including increased aggression and distrusting or disobeying adults. These behaviors may have helped protect the children from neglect or abuse in the past and may be strongly rooted. It will take time, patience, and often therapeutic support to address and overcome them.  </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23</a:t>
            </a:fld>
            <a:endParaRPr lang="en-US"/>
          </a:p>
        </p:txBody>
      </p:sp>
    </p:spTree>
    <p:extLst>
      <p:ext uri="{BB962C8B-B14F-4D97-AF65-F5344CB8AC3E}">
        <p14:creationId xmlns:p14="http://schemas.microsoft.com/office/powerpoint/2010/main" val="9909090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Experienced foster and adoptive parents have shared the following tips with us about supporting a child who has experienced trauma:</a:t>
            </a:r>
          </a:p>
          <a:p>
            <a:endParaRPr lang="en-US" dirty="0"/>
          </a:p>
          <a:p>
            <a:r>
              <a:rPr lang="en-US" dirty="0"/>
              <a:t>Be patient and consistent and do not take children’s behavior personally.</a:t>
            </a:r>
          </a:p>
          <a:p>
            <a:r>
              <a:rPr lang="en-US" dirty="0"/>
              <a:t>Do not to expect to learn upfront about all the trauma the child or youth has experienced. Some of the trauma’s effects may not become apparent for months or even years.</a:t>
            </a:r>
          </a:p>
          <a:p>
            <a:r>
              <a:rPr lang="en-US" dirty="0"/>
              <a:t>Be prepared to have patience and talk things through—a lot!</a:t>
            </a:r>
          </a:p>
          <a:p>
            <a:r>
              <a:rPr lang="en-US" dirty="0"/>
              <a:t>Be open to solving problems in new ways.</a:t>
            </a:r>
          </a:p>
          <a:p>
            <a:r>
              <a:rPr lang="en-US" dirty="0"/>
              <a:t>Never be afraid to reach out for help and advice from others. Parent support groups can be a great source of information. Search for support groups by state on our website.</a:t>
            </a:r>
          </a:p>
          <a:p>
            <a:r>
              <a:rPr lang="en-US" dirty="0"/>
              <a:t>Work hard to understand the trauma and how the trauma affects your child. Not all cases are text book, but doing your research can definitely help.</a:t>
            </a:r>
          </a:p>
          <a:p>
            <a:r>
              <a:rPr lang="en-US" dirty="0"/>
              <a:t>Utilize and seek out community resources. Training may be available through hospitals, school programs, therapeutic, and private agencies.</a:t>
            </a:r>
          </a:p>
          <a:p>
            <a:r>
              <a:rPr lang="en-US" dirty="0"/>
              <a:t>Ask your child's pediatrician for additional services and resources.</a:t>
            </a:r>
          </a:p>
          <a:p>
            <a:r>
              <a:rPr lang="en-US" dirty="0"/>
              <a:t>Take the long view. The trauma didn’t happen overnight and the healing won’t either.</a:t>
            </a:r>
          </a:p>
          <a:p>
            <a:r>
              <a:rPr lang="en-US" dirty="0"/>
              <a:t>Finally, as one mother told us: “The thing I’ve learned most from parenting traumatized children is that they are amazing, resilient, and strong.”</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24</a:t>
            </a:fld>
            <a:endParaRPr lang="en-US"/>
          </a:p>
        </p:txBody>
      </p:sp>
    </p:spTree>
    <p:extLst>
      <p:ext uri="{BB962C8B-B14F-4D97-AF65-F5344CB8AC3E}">
        <p14:creationId xmlns:p14="http://schemas.microsoft.com/office/powerpoint/2010/main" val="11688872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Continued. </a:t>
            </a:r>
          </a:p>
        </p:txBody>
      </p:sp>
      <p:sp>
        <p:nvSpPr>
          <p:cNvPr id="4" name="Slide Number Placeholder 3"/>
          <p:cNvSpPr>
            <a:spLocks noGrp="1"/>
          </p:cNvSpPr>
          <p:nvPr>
            <p:ph type="sldNum" sz="quarter" idx="5"/>
          </p:nvPr>
        </p:nvSpPr>
        <p:spPr/>
        <p:txBody>
          <a:bodyPr/>
          <a:lstStyle/>
          <a:p>
            <a:fld id="{77BD2451-1692-4F17-9614-E0A6C7F5D253}" type="slidenum">
              <a:rPr lang="en-US" smtClean="0"/>
              <a:t>25</a:t>
            </a:fld>
            <a:endParaRPr lang="en-US"/>
          </a:p>
        </p:txBody>
      </p:sp>
    </p:spTree>
    <p:extLst>
      <p:ext uri="{BB962C8B-B14F-4D97-AF65-F5344CB8AC3E}">
        <p14:creationId xmlns:p14="http://schemas.microsoft.com/office/powerpoint/2010/main" val="23882213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no guidebook to being a good parent. We learn along the way. </a:t>
            </a:r>
          </a:p>
          <a:p>
            <a:endParaRPr lang="en-US" dirty="0"/>
          </a:p>
          <a:p>
            <a:r>
              <a:rPr lang="en-US" dirty="0"/>
              <a:t>What are some of the “rules” for parenting that you or your parents followed?</a:t>
            </a:r>
          </a:p>
          <a:p>
            <a:endParaRPr lang="en-US" dirty="0"/>
          </a:p>
          <a:p>
            <a:r>
              <a:rPr lang="en-US" dirty="0"/>
              <a:t>But, what is “logical” parenting does not always work for teenagers with trauma or attachment disruptions. Think back to </a:t>
            </a:r>
            <a:r>
              <a:rPr lang="en-US" dirty="0" err="1"/>
              <a:t>Roxxie</a:t>
            </a:r>
            <a:r>
              <a:rPr lang="en-US" dirty="0"/>
              <a:t>. Would the way you were parented work for her? </a:t>
            </a:r>
          </a:p>
          <a:p>
            <a:endParaRPr lang="en-US" dirty="0"/>
          </a:p>
          <a:p>
            <a:r>
              <a:rPr lang="en-US" dirty="0"/>
              <a:t>We need to re-write the book on parenting (as if one ever really existed), and focus on how to appropriately respond to teenagers in care. </a:t>
            </a:r>
          </a:p>
        </p:txBody>
      </p:sp>
      <p:sp>
        <p:nvSpPr>
          <p:cNvPr id="4" name="Slide Number Placeholder 3"/>
          <p:cNvSpPr>
            <a:spLocks noGrp="1"/>
          </p:cNvSpPr>
          <p:nvPr>
            <p:ph type="sldNum" sz="quarter" idx="5"/>
          </p:nvPr>
        </p:nvSpPr>
        <p:spPr/>
        <p:txBody>
          <a:bodyPr/>
          <a:lstStyle/>
          <a:p>
            <a:fld id="{77BD2451-1692-4F17-9614-E0A6C7F5D253}" type="slidenum">
              <a:rPr lang="en-US" smtClean="0"/>
              <a:t>26</a:t>
            </a:fld>
            <a:endParaRPr lang="en-US"/>
          </a:p>
        </p:txBody>
      </p:sp>
    </p:spTree>
    <p:extLst>
      <p:ext uri="{BB962C8B-B14F-4D97-AF65-F5344CB8AC3E}">
        <p14:creationId xmlns:p14="http://schemas.microsoft.com/office/powerpoint/2010/main" val="451684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Continued. </a:t>
            </a:r>
          </a:p>
        </p:txBody>
      </p:sp>
      <p:sp>
        <p:nvSpPr>
          <p:cNvPr id="4" name="Slide Number Placeholder 3"/>
          <p:cNvSpPr>
            <a:spLocks noGrp="1"/>
          </p:cNvSpPr>
          <p:nvPr>
            <p:ph type="sldNum" sz="quarter" idx="5"/>
          </p:nvPr>
        </p:nvSpPr>
        <p:spPr/>
        <p:txBody>
          <a:bodyPr/>
          <a:lstStyle/>
          <a:p>
            <a:fld id="{77BD2451-1692-4F17-9614-E0A6C7F5D253}" type="slidenum">
              <a:rPr lang="en-US" smtClean="0"/>
              <a:t>27</a:t>
            </a:fld>
            <a:endParaRPr lang="en-US"/>
          </a:p>
        </p:txBody>
      </p:sp>
    </p:spTree>
    <p:extLst>
      <p:ext uri="{BB962C8B-B14F-4D97-AF65-F5344CB8AC3E}">
        <p14:creationId xmlns:p14="http://schemas.microsoft.com/office/powerpoint/2010/main" val="4135256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Traditional parenting logic is all about rewards and consequences.  Good parents use these methods with their children all the time with excellent results.  But, what happens when good people are raising a child that has a significant history of trauma?  I’m talking about children who were abused or neglected, adopted from foster care (after multiple placements) or who are dealing with some sort of insecure attachment.  Well, everything gets turned upside down.</a:t>
            </a:r>
          </a:p>
          <a:p>
            <a:endParaRPr lang="en-US" dirty="0"/>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28</a:t>
            </a:fld>
            <a:endParaRPr lang="en-US"/>
          </a:p>
        </p:txBody>
      </p:sp>
    </p:spTree>
    <p:extLst>
      <p:ext uri="{BB962C8B-B14F-4D97-AF65-F5344CB8AC3E}">
        <p14:creationId xmlns:p14="http://schemas.microsoft.com/office/powerpoint/2010/main" val="41147041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Trauma changes the brain</a:t>
            </a:r>
            <a:r>
              <a:rPr lang="en-US" dirty="0"/>
              <a:t>. If your child was drug and alcohol exposed in utero, subject to abuse of any form before coming into your care, malnourished, neglected, or in and out of foster homes before arriving into your care (just to name a few), their brain has been altered by this trauma. They don’t see the world around them the same way a child who has not been through significant trauma does. Nor do they behave the same (more on this in a minute). They are thinking, behaving, reacting, and surviving out of loss, most of which has occurred in their mind. That’s why you cannot look at your child and ask, “What were you thinking?” Chances are, they don’t know. And if you continue to demand an answer, or lecture, you will continue to get less answers, or simply, blank stares.</a:t>
            </a:r>
          </a:p>
          <a:p>
            <a:r>
              <a:rPr lang="en-US" b="1" dirty="0"/>
              <a:t>Their behavior is a voice</a:t>
            </a:r>
            <a:r>
              <a:rPr lang="en-US" dirty="0"/>
              <a:t>. Many parents believe that choices, reactions, and attitude, are coming from a bad kid who behaves badly. They discipline according to this belief. Example: One December night, a foster parent stood indignantly in the upstairs bathroom while the child threw the mother of all tantrums and attempted to tip over a solid steel claw-foot bathtub. The parent was furious and wanted to ground him for life. He was traumatizing the other children and causing the parent to miss out on a relaxing family movie night. But then suddenly, in that moment, like a lighting bolt striking a tree, a thought struck the parent’s mind. While he was behaving badly, it wasn’t due to him being a bad kid. His behavior was a voice from his traumatic past. It was an outcry. He was in a fight…not against the parent, but against an intense situation that he could not process. When the parent realized his behavior was actually a voice, they started disciplining and enforcing consequences differently.</a:t>
            </a:r>
          </a:p>
          <a:p>
            <a:r>
              <a:rPr lang="en-US" b="1" dirty="0"/>
              <a:t>Fight, flight, or freeze</a:t>
            </a:r>
            <a:r>
              <a:rPr lang="en-US" dirty="0"/>
              <a:t>. Inevitably you’ve heard of this survival mode, whether you’re parenting a child from trauma or not. This is used to explain how every human being reacts to major traumatic, terrifying, dangerous, or intense situations. We see a fight break out on an airplane, we respond in one of these three ways. We experience something devastating or deeply traumatic, we respond in one of these three ways. Someone yells “bomb” or “fire” and we shift into survival mode. While these are very common human reactions when the heat is on, they also help us understand a child who’s come from trauma. This is how our kiddos respond to intense situations (i.e.- when they’re caught in the act of doing something they shouldn’t do). If you’re a lecturer (like we are), you’ve probably noticed it doesn’t work. But, you’ve probably also noticed these three reactions on display. In their mind, when we are lecturing (for example) a series of alarms are going off in their mind, telling them to either fight back, run away, or shut down. It was their defense mechanism when they were in the midst of their highly traumatic past (i.e. abuse, neglect, or witness to something dangerous). In the case of me lecturing my own kids, all those years ago, after she was caught lying, she shut down (or froze). It’s not because she wasn’t smart, or incapable of speaking. She was in survival mode.</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29</a:t>
            </a:fld>
            <a:endParaRPr lang="en-US"/>
          </a:p>
        </p:txBody>
      </p:sp>
    </p:spTree>
    <p:extLst>
      <p:ext uri="{BB962C8B-B14F-4D97-AF65-F5344CB8AC3E}">
        <p14:creationId xmlns:p14="http://schemas.microsoft.com/office/powerpoint/2010/main" val="3637671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Go over session objectives: the purpose of session one is to enable participants to understand the teen’s point of view. </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3</a:t>
            </a:fld>
            <a:endParaRPr lang="en-US"/>
          </a:p>
        </p:txBody>
      </p:sp>
    </p:spTree>
    <p:extLst>
      <p:ext uri="{BB962C8B-B14F-4D97-AF65-F5344CB8AC3E}">
        <p14:creationId xmlns:p14="http://schemas.microsoft.com/office/powerpoint/2010/main" val="13833807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may be asking yourself, “Well, then what should I do when my child blows it, or makes a bad choice? If traditional discipline doesn’t work, what does?”</a:t>
            </a:r>
          </a:p>
          <a:p>
            <a:endParaRPr lang="en-US" dirty="0"/>
          </a:p>
          <a:p>
            <a:r>
              <a:rPr lang="en-US" dirty="0"/>
              <a:t>The difference with kids who have been through trauma or who have unhealthy attachment experiences (where caregivers did not meet their needs well enough and consistently enough OR with caregivers who were harmful/scary/threatening) is that</a:t>
            </a:r>
          </a:p>
          <a:p>
            <a:r>
              <a:rPr lang="en-US" b="1" dirty="0"/>
              <a:t>They don’t care about consequences.</a:t>
            </a:r>
          </a:p>
          <a:p>
            <a:r>
              <a:rPr lang="en-US" dirty="0"/>
              <a:t>They have been hit or hurt before.  They have gone to bed hungry. They have been the only one without the newest gadget.  They have learned how to numb themselves out so that they don’t feel the consequences.</a:t>
            </a:r>
          </a:p>
          <a:p>
            <a:r>
              <a:rPr lang="en-US" dirty="0"/>
              <a:t>So, they act like they don’t care.  They’re tough (on the outside) and can take whatever you dish out.</a:t>
            </a:r>
          </a:p>
          <a:p>
            <a:r>
              <a:rPr lang="en-US" i="1" dirty="0"/>
              <a:t>And least that’s how they act.</a:t>
            </a:r>
            <a:r>
              <a:rPr lang="en-US" dirty="0"/>
              <a:t> They do, in fact, care…but are not able to show that level of vulnerability to let you know how much they care.</a:t>
            </a:r>
          </a:p>
          <a:p>
            <a:r>
              <a:rPr lang="en-US" b="1" dirty="0"/>
              <a:t>Rewards are not motivating to them.</a:t>
            </a:r>
          </a:p>
          <a:p>
            <a:r>
              <a:rPr lang="en-US" dirty="0"/>
              <a:t>They don’t think they deserve the rewards. Or, they don’t believe that you will actually follow through with providing them.  Or, they have zero confidence in their own ability to do whatever it is that you are asking so that they can earn the reward.</a:t>
            </a:r>
          </a:p>
          <a:p>
            <a:r>
              <a:rPr lang="en-US" i="1" dirty="0"/>
              <a:t>And it’s easier to not try at all then it is to try and fail.</a:t>
            </a:r>
          </a:p>
          <a:p>
            <a:endParaRPr lang="en-US" i="0" dirty="0"/>
          </a:p>
          <a:p>
            <a:r>
              <a:rPr lang="en-US" i="0" dirty="0"/>
              <a:t>So we must re-learn these concepts!</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30</a:t>
            </a:fld>
            <a:endParaRPr lang="en-US"/>
          </a:p>
        </p:txBody>
      </p:sp>
    </p:spTree>
    <p:extLst>
      <p:ext uri="{BB962C8B-B14F-4D97-AF65-F5344CB8AC3E}">
        <p14:creationId xmlns:p14="http://schemas.microsoft.com/office/powerpoint/2010/main" val="37308137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new concepts. </a:t>
            </a:r>
          </a:p>
          <a:p>
            <a:endParaRPr lang="en-US" dirty="0"/>
          </a:p>
          <a:p>
            <a:r>
              <a:rPr lang="en-US" dirty="0"/>
              <a:t>With the common concepts, what ensues is a power struggle in which the parent attempts to use rewards to motivate good behavior (which fails) and then switches to consequences to extinguish bad behaviors (which also fails).  And then the parent is frustrated because this method SHOULD work.  But it doesn’t.</a:t>
            </a:r>
          </a:p>
          <a:p>
            <a:endParaRPr lang="en-US" dirty="0"/>
          </a:p>
          <a:p>
            <a:r>
              <a:rPr lang="en-US" b="1" dirty="0"/>
              <a:t>Becoming Trauma-Informed</a:t>
            </a:r>
          </a:p>
          <a:p>
            <a:r>
              <a:rPr lang="en-US" dirty="0"/>
              <a:t>To resolve this power struggle dilemma, it is helpful for foster parents, adoptive parents, neighbors, teachers, and other caregivers to become trauma-informed.  Recognize that this is not willful disobedience and that it is really a response to a bad environment.</a:t>
            </a:r>
          </a:p>
          <a:p>
            <a:r>
              <a:rPr lang="en-US" dirty="0"/>
              <a:t>Acknowledge the feelings the child is having before addressing the behavior (you’re mad/disappointed/frustrated), and WHEN you feel that way, you can do this behavior instead.</a:t>
            </a:r>
          </a:p>
          <a:p>
            <a:r>
              <a:rPr lang="en-US" dirty="0"/>
              <a:t>Reduce power struggles by offering more choices and providing an opportunity for empowerment.</a:t>
            </a:r>
          </a:p>
          <a:p>
            <a:r>
              <a:rPr lang="en-US" dirty="0"/>
              <a:t>Don’t take it personally.  This pattern takes time to overcome.</a:t>
            </a:r>
          </a:p>
          <a:p>
            <a:r>
              <a:rPr lang="en-US" dirty="0"/>
              <a:t>Target alternative behaviors and teach children WHAT you want them to DO when a situation arises.</a:t>
            </a:r>
          </a:p>
          <a:p>
            <a:r>
              <a:rPr lang="en-US" dirty="0"/>
              <a:t>Practice in play.  Make learning and practicing these behaviors fun and silly whenever possible</a:t>
            </a:r>
          </a:p>
          <a:p>
            <a:r>
              <a:rPr lang="en-US" dirty="0"/>
              <a:t>Maintain your own calm.  Don’t let the negativity become contagious.  Model your own coping skills.</a:t>
            </a:r>
          </a:p>
          <a:p>
            <a:r>
              <a:rPr lang="en-US" dirty="0"/>
              <a:t>Provide opportunity for sensory experiences: you have to calm the stress response before you can talk about it, so give them something to do with their hands to calm down and then talk about it LATER</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31</a:t>
            </a:fld>
            <a:endParaRPr lang="en-US"/>
          </a:p>
        </p:txBody>
      </p:sp>
    </p:spTree>
    <p:extLst>
      <p:ext uri="{BB962C8B-B14F-4D97-AF65-F5344CB8AC3E}">
        <p14:creationId xmlns:p14="http://schemas.microsoft.com/office/powerpoint/2010/main" val="23644336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Continued. </a:t>
            </a:r>
          </a:p>
          <a:p>
            <a:endParaRPr lang="en-US" dirty="0"/>
          </a:p>
          <a:p>
            <a:r>
              <a:rPr lang="en-US" dirty="0"/>
              <a:t>If you are in the position of raising a child that has a history of trauma or attachment related problems, this is not something to work on alone.  This situation often requires the assistance of a mental health provider that can work with the child individually and who can work with your family in a therapeutic setting to help manage these difficult behaviors.  And it takes time.</a:t>
            </a:r>
          </a:p>
        </p:txBody>
      </p:sp>
      <p:sp>
        <p:nvSpPr>
          <p:cNvPr id="4" name="Slide Number Placeholder 3"/>
          <p:cNvSpPr>
            <a:spLocks noGrp="1"/>
          </p:cNvSpPr>
          <p:nvPr>
            <p:ph type="sldNum" sz="quarter" idx="5"/>
          </p:nvPr>
        </p:nvSpPr>
        <p:spPr/>
        <p:txBody>
          <a:bodyPr/>
          <a:lstStyle/>
          <a:p>
            <a:fld id="{77BD2451-1692-4F17-9614-E0A6C7F5D253}" type="slidenum">
              <a:rPr lang="en-US" smtClean="0"/>
              <a:t>32</a:t>
            </a:fld>
            <a:endParaRPr lang="en-US"/>
          </a:p>
        </p:txBody>
      </p:sp>
    </p:spTree>
    <p:extLst>
      <p:ext uri="{BB962C8B-B14F-4D97-AF65-F5344CB8AC3E}">
        <p14:creationId xmlns:p14="http://schemas.microsoft.com/office/powerpoint/2010/main" val="23182773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key to making these new concepts work is relationship building! As we discussed, attachment is at the center of this whole process. The teen must have a solid foundation to work from, or we will not move forward. </a:t>
            </a:r>
          </a:p>
          <a:p>
            <a:endParaRPr lang="en-US" dirty="0"/>
          </a:p>
          <a:p>
            <a:r>
              <a:rPr lang="en-US" sz="1200" kern="1200" dirty="0">
                <a:solidFill>
                  <a:schemeClr val="tx1"/>
                </a:solidFill>
                <a:effectLst/>
                <a:latin typeface="+mn-lt"/>
                <a:ea typeface="+mn-ea"/>
                <a:cs typeface="+mn-cs"/>
              </a:rPr>
              <a:t>Building positive relationships with teenagers is an essential task and a foundational component of foster parenting. All children grow and thrive in the context of close and dependable relationships that provide love and nurturance, security, and responsive interactions. </a:t>
            </a: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33</a:t>
            </a:fld>
            <a:endParaRPr lang="en-US"/>
          </a:p>
        </p:txBody>
      </p:sp>
    </p:spTree>
    <p:extLst>
      <p:ext uri="{BB962C8B-B14F-4D97-AF65-F5344CB8AC3E}">
        <p14:creationId xmlns:p14="http://schemas.microsoft.com/office/powerpoint/2010/main" val="30294621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 positive adult-teen relationship built on trust, understanding, and caring will increase the teen’s cooperation and motivation.</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It is important to consider that the teen’s relationships may vary across the different levels in the model above. To understand this, think about your own relationships in each of the three levels. </a:t>
            </a:r>
          </a:p>
          <a:p>
            <a:pPr lvl="0"/>
            <a:r>
              <a:rPr lang="en-US" sz="1200" kern="1200" dirty="0">
                <a:solidFill>
                  <a:schemeClr val="tx1"/>
                </a:solidFill>
                <a:effectLst/>
                <a:latin typeface="+mn-lt"/>
                <a:ea typeface="+mn-ea"/>
                <a:cs typeface="+mn-cs"/>
              </a:rPr>
              <a:t>How do you feel about yourself? How would you describe yourself to others?</a:t>
            </a:r>
          </a:p>
          <a:p>
            <a:pPr lvl="0"/>
            <a:r>
              <a:rPr lang="en-US" sz="1200" kern="1200" dirty="0">
                <a:solidFill>
                  <a:schemeClr val="tx1"/>
                </a:solidFill>
                <a:effectLst/>
                <a:latin typeface="+mn-lt"/>
                <a:ea typeface="+mn-ea"/>
                <a:cs typeface="+mn-cs"/>
              </a:rPr>
              <a:t>Who are the most important people in your life? What do those relationships look like? What do they mean to you? </a:t>
            </a:r>
          </a:p>
          <a:p>
            <a:pPr lvl="0"/>
            <a:r>
              <a:rPr lang="en-US" sz="1200" kern="1200" dirty="0">
                <a:solidFill>
                  <a:schemeClr val="tx1"/>
                </a:solidFill>
                <a:effectLst/>
                <a:latin typeface="+mn-lt"/>
                <a:ea typeface="+mn-ea"/>
                <a:cs typeface="+mn-cs"/>
              </a:rPr>
              <a:t>What are your perceptions of the world? How does your worldview shape your opinions or beliefs? </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34</a:t>
            </a:fld>
            <a:endParaRPr lang="en-US"/>
          </a:p>
        </p:txBody>
      </p:sp>
    </p:spTree>
    <p:extLst>
      <p:ext uri="{BB962C8B-B14F-4D97-AF65-F5344CB8AC3E}">
        <p14:creationId xmlns:p14="http://schemas.microsoft.com/office/powerpoint/2010/main" val="18782746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how do we prepare to bring teenagers into our homes? </a:t>
            </a:r>
          </a:p>
          <a:p>
            <a:endParaRPr lang="en-US" dirty="0"/>
          </a:p>
          <a:p>
            <a:r>
              <a:rPr lang="en-US" dirty="0"/>
              <a:t>First, present yourself as confident and capable. </a:t>
            </a:r>
          </a:p>
        </p:txBody>
      </p:sp>
      <p:sp>
        <p:nvSpPr>
          <p:cNvPr id="4" name="Slide Number Placeholder 3"/>
          <p:cNvSpPr>
            <a:spLocks noGrp="1"/>
          </p:cNvSpPr>
          <p:nvPr>
            <p:ph type="sldNum" sz="quarter" idx="5"/>
          </p:nvPr>
        </p:nvSpPr>
        <p:spPr/>
        <p:txBody>
          <a:bodyPr/>
          <a:lstStyle/>
          <a:p>
            <a:fld id="{77BD2451-1692-4F17-9614-E0A6C7F5D253}" type="slidenum">
              <a:rPr lang="en-US" smtClean="0"/>
              <a:t>35</a:t>
            </a:fld>
            <a:endParaRPr lang="en-US"/>
          </a:p>
        </p:txBody>
      </p:sp>
    </p:spTree>
    <p:extLst>
      <p:ext uri="{BB962C8B-B14F-4D97-AF65-F5344CB8AC3E}">
        <p14:creationId xmlns:p14="http://schemas.microsoft.com/office/powerpoint/2010/main" val="276924341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Provide structure and establish boundaries early. </a:t>
            </a:r>
          </a:p>
        </p:txBody>
      </p:sp>
      <p:sp>
        <p:nvSpPr>
          <p:cNvPr id="4" name="Slide Number Placeholder 3"/>
          <p:cNvSpPr>
            <a:spLocks noGrp="1"/>
          </p:cNvSpPr>
          <p:nvPr>
            <p:ph type="sldNum" sz="quarter" idx="5"/>
          </p:nvPr>
        </p:nvSpPr>
        <p:spPr/>
        <p:txBody>
          <a:bodyPr/>
          <a:lstStyle/>
          <a:p>
            <a:fld id="{77BD2451-1692-4F17-9614-E0A6C7F5D253}" type="slidenum">
              <a:rPr lang="en-US" smtClean="0"/>
              <a:t>36</a:t>
            </a:fld>
            <a:endParaRPr lang="en-US"/>
          </a:p>
        </p:txBody>
      </p:sp>
    </p:spTree>
    <p:extLst>
      <p:ext uri="{BB962C8B-B14F-4D97-AF65-F5344CB8AC3E}">
        <p14:creationId xmlns:p14="http://schemas.microsoft.com/office/powerpoint/2010/main" val="20276469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Ensure expectations are reasonable and clearly communicated. </a:t>
            </a:r>
          </a:p>
        </p:txBody>
      </p:sp>
      <p:sp>
        <p:nvSpPr>
          <p:cNvPr id="4" name="Slide Number Placeholder 3"/>
          <p:cNvSpPr>
            <a:spLocks noGrp="1"/>
          </p:cNvSpPr>
          <p:nvPr>
            <p:ph type="sldNum" sz="quarter" idx="5"/>
          </p:nvPr>
        </p:nvSpPr>
        <p:spPr/>
        <p:txBody>
          <a:bodyPr/>
          <a:lstStyle/>
          <a:p>
            <a:fld id="{77BD2451-1692-4F17-9614-E0A6C7F5D253}" type="slidenum">
              <a:rPr lang="en-US" smtClean="0"/>
              <a:t>37</a:t>
            </a:fld>
            <a:endParaRPr lang="en-US"/>
          </a:p>
        </p:txBody>
      </p:sp>
    </p:spTree>
    <p:extLst>
      <p:ext uri="{BB962C8B-B14F-4D97-AF65-F5344CB8AC3E}">
        <p14:creationId xmlns:p14="http://schemas.microsoft.com/office/powerpoint/2010/main" val="3791681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Day to Day Parenting will follow this structure, but will continue to build over time. </a:t>
            </a:r>
            <a:endParaRPr lang="en-US" b="1" dirty="0"/>
          </a:p>
          <a:p>
            <a:endParaRPr lang="en-US" b="1" dirty="0"/>
          </a:p>
          <a:p>
            <a:r>
              <a:rPr lang="en-US" b="0" dirty="0"/>
              <a:t>First and foremost, the primary goal is safety. </a:t>
            </a:r>
          </a:p>
        </p:txBody>
      </p:sp>
      <p:sp>
        <p:nvSpPr>
          <p:cNvPr id="4" name="Slide Number Placeholder 3"/>
          <p:cNvSpPr>
            <a:spLocks noGrp="1"/>
          </p:cNvSpPr>
          <p:nvPr>
            <p:ph type="sldNum" sz="quarter" idx="5"/>
          </p:nvPr>
        </p:nvSpPr>
        <p:spPr/>
        <p:txBody>
          <a:bodyPr/>
          <a:lstStyle/>
          <a:p>
            <a:fld id="{77BD2451-1692-4F17-9614-E0A6C7F5D253}" type="slidenum">
              <a:rPr lang="en-US" smtClean="0"/>
              <a:t>38</a:t>
            </a:fld>
            <a:endParaRPr lang="en-US"/>
          </a:p>
        </p:txBody>
      </p:sp>
    </p:spTree>
    <p:extLst>
      <p:ext uri="{BB962C8B-B14F-4D97-AF65-F5344CB8AC3E}">
        <p14:creationId xmlns:p14="http://schemas.microsoft.com/office/powerpoint/2010/main" val="21954485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Are your expectations of yourself and other family members realistic?</a:t>
            </a:r>
            <a:r>
              <a:rPr lang="en-US" dirty="0"/>
              <a:t> Your child's self-awareness, knowledge and skills are constantly changing. Observe, read and talk to others to learn what can reasonably be expected of your child at each stage of development. Parents, too, have limitations on what they can accomplish, given their resources and the time available. There are no "</a:t>
            </a:r>
            <a:r>
              <a:rPr lang="en-US" dirty="0" err="1"/>
              <a:t>superparents</a:t>
            </a:r>
            <a:r>
              <a:rPr lang="en-US" dirty="0"/>
              <a:t>," just individuals doing their best. </a:t>
            </a:r>
          </a:p>
        </p:txBody>
      </p:sp>
      <p:sp>
        <p:nvSpPr>
          <p:cNvPr id="4" name="Slide Number Placeholder 3"/>
          <p:cNvSpPr>
            <a:spLocks noGrp="1"/>
          </p:cNvSpPr>
          <p:nvPr>
            <p:ph type="sldNum" sz="quarter" idx="5"/>
          </p:nvPr>
        </p:nvSpPr>
        <p:spPr/>
        <p:txBody>
          <a:bodyPr/>
          <a:lstStyle/>
          <a:p>
            <a:fld id="{77BD2451-1692-4F17-9614-E0A6C7F5D253}" type="slidenum">
              <a:rPr lang="en-US" smtClean="0"/>
              <a:t>39</a:t>
            </a:fld>
            <a:endParaRPr lang="en-US"/>
          </a:p>
        </p:txBody>
      </p:sp>
    </p:spTree>
    <p:extLst>
      <p:ext uri="{BB962C8B-B14F-4D97-AF65-F5344CB8AC3E}">
        <p14:creationId xmlns:p14="http://schemas.microsoft.com/office/powerpoint/2010/main" val="4292672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we welcome a child into a home, we often don’t know just what to expect. A popular pregnancy book “What to Expect When You’re Expecting” helps expecting parents – but what helps foster and adoptive expecting parents? </a:t>
            </a:r>
          </a:p>
        </p:txBody>
      </p:sp>
      <p:sp>
        <p:nvSpPr>
          <p:cNvPr id="4" name="Slide Number Placeholder 3"/>
          <p:cNvSpPr>
            <a:spLocks noGrp="1"/>
          </p:cNvSpPr>
          <p:nvPr>
            <p:ph type="sldNum" sz="quarter" idx="5"/>
          </p:nvPr>
        </p:nvSpPr>
        <p:spPr/>
        <p:txBody>
          <a:bodyPr/>
          <a:lstStyle/>
          <a:p>
            <a:fld id="{77BD2451-1692-4F17-9614-E0A6C7F5D253}" type="slidenum">
              <a:rPr lang="en-US" smtClean="0"/>
              <a:t>4</a:t>
            </a:fld>
            <a:endParaRPr lang="en-US"/>
          </a:p>
        </p:txBody>
      </p:sp>
    </p:spTree>
    <p:extLst>
      <p:ext uri="{BB962C8B-B14F-4D97-AF65-F5344CB8AC3E}">
        <p14:creationId xmlns:p14="http://schemas.microsoft.com/office/powerpoint/2010/main" val="298440777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talking with teens in your care:</a:t>
            </a:r>
          </a:p>
          <a:p>
            <a:r>
              <a:rPr lang="en-US" dirty="0"/>
              <a:t>Spend time with, talking to, and engaging with your teen!</a:t>
            </a:r>
          </a:p>
          <a:p>
            <a:r>
              <a:rPr lang="en-US" dirty="0"/>
              <a:t>Create routines at home that children follow (e.g., mealtimes or bedtimes).</a:t>
            </a:r>
          </a:p>
          <a:p>
            <a:r>
              <a:rPr lang="en-US" dirty="0"/>
              <a:t>Invite and answer questions from your child.</a:t>
            </a:r>
          </a:p>
          <a:p>
            <a:r>
              <a:rPr lang="en-US" dirty="0"/>
              <a:t>Engage in book-reading or activities with your child.</a:t>
            </a:r>
          </a:p>
          <a:p>
            <a:r>
              <a:rPr lang="en-US" dirty="0"/>
              <a:t>Talk to your child and encourage him or her to talk to you about the world around them and their goals.</a:t>
            </a:r>
          </a:p>
          <a:p>
            <a:r>
              <a:rPr lang="en-US" dirty="0"/>
              <a:t>Provide your child with opportunities for social interactions outside school.</a:t>
            </a:r>
          </a:p>
          <a:p>
            <a:r>
              <a:rPr lang="en-US" dirty="0"/>
              <a:t>Involve children in activities that include planning and carrying out tasks (e.g., making a list and going to the grocery store, following a recipe to cook or bake something).</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40</a:t>
            </a:fld>
            <a:endParaRPr lang="en-US"/>
          </a:p>
        </p:txBody>
      </p:sp>
    </p:spTree>
    <p:extLst>
      <p:ext uri="{BB962C8B-B14F-4D97-AF65-F5344CB8AC3E}">
        <p14:creationId xmlns:p14="http://schemas.microsoft.com/office/powerpoint/2010/main" val="263329929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Parents are often unclear about the difference between consequences and punishment — and that’s one reason efforts to discipline children can be ineffective. </a:t>
            </a:r>
          </a:p>
          <a:p>
            <a:endParaRPr lang="en-US" dirty="0"/>
          </a:p>
          <a:p>
            <a:r>
              <a:rPr lang="en-US" dirty="0"/>
              <a:t>A consequence is the result or direct effect of an action. The goal for giving consequences is to teach a lesson that leads the child to make positive choices. It encourages self-examination, accepting responsibility for one’s actions, the ability to learn from mistakes, and the development of an inner voice of self-control. Consequences give your child the message that he is capable of taking responsibility for problems and can handle them.</a:t>
            </a:r>
          </a:p>
          <a:p>
            <a:endParaRPr lang="en-US" dirty="0"/>
          </a:p>
          <a:p>
            <a:r>
              <a:rPr lang="en-US" dirty="0"/>
              <a:t>Punishment is defined by Merriam-Webster as “suffering, pain, or loss that serves as retribution.” The goal is to inflict hurt, pain and to get even. Punishment can cause resentment and rarely teaches a child what you want him to learn. It also can be damaging to your child’s self-esteem and does not facilitate secure attachment.</a:t>
            </a:r>
          </a:p>
          <a:p>
            <a:endParaRPr lang="en-US" dirty="0"/>
          </a:p>
          <a:p>
            <a:r>
              <a:rPr lang="en-US" b="1" dirty="0"/>
              <a:t>A great thing to do instead of punish</a:t>
            </a:r>
          </a:p>
          <a:p>
            <a:r>
              <a:rPr lang="en-US" dirty="0"/>
              <a:t>We call it “Think-It-Over Time.” This is a constructive consequence similar to “time out” in that parents and their child take a break, which can de-escalate a tense situation. The goal is to help your child learn, communicate and achieve positive change. There are three steps: </a:t>
            </a:r>
          </a:p>
          <a:p>
            <a:r>
              <a:rPr lang="en-US" dirty="0"/>
              <a:t>1. Tell your child to sit for a brief time to think about her behaviors and choices. </a:t>
            </a:r>
          </a:p>
          <a:p>
            <a:r>
              <a:rPr lang="en-US" dirty="0"/>
              <a:t>2. When you are ready, not when your child demands, go to your child. </a:t>
            </a:r>
          </a:p>
          <a:p>
            <a:r>
              <a:rPr lang="en-US" dirty="0"/>
              <a:t>3. If your child responds appropriately — with honesty and without blaming others — give praise, a big hug, a warm smile and the assurance that all is forgiven. If your child does not respond appropriately, say, “I guess you need more time to think it over. I’ll be back soon.” </a:t>
            </a:r>
          </a:p>
          <a:p>
            <a:endParaRPr lang="en-US" dirty="0"/>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41</a:t>
            </a:fld>
            <a:endParaRPr lang="en-US"/>
          </a:p>
        </p:txBody>
      </p:sp>
    </p:spTree>
    <p:extLst>
      <p:ext uri="{BB962C8B-B14F-4D97-AF65-F5344CB8AC3E}">
        <p14:creationId xmlns:p14="http://schemas.microsoft.com/office/powerpoint/2010/main" val="17957288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Respect Their Existing Connections</a:t>
            </a:r>
          </a:p>
          <a:p>
            <a:r>
              <a:rPr lang="en-US" dirty="0"/>
              <a:t>Older children have formed personalities and a past that will always be a part of them. Many children in foster care have siblings or other relatives that are very important to them and need foster and adoptive families who will respect and honor those relationships and their past. Like </a:t>
            </a:r>
            <a:r>
              <a:rPr lang="en-US" dirty="0" err="1"/>
              <a:t>Larnell</a:t>
            </a:r>
            <a:r>
              <a:rPr lang="en-US" dirty="0"/>
              <a:t>, many teens said they are uncomfortable when families seem to want to re-make them to fit in with the rest of the family.</a:t>
            </a:r>
          </a:p>
          <a:p>
            <a:r>
              <a:rPr lang="en-US" dirty="0"/>
              <a:t>Cassandra, who is 14 and one day hopes to be adopted, chose to remain with her brother rather than staying with an adoptive family when that family decided they could no longer handle her brother. It was hard for her to leave that family but even harder for her to imagine being separated from her brother.</a:t>
            </a:r>
          </a:p>
          <a:p>
            <a:r>
              <a:rPr lang="en-US" b="1" dirty="0"/>
              <a:t>Be Authentic</a:t>
            </a:r>
          </a:p>
          <a:p>
            <a:r>
              <a:rPr lang="en-US" dirty="0"/>
              <a:t>Thinking about what it is like for her when she enters a new family, </a:t>
            </a:r>
            <a:r>
              <a:rPr lang="en-US" dirty="0" err="1"/>
              <a:t>Sharniece</a:t>
            </a:r>
            <a:r>
              <a:rPr lang="en-US" dirty="0"/>
              <a:t>, who is waiting to be adopted, says, “I think when a kid comes into your home, parents should act like themselves. I don’t think they should be all cheesy.”</a:t>
            </a:r>
          </a:p>
          <a:p>
            <a:r>
              <a:rPr lang="en-US" dirty="0"/>
              <a:t>Nichole chimes in, “That’s right, be who you are right away. Don’t act as if you feel one way when you really feel another way. If a family lives in clutter and mess, don’t hide it or clean it up for visits. Show who you are right away. I can accept that. I don’t like it when families try to hide things about themselves.”</a:t>
            </a:r>
          </a:p>
          <a:p>
            <a:r>
              <a:rPr lang="en-US" b="1" dirty="0"/>
              <a:t>Be Prepared to Teach and Inform</a:t>
            </a:r>
          </a:p>
          <a:p>
            <a:r>
              <a:rPr lang="en-US" dirty="0"/>
              <a:t>Nichole also believes parents should be prepared to explain how the world works to kids because many foster kids don’t know. She explains, “My adoptive mom showed me how action equals reaction: If you do your work, you get your credits, if you get your credits, you can graduate, if you graduate, you can get a better job. She showed me futuristically where I will get by what I do.”</a:t>
            </a:r>
          </a:p>
          <a:p>
            <a:r>
              <a:rPr lang="en-US" dirty="0"/>
              <a:t>Thinking about schoolwork, Dee adds that he thinks parents should plan for how they will help with homework or check out where to find tutors for their kids. Many foster kids have learning gaps for many reasons and need homework support.</a:t>
            </a:r>
          </a:p>
          <a:p>
            <a:r>
              <a:rPr lang="en-US" dirty="0"/>
              <a:t>Another tip: Most kids don’t like surprises. They want to know how to succeed with a family. “Go over the rules right away and tell kids what to do in certain situations,” says Brandon. Cassandra says she wishes more families would tell all their rules ahead of time so kids don’t accidentally break one. “It’s embarrassing to get caught breaking a rule you didn’t know existed,” she says.</a:t>
            </a:r>
          </a:p>
          <a:p>
            <a:r>
              <a:rPr lang="en-US" b="1" dirty="0"/>
              <a:t>Take It Slow</a:t>
            </a:r>
          </a:p>
          <a:p>
            <a:r>
              <a:rPr lang="en-US" dirty="0" err="1"/>
              <a:t>Sharniece</a:t>
            </a:r>
            <a:r>
              <a:rPr lang="en-US" dirty="0"/>
              <a:t> offers another piece of advice: “I don’t think [parents] should take kids places right away either. They should just let kids relax. Let them get to know the house first and let them get comfortable.”</a:t>
            </a:r>
          </a:p>
          <a:p>
            <a:r>
              <a:rPr lang="en-US" dirty="0"/>
              <a:t>Jessica, who was adopted at 11, agrees that it is hard to meet new people all at once. She says, “Parents should collect pictures of their [extended] family and let the kids look at the pictures and choose who they want to meet first.”</a:t>
            </a:r>
          </a:p>
          <a:p>
            <a:r>
              <a:rPr lang="en-US" dirty="0"/>
              <a:t>“Don’t be taking them out to meet other relatives right away and show them ‘your daughter.’ I don’t like it when they say ‘my daughter’,” adds </a:t>
            </a:r>
            <a:r>
              <a:rPr lang="en-US" dirty="0" err="1"/>
              <a:t>Sharniece</a:t>
            </a:r>
            <a:r>
              <a:rPr lang="en-US" dirty="0"/>
              <a:t>.</a:t>
            </a:r>
          </a:p>
          <a:p>
            <a:r>
              <a:rPr lang="en-US" b="1" dirty="0"/>
              <a:t>Ask the Child What Works for Them</a:t>
            </a:r>
          </a:p>
          <a:p>
            <a:r>
              <a:rPr lang="en-US" dirty="0"/>
              <a:t>While </a:t>
            </a:r>
            <a:r>
              <a:rPr lang="en-US" dirty="0" err="1"/>
              <a:t>Sharniece</a:t>
            </a:r>
            <a:r>
              <a:rPr lang="en-US" dirty="0"/>
              <a:t> and Jessica need more time to adjust to a new home, Nichole, an outgoing 16-year-old, says, “I like that when they say ‘my daughter’—it makes me feel wanted. And I like Red Lobster too. If they’re willing to take me there, I’m ready to go!”</a:t>
            </a:r>
          </a:p>
          <a:p>
            <a:r>
              <a:rPr lang="en-US" dirty="0"/>
              <a:t>They all have legitimate points, which puts the responsibility back on the parent to talk to each child and find out what will make each one feel the most comfortable.</a:t>
            </a:r>
          </a:p>
          <a:p>
            <a:r>
              <a:rPr lang="en-US" dirty="0"/>
              <a:t>As a parent you are never going to know all of the worries a child might have, but you can follow Alisha’s advice: “Sit down and talk to them. They’ll talk and listen.”</a:t>
            </a:r>
          </a:p>
          <a:p>
            <a:r>
              <a:rPr lang="en-US" dirty="0"/>
              <a:t>“Don’t interrupt or tell the kid to be quiet,” says Brandon. “Especially when the child is trying to make a conversation.”</a:t>
            </a:r>
          </a:p>
          <a:p>
            <a:r>
              <a:rPr lang="en-US" dirty="0"/>
              <a:t>Jessica concludes: “And always tell the truth.”</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42</a:t>
            </a:fld>
            <a:endParaRPr lang="en-US"/>
          </a:p>
        </p:txBody>
      </p:sp>
    </p:spTree>
    <p:extLst>
      <p:ext uri="{BB962C8B-B14F-4D97-AF65-F5344CB8AC3E}">
        <p14:creationId xmlns:p14="http://schemas.microsoft.com/office/powerpoint/2010/main" val="264405062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the topic of adopting or foster care for teens comes up, most people run the other way. I get it, nobody wants to face head-on with teen sass, drugs, and promiscuous and risky behavior. While all those things are a probability, it shouldn’t mean taking the idea of adopting teens off the table. </a:t>
            </a:r>
          </a:p>
          <a:p>
            <a:r>
              <a:rPr lang="en-US" dirty="0"/>
              <a:t>You’d be surprised to find that with teens also comes meaningful conversations, gut laughs over sappy movies, and singing at the top of your lungs on a road trip to what teens consider “oldies” music. </a:t>
            </a:r>
          </a:p>
          <a:p>
            <a:r>
              <a:rPr lang="en-US" dirty="0"/>
              <a:t>The truth is, every stage of parenting is hard. Newborns don’t sleep through the night, toddlers destroy everything and suck out the little energy you have, and middle schoolers are coming into their emotions and it’s like playing mood roulette. So when I say fostering or adopting a teen is hard, it is not breaking news. It’s just a different kind of hard. As with many hard things, it is worth it and there is a surprising amount of unexpected joy.</a:t>
            </a:r>
          </a:p>
          <a:p>
            <a:endParaRPr lang="en-US" dirty="0"/>
          </a:p>
          <a:p>
            <a:r>
              <a:rPr lang="en-US" dirty="0"/>
              <a:t>It IS work, but the work is worth it. </a:t>
            </a:r>
          </a:p>
          <a:p>
            <a:endParaRPr lang="en-US" dirty="0"/>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43</a:t>
            </a:fld>
            <a:endParaRPr lang="en-US"/>
          </a:p>
        </p:txBody>
      </p:sp>
    </p:spTree>
    <p:extLst>
      <p:ext uri="{BB962C8B-B14F-4D97-AF65-F5344CB8AC3E}">
        <p14:creationId xmlns:p14="http://schemas.microsoft.com/office/powerpoint/2010/main" val="3795365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and closing questions/comments. </a:t>
            </a:r>
          </a:p>
        </p:txBody>
      </p:sp>
      <p:sp>
        <p:nvSpPr>
          <p:cNvPr id="4" name="Slide Number Placeholder 3"/>
          <p:cNvSpPr>
            <a:spLocks noGrp="1"/>
          </p:cNvSpPr>
          <p:nvPr>
            <p:ph type="sldNum" sz="quarter" idx="5"/>
          </p:nvPr>
        </p:nvSpPr>
        <p:spPr/>
        <p:txBody>
          <a:bodyPr/>
          <a:lstStyle/>
          <a:p>
            <a:fld id="{77BD2451-1692-4F17-9614-E0A6C7F5D253}" type="slidenum">
              <a:rPr lang="en-US" smtClean="0"/>
              <a:t>44</a:t>
            </a:fld>
            <a:endParaRPr lang="en-US"/>
          </a:p>
        </p:txBody>
      </p:sp>
    </p:spTree>
    <p:extLst>
      <p:ext uri="{BB962C8B-B14F-4D97-AF65-F5344CB8AC3E}">
        <p14:creationId xmlns:p14="http://schemas.microsoft.com/office/powerpoint/2010/main" val="3136466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are some of your preconceived notions about fostering children? </a:t>
            </a:r>
          </a:p>
          <a:p>
            <a:r>
              <a:rPr lang="en-US" dirty="0"/>
              <a:t>What about teenagers? </a:t>
            </a:r>
          </a:p>
          <a:p>
            <a:r>
              <a:rPr lang="en-US" dirty="0"/>
              <a:t>Do they differ?</a:t>
            </a:r>
          </a:p>
          <a:p>
            <a:endParaRPr lang="en-US" dirty="0"/>
          </a:p>
          <a:p>
            <a:r>
              <a:rPr lang="en-US" dirty="0"/>
              <a:t>Thousands of teens in foster care are looking for the love, support, and encouragement that families provide throughout their lives—not just until they turn 18. </a:t>
            </a:r>
          </a:p>
          <a:p>
            <a:r>
              <a:rPr lang="en-US" dirty="0"/>
              <a:t>As we all know, you never outgrow the need for a family. Everyone needs a sense of belonging.</a:t>
            </a:r>
          </a:p>
          <a:p>
            <a:r>
              <a:rPr lang="en-US" dirty="0"/>
              <a:t>Through adoption, older children are connected to a family that can provide a sense of stability, lasting connections, and guidance with important life tasks—including enrolling in higher education, finding stable housing, securing employment, and establishing healthy relationships.</a:t>
            </a:r>
          </a:p>
          <a:p>
            <a:endParaRPr lang="en-US" dirty="0"/>
          </a:p>
          <a:p>
            <a:r>
              <a:rPr lang="en-US" dirty="0"/>
              <a:t>You may not be there when they lose their first tooth or take the training wheels off their bike for the first time, but there </a:t>
            </a:r>
            <a:r>
              <a:rPr lang="en-US" b="0" i="0" u="none" dirty="0">
                <a:solidFill>
                  <a:schemeClr val="tx1"/>
                </a:solidFill>
              </a:rPr>
              <a:t>are </a:t>
            </a:r>
            <a:r>
              <a:rPr lang="en-US" b="0" i="0" u="none" dirty="0">
                <a:solidFill>
                  <a:schemeClr val="tx1"/>
                </a:solidFill>
                <a:hlinkClick r:id="rId3">
                  <a:extLst>
                    <a:ext uri="{A12FA001-AC4F-418D-AE19-62706E023703}">
                      <ahyp:hlinkClr xmlns:ahyp="http://schemas.microsoft.com/office/drawing/2018/hyperlinkcolor" val="tx"/>
                    </a:ext>
                  </a:extLst>
                </a:hlinkClick>
              </a:rPr>
              <a:t>plenty of firsts to experience with a teen</a:t>
            </a:r>
            <a:r>
              <a:rPr lang="en-US" dirty="0"/>
              <a:t>—first date, learning to drive, first job interview.</a:t>
            </a:r>
          </a:p>
          <a:p>
            <a:endParaRPr lang="en-US" dirty="0"/>
          </a:p>
          <a:p>
            <a:r>
              <a:rPr lang="en-US" dirty="0"/>
              <a:t>And, while teens have a lot to learn from you, they’ll teach you a lot too.</a:t>
            </a:r>
          </a:p>
          <a:p>
            <a:endParaRPr lang="en-US" dirty="0"/>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5</a:t>
            </a:fld>
            <a:endParaRPr lang="en-US"/>
          </a:p>
        </p:txBody>
      </p:sp>
    </p:spTree>
    <p:extLst>
      <p:ext uri="{BB962C8B-B14F-4D97-AF65-F5344CB8AC3E}">
        <p14:creationId xmlns:p14="http://schemas.microsoft.com/office/powerpoint/2010/main" val="2096661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read </a:t>
            </a:r>
            <a:r>
              <a:rPr lang="en-US" dirty="0" err="1"/>
              <a:t>Roxxie’s</a:t>
            </a:r>
            <a:r>
              <a:rPr lang="en-US" dirty="0"/>
              <a:t> Story:</a:t>
            </a:r>
          </a:p>
          <a:p>
            <a:endParaRPr lang="en-US" dirty="0"/>
          </a:p>
          <a:p>
            <a:r>
              <a:rPr lang="en-US" sz="1200" b="1" kern="1200" dirty="0">
                <a:solidFill>
                  <a:schemeClr val="tx1"/>
                </a:solidFill>
                <a:effectLst/>
                <a:latin typeface="+mn-lt"/>
                <a:ea typeface="+mn-ea"/>
                <a:cs typeface="+mn-cs"/>
              </a:rPr>
              <a:t>What I Needed as a Child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My name is </a:t>
            </a:r>
            <a:r>
              <a:rPr lang="en-US" sz="1200" kern="1200" dirty="0" err="1">
                <a:solidFill>
                  <a:schemeClr val="tx1"/>
                </a:solidFill>
                <a:effectLst/>
                <a:latin typeface="+mn-lt"/>
                <a:ea typeface="+mn-ea"/>
                <a:cs typeface="+mn-cs"/>
              </a:rPr>
              <a:t>Roxxie</a:t>
            </a:r>
            <a:r>
              <a:rPr lang="en-US" sz="1200" kern="1200" dirty="0">
                <a:solidFill>
                  <a:schemeClr val="tx1"/>
                </a:solidFill>
                <a:effectLst/>
                <a:latin typeface="+mn-lt"/>
                <a:ea typeface="+mn-ea"/>
                <a:cs typeface="+mn-cs"/>
              </a:rPr>
              <a:t>. I am 15 years old. I went into foster care when I was a baby and then went back home when I was 5. In second grade, my mom sent me to live with my grandmother. My grandmother died the next year, and I went back to live with my mom. At age 9, I returned to foster care. I lived with two families and then an adoptive family. But the adoptive family decided they didn't want me after all, even though they said they would adopt me. I lived with several families after that. They put me in a group home six months ago because nobody wants a teenager like me. I'm getting out of here, and can you believe this? They're looking for another family for me.</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 don't know when I realized that I was different from other kids. It feels like something I always knew. Like I was born with it-that there was something bad about me. I don't hate my parents but I don't think they should have been parents. Maybe then I wouldn’t be like this. One of my foster moms told me I was a “drug baby.” This might be true. I know they put me in foster care because no one was taking care of me and I wasn't growing. I can't remember a lot. For a long time I felt like some­ thing was missing in me.  I needed my mom and to be like other girls. I just wanted to be normal. Instead,  I only got to "visit" my mom once a week in an office with someone watching us. I was so confused and angry. I didn't know what to do when I was with my mom. I needed someone to care about me. I don't remember a lot about my foster parents. All of that is sort of a blur. What did I need? I needed to feel like a whole person with nothing missing. I needed for the hurt deep inside of me</a:t>
            </a:r>
          </a:p>
          <a:p>
            <a:r>
              <a:rPr lang="en-US" sz="1200" kern="1200" dirty="0">
                <a:solidFill>
                  <a:schemeClr val="tx1"/>
                </a:solidFill>
                <a:effectLst/>
                <a:latin typeface="+mn-lt"/>
                <a:ea typeface="+mn-ea"/>
                <a:cs typeface="+mn-cs"/>
              </a:rPr>
              <a:t>to go away.</a:t>
            </a:r>
          </a:p>
          <a:p>
            <a:br>
              <a:rPr lang="en-US" sz="1200" kern="1200" dirty="0">
                <a:solidFill>
                  <a:schemeClr val="tx1"/>
                </a:solidFill>
                <a:effectLst/>
                <a:latin typeface="+mn-lt"/>
                <a:ea typeface="+mn-ea"/>
                <a:cs typeface="+mn-cs"/>
              </a:rPr>
            </a:br>
            <a:r>
              <a:rPr lang="en-US" sz="1200" b="1" kern="1200" dirty="0">
                <a:solidFill>
                  <a:schemeClr val="tx1"/>
                </a:solidFill>
                <a:effectLst/>
                <a:latin typeface="+mn-lt"/>
                <a:ea typeface="+mn-ea"/>
                <a:cs typeface="+mn-cs"/>
              </a:rPr>
              <a:t>How I Met My Own Needs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When you've had these kinds of things happen to you, you begin to see that no one's going to look out for you except yourself. I was lucky because I didn’t have any younger siblings to watch out for, like some of the other kids I met in the group home. All I had to worry about was me. I remember going into foster homes when I was pretty young and trying to impress them. I really wanted them to like me. To keep me. I was really good at saying what they wanted to hear. This always meant more attention and even better snacks. And it usually meant that I got to see my mom more. Some foster parents wouldn’t let me see my mom if I “misbehaved,” like me being a normal kid was reason enough to stop me from seeing my own family.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As I got older, getting foster parents to like me  meant fewer rules and less supervision. In the beginning I don't think I meant to be dishonest or lie. I would find out what the foster parent was into--and I would read up on  it.  Like this foster dad who was into NASCAR and I read stuff and pretended to like some drive named Kyle Larson. He loved that! He never cared what I did because I would just talk NASCAR and watch races with him. I had to leave there after I stole a lot of money from him while he was watching a race. I never really thought of it as stealing – just kind of getting back what I deserve because I've had to deal with so much shit in my life. And they had plenty of money anyway. I have to take care of myself.</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 know it was wrong, but </a:t>
            </a:r>
            <a:r>
              <a:rPr lang="en-US" sz="1200" kern="1200" dirty="0" err="1">
                <a:solidFill>
                  <a:schemeClr val="tx1"/>
                </a:solidFill>
                <a:effectLst/>
                <a:latin typeface="+mn-lt"/>
                <a:ea typeface="+mn-ea"/>
                <a:cs typeface="+mn-cs"/>
              </a:rPr>
              <a:t>itwas</a:t>
            </a:r>
            <a:r>
              <a:rPr lang="en-US" sz="1200" kern="1200" dirty="0">
                <a:solidFill>
                  <a:schemeClr val="tx1"/>
                </a:solidFill>
                <a:effectLst/>
                <a:latin typeface="+mn-lt"/>
                <a:ea typeface="+mn-ea"/>
                <a:cs typeface="+mn-cs"/>
              </a:rPr>
              <a:t> just an easier way to make things happen and make my foster parents happy. And really, the foster parents seemed to like it that way too. Like they wouldn't even think that I would be drinking and stuff. They never knew what was really going on, because they wouldn’t ask. And in school I could get out of anything up until a couple of years ago. Of course, the problem is you always mess up somewhere. Then I would just run away and claim that it was because I missed my mom. Which might have been sort of  true. But mostly it was because they had caught on to me-that I wasn't what I pretended to be. I was a fraud.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Since then, I pretty much can get along with anybody. I learned how to tell people what they want to hear. I do fine in a home. But they always want more from me than I want to give. Like they always act like it really matters. I mean, do they really think I want a meaningful relationship, and how meaningful can it get when they're the 32nd family that said they really wanted me? I’ve had so many families tell me I “found a home,” only to make me leave again when it gets rough. Not to be mean, but I personally think it's an ego trip for foster parents. I mean, a few times I really got into it, you know? But then I'd  go home, or they'd move or have their own baby or kick me out. I mean things just happened. Now what is a kid supposed to do with that? First I lose my mom, and then this family and then that family. What’s the point? You just can't keep losing. You have to back off and realize that you still don't belong anywhere. It's only you, yourself, and you. I don’t think I belong in a family. Maybe I don’t deserve one.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Sometimes I would feel like things were going too good. It was only a matter of time. So I'd figure out what really pushed their buttons to see if they would tell my worker to move me. And guess what? They always did. All the families that said they would be there forever? Well they aren’t. They jump ship as soon as they get the chance. I figure that I've been through a lot. If I have to steal some money, or take advantage of someone once in a while, what's the big deal? It's not like I've had an easy life. We all just do what we have to do in order to get by. </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Why I Don't Need You Now</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I'm getting out of this group home soon, and can you believe this? The worker says I need "permanence and stability." I'm thinking it might have made more sense if somebody had thought about that a long time ago. I mean at this point the last thing I need is another family trying to act like they care and telling me what to do. Here's what I would say to my new foster family:</a:t>
            </a:r>
          </a:p>
          <a:p>
            <a:r>
              <a:rPr lang="en-US" sz="1200" kern="1200" dirty="0">
                <a:solidFill>
                  <a:schemeClr val="tx1"/>
                </a:solidFill>
                <a:effectLst/>
                <a:latin typeface="+mn-lt"/>
                <a:ea typeface="+mn-ea"/>
                <a:cs typeface="+mn-cs"/>
              </a:rPr>
              <a:t>I don't need you. You don't know how to take care of me.</a:t>
            </a:r>
          </a:p>
          <a:p>
            <a:r>
              <a:rPr lang="en-US" sz="1200" kern="1200" dirty="0">
                <a:solidFill>
                  <a:schemeClr val="tx1"/>
                </a:solidFill>
                <a:effectLst/>
                <a:latin typeface="+mn-lt"/>
                <a:ea typeface="+mn-ea"/>
                <a:cs typeface="+mn-cs"/>
              </a:rPr>
              <a:t>I don't need you. You will want me to be something that I can't be. I don't need you. You won't be able to love me.</a:t>
            </a:r>
          </a:p>
          <a:p>
            <a:r>
              <a:rPr lang="en-US" sz="1200" kern="1200" dirty="0">
                <a:solidFill>
                  <a:schemeClr val="tx1"/>
                </a:solidFill>
                <a:effectLst/>
                <a:latin typeface="+mn-lt"/>
                <a:ea typeface="+mn-ea"/>
                <a:cs typeface="+mn-cs"/>
              </a:rPr>
              <a:t>I don't need you. You will give up on me.</a:t>
            </a:r>
          </a:p>
          <a:p>
            <a:r>
              <a:rPr lang="en-US" sz="1200" kern="1200" dirty="0">
                <a:solidFill>
                  <a:schemeClr val="tx1"/>
                </a:solidFill>
                <a:effectLst/>
                <a:latin typeface="+mn-lt"/>
                <a:ea typeface="+mn-ea"/>
                <a:cs typeface="+mn-cs"/>
              </a:rPr>
              <a:t>I don't need you. You will want me to love you.</a:t>
            </a:r>
          </a:p>
          <a:p>
            <a:r>
              <a:rPr lang="en-US" sz="1200" kern="1200" dirty="0">
                <a:solidFill>
                  <a:schemeClr val="tx1"/>
                </a:solidFill>
                <a:effectLst/>
                <a:latin typeface="+mn-lt"/>
                <a:ea typeface="+mn-ea"/>
                <a:cs typeface="+mn-cs"/>
              </a:rPr>
              <a:t>I don't need you. You will want to tell me what to do. I don't need you. You will only get hurt.</a:t>
            </a:r>
          </a:p>
          <a:p>
            <a:r>
              <a:rPr lang="en-US" sz="1200" kern="1200" dirty="0">
                <a:solidFill>
                  <a:schemeClr val="tx1"/>
                </a:solidFill>
                <a:effectLst/>
                <a:latin typeface="+mn-lt"/>
                <a:ea typeface="+mn-ea"/>
                <a:cs typeface="+mn-cs"/>
              </a:rPr>
              <a:t>I don't need you. So you better not need me.</a:t>
            </a:r>
          </a:p>
          <a:p>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6</a:t>
            </a:fld>
            <a:endParaRPr lang="en-US"/>
          </a:p>
        </p:txBody>
      </p:sp>
    </p:spTree>
    <p:extLst>
      <p:ext uri="{BB962C8B-B14F-4D97-AF65-F5344CB8AC3E}">
        <p14:creationId xmlns:p14="http://schemas.microsoft.com/office/powerpoint/2010/main" val="30758691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participants what </a:t>
            </a:r>
            <a:r>
              <a:rPr lang="en-US" dirty="0" err="1"/>
              <a:t>Roxxie</a:t>
            </a:r>
            <a:r>
              <a:rPr lang="en-US" dirty="0"/>
              <a:t> needed as a child.</a:t>
            </a:r>
          </a:p>
          <a:p>
            <a:endParaRPr lang="en-US" dirty="0"/>
          </a:p>
          <a:p>
            <a:r>
              <a:rPr lang="en-US" dirty="0"/>
              <a:t>How was she able to meet her own needs?</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7</a:t>
            </a:fld>
            <a:endParaRPr lang="en-US"/>
          </a:p>
        </p:txBody>
      </p:sp>
    </p:spTree>
    <p:extLst>
      <p:ext uri="{BB962C8B-B14F-4D97-AF65-F5344CB8AC3E}">
        <p14:creationId xmlns:p14="http://schemas.microsoft.com/office/powerpoint/2010/main" val="35565796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Does </a:t>
            </a:r>
            <a:r>
              <a:rPr lang="en-US" dirty="0" err="1"/>
              <a:t>Roxxie</a:t>
            </a:r>
            <a:r>
              <a:rPr lang="en-US" dirty="0"/>
              <a:t> need you now? </a:t>
            </a:r>
          </a:p>
          <a:p>
            <a:endParaRPr lang="en-US" dirty="0"/>
          </a:p>
          <a:p>
            <a:r>
              <a:rPr lang="en-US" dirty="0"/>
              <a:t>Why would she feel this way? </a:t>
            </a:r>
          </a:p>
          <a:p>
            <a:endParaRPr lang="en-US" dirty="0"/>
          </a:p>
          <a:p>
            <a:r>
              <a:rPr lang="en-US" dirty="0"/>
              <a:t>Other thoughts? </a:t>
            </a:r>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8</a:t>
            </a:fld>
            <a:endParaRPr lang="en-US"/>
          </a:p>
        </p:txBody>
      </p:sp>
    </p:spTree>
    <p:extLst>
      <p:ext uri="{BB962C8B-B14F-4D97-AF65-F5344CB8AC3E}">
        <p14:creationId xmlns:p14="http://schemas.microsoft.com/office/powerpoint/2010/main" val="34262597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could we have helped </a:t>
            </a:r>
            <a:r>
              <a:rPr lang="en-US" dirty="0" err="1"/>
              <a:t>Roxxie</a:t>
            </a:r>
            <a:r>
              <a:rPr lang="en-US" dirty="0"/>
              <a:t>? </a:t>
            </a:r>
          </a:p>
          <a:p>
            <a:endParaRPr lang="en-US" dirty="0"/>
          </a:p>
          <a:p>
            <a:endParaRPr lang="en-US" dirty="0"/>
          </a:p>
        </p:txBody>
      </p:sp>
      <p:sp>
        <p:nvSpPr>
          <p:cNvPr id="4" name="Slide Number Placeholder 3"/>
          <p:cNvSpPr>
            <a:spLocks noGrp="1"/>
          </p:cNvSpPr>
          <p:nvPr>
            <p:ph type="sldNum" sz="quarter" idx="5"/>
          </p:nvPr>
        </p:nvSpPr>
        <p:spPr/>
        <p:txBody>
          <a:bodyPr/>
          <a:lstStyle/>
          <a:p>
            <a:fld id="{77BD2451-1692-4F17-9614-E0A6C7F5D253}" type="slidenum">
              <a:rPr lang="en-US" smtClean="0"/>
              <a:t>9</a:t>
            </a:fld>
            <a:endParaRPr lang="en-US"/>
          </a:p>
        </p:txBody>
      </p:sp>
    </p:spTree>
    <p:extLst>
      <p:ext uri="{BB962C8B-B14F-4D97-AF65-F5344CB8AC3E}">
        <p14:creationId xmlns:p14="http://schemas.microsoft.com/office/powerpoint/2010/main" val="4016994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5ECC7F8-FED7-4A03-812F-3824A57C075F}" type="datetimeFigureOut">
              <a:rPr lang="en-US" smtClean="0"/>
              <a:t>10/11/2021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41C57-2E4C-4068-83C9-2F45B67FC345}"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2997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5ECC7F8-FED7-4A03-812F-3824A57C075F}" type="datetimeFigureOut">
              <a:rPr lang="en-US" smtClean="0"/>
              <a:t>10/11/2021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41C57-2E4C-4068-83C9-2F45B67FC345}" type="slidenum">
              <a:rPr lang="en-US" smtClean="0"/>
              <a:t>‹#›</a:t>
            </a:fld>
            <a:endParaRPr lang="en-US"/>
          </a:p>
        </p:txBody>
      </p:sp>
    </p:spTree>
    <p:extLst>
      <p:ext uri="{BB962C8B-B14F-4D97-AF65-F5344CB8AC3E}">
        <p14:creationId xmlns:p14="http://schemas.microsoft.com/office/powerpoint/2010/main" val="2070755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5ECC7F8-FED7-4A03-812F-3824A57C075F}" type="datetimeFigureOut">
              <a:rPr lang="en-US" smtClean="0"/>
              <a:t>10/11/2021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41C57-2E4C-4068-83C9-2F45B67FC345}" type="slidenum">
              <a:rPr lang="en-US" smtClean="0"/>
              <a:t>‹#›</a:t>
            </a:fld>
            <a:endParaRPr lang="en-US"/>
          </a:p>
        </p:txBody>
      </p:sp>
    </p:spTree>
    <p:extLst>
      <p:ext uri="{BB962C8B-B14F-4D97-AF65-F5344CB8AC3E}">
        <p14:creationId xmlns:p14="http://schemas.microsoft.com/office/powerpoint/2010/main" val="2263337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5ECC7F8-FED7-4A03-812F-3824A57C075F}" type="datetimeFigureOut">
              <a:rPr lang="en-US" smtClean="0"/>
              <a:t>10/11/2021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41C57-2E4C-4068-83C9-2F45B67FC345}" type="slidenum">
              <a:rPr lang="en-US" smtClean="0"/>
              <a:t>‹#›</a:t>
            </a:fld>
            <a:endParaRPr lang="en-US"/>
          </a:p>
        </p:txBody>
      </p:sp>
    </p:spTree>
    <p:extLst>
      <p:ext uri="{BB962C8B-B14F-4D97-AF65-F5344CB8AC3E}">
        <p14:creationId xmlns:p14="http://schemas.microsoft.com/office/powerpoint/2010/main" val="85387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5ECC7F8-FED7-4A03-812F-3824A57C075F}" type="datetimeFigureOut">
              <a:rPr lang="en-US" smtClean="0"/>
              <a:t>10/11/2021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41C57-2E4C-4068-83C9-2F45B67FC345}"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3987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5ECC7F8-FED7-4A03-812F-3824A57C075F}" type="datetimeFigureOut">
              <a:rPr lang="en-US" smtClean="0"/>
              <a:t>10/11/2021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941C57-2E4C-4068-83C9-2F45B67FC345}" type="slidenum">
              <a:rPr lang="en-US" smtClean="0"/>
              <a:t>‹#›</a:t>
            </a:fld>
            <a:endParaRPr lang="en-US"/>
          </a:p>
        </p:txBody>
      </p:sp>
    </p:spTree>
    <p:extLst>
      <p:ext uri="{BB962C8B-B14F-4D97-AF65-F5344CB8AC3E}">
        <p14:creationId xmlns:p14="http://schemas.microsoft.com/office/powerpoint/2010/main" val="1673398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5ECC7F8-FED7-4A03-812F-3824A57C075F}" type="datetimeFigureOut">
              <a:rPr lang="en-US" smtClean="0"/>
              <a:t>10/11/2021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941C57-2E4C-4068-83C9-2F45B67FC345}" type="slidenum">
              <a:rPr lang="en-US" smtClean="0"/>
              <a:t>‹#›</a:t>
            </a:fld>
            <a:endParaRPr lang="en-US"/>
          </a:p>
        </p:txBody>
      </p:sp>
    </p:spTree>
    <p:extLst>
      <p:ext uri="{BB962C8B-B14F-4D97-AF65-F5344CB8AC3E}">
        <p14:creationId xmlns:p14="http://schemas.microsoft.com/office/powerpoint/2010/main" val="2999629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5ECC7F8-FED7-4A03-812F-3824A57C075F}" type="datetimeFigureOut">
              <a:rPr lang="en-US" smtClean="0"/>
              <a:t>10/11/2021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941C57-2E4C-4068-83C9-2F45B67FC345}" type="slidenum">
              <a:rPr lang="en-US" smtClean="0"/>
              <a:t>‹#›</a:t>
            </a:fld>
            <a:endParaRPr lang="en-US"/>
          </a:p>
        </p:txBody>
      </p:sp>
    </p:spTree>
    <p:extLst>
      <p:ext uri="{BB962C8B-B14F-4D97-AF65-F5344CB8AC3E}">
        <p14:creationId xmlns:p14="http://schemas.microsoft.com/office/powerpoint/2010/main" val="1745424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5ECC7F8-FED7-4A03-812F-3824A57C075F}" type="datetimeFigureOut">
              <a:rPr lang="en-US" smtClean="0"/>
              <a:t>10/11/2021</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77941C57-2E4C-4068-83C9-2F45B67FC345}" type="slidenum">
              <a:rPr lang="en-US" smtClean="0"/>
              <a:t>‹#›</a:t>
            </a:fld>
            <a:endParaRPr lang="en-US"/>
          </a:p>
        </p:txBody>
      </p:sp>
    </p:spTree>
    <p:extLst>
      <p:ext uri="{BB962C8B-B14F-4D97-AF65-F5344CB8AC3E}">
        <p14:creationId xmlns:p14="http://schemas.microsoft.com/office/powerpoint/2010/main" val="2162538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5ECC7F8-FED7-4A03-812F-3824A57C075F}" type="datetimeFigureOut">
              <a:rPr lang="en-US" smtClean="0"/>
              <a:t>10/11/2021</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7941C57-2E4C-4068-83C9-2F45B67FC345}" type="slidenum">
              <a:rPr lang="en-US" smtClean="0"/>
              <a:t>‹#›</a:t>
            </a:fld>
            <a:endParaRPr lang="en-US"/>
          </a:p>
        </p:txBody>
      </p:sp>
    </p:spTree>
    <p:extLst>
      <p:ext uri="{BB962C8B-B14F-4D97-AF65-F5344CB8AC3E}">
        <p14:creationId xmlns:p14="http://schemas.microsoft.com/office/powerpoint/2010/main" val="3526971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5ECC7F8-FED7-4A03-812F-3824A57C075F}" type="datetimeFigureOut">
              <a:rPr lang="en-US" smtClean="0"/>
              <a:t>10/11/2021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941C57-2E4C-4068-83C9-2F45B67FC345}" type="slidenum">
              <a:rPr lang="en-US" smtClean="0"/>
              <a:t>‹#›</a:t>
            </a:fld>
            <a:endParaRPr lang="en-US"/>
          </a:p>
        </p:txBody>
      </p:sp>
    </p:spTree>
    <p:extLst>
      <p:ext uri="{BB962C8B-B14F-4D97-AF65-F5344CB8AC3E}">
        <p14:creationId xmlns:p14="http://schemas.microsoft.com/office/powerpoint/2010/main" val="2469389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D5ECC7F8-FED7-4A03-812F-3824A57C075F}" type="datetimeFigureOut">
              <a:rPr lang="en-US" smtClean="0"/>
              <a:t>10/11/2021</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7941C57-2E4C-4068-83C9-2F45B67FC345}"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20810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ideo" Target="https://www.youtube.com/embed/sBGGX64j8TQ?feature=oembed" TargetMode="Externa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ideo" Target="https://www.youtube.com/embed/g7-1a0eK1v8?feature=oembed" TargetMode="External"/><Relationship Id="rId4" Type="http://schemas.openxmlformats.org/officeDocument/2006/relationships/image" Target="../media/image6.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https://www.youtube.com/embed/yn87NTHwtr8?feature=oembed" TargetMode="External"/><Relationship Id="rId4" Type="http://schemas.openxmlformats.org/officeDocument/2006/relationships/image" Target="../media/image2.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video" Target="https://www.youtube.com/embed/IPCozaQbUvs?feature=oembed" TargetMode="External"/><Relationship Id="rId4" Type="http://schemas.openxmlformats.org/officeDocument/2006/relationships/image" Target="../media/image9.jpeg"/></Relationships>
</file>

<file path=ppt/slides/_rels/slide44.xml.rels><?xml version="1.0" encoding="UTF-8" standalone="yes"?>
<Relationships xmlns="http://schemas.openxmlformats.org/package/2006/relationships"><Relationship Id="rId3" Type="http://schemas.openxmlformats.org/officeDocument/2006/relationships/hyperlink" Target="https://doi.org/10.1086/505554"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0A0981-F72C-47E9-A6A4-B1FF078E9602}"/>
              </a:ext>
            </a:extLst>
          </p:cNvPr>
          <p:cNvSpPr>
            <a:spLocks noGrp="1"/>
          </p:cNvSpPr>
          <p:nvPr>
            <p:ph type="ctrTitle"/>
          </p:nvPr>
        </p:nvSpPr>
        <p:spPr/>
        <p:txBody>
          <a:bodyPr/>
          <a:lstStyle/>
          <a:p>
            <a:r>
              <a:rPr lang="en-US" dirty="0"/>
              <a:t>PRIDE: Teens in Care</a:t>
            </a:r>
          </a:p>
        </p:txBody>
      </p:sp>
      <p:sp>
        <p:nvSpPr>
          <p:cNvPr id="3" name="Subtitle 2">
            <a:extLst>
              <a:ext uri="{FF2B5EF4-FFF2-40B4-BE49-F238E27FC236}">
                <a16:creationId xmlns:a16="http://schemas.microsoft.com/office/drawing/2014/main" id="{AF40DA7F-E563-4B4E-8FCF-07A883ED1B59}"/>
              </a:ext>
            </a:extLst>
          </p:cNvPr>
          <p:cNvSpPr>
            <a:spLocks noGrp="1"/>
          </p:cNvSpPr>
          <p:nvPr>
            <p:ph type="subTitle" idx="1"/>
          </p:nvPr>
        </p:nvSpPr>
        <p:spPr/>
        <p:txBody>
          <a:bodyPr/>
          <a:lstStyle/>
          <a:p>
            <a:r>
              <a:rPr lang="en-US"/>
              <a:t>Foster PRIDE Advanced and Specialized Training</a:t>
            </a:r>
            <a:endParaRPr lang="en-US" dirty="0"/>
          </a:p>
        </p:txBody>
      </p:sp>
    </p:spTree>
    <p:extLst>
      <p:ext uri="{BB962C8B-B14F-4D97-AF65-F5344CB8AC3E}">
        <p14:creationId xmlns:p14="http://schemas.microsoft.com/office/powerpoint/2010/main" val="20537766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1AF0F-D195-407C-91A0-E9FF2D2060ED}"/>
              </a:ext>
            </a:extLst>
          </p:cNvPr>
          <p:cNvSpPr>
            <a:spLocks noGrp="1"/>
          </p:cNvSpPr>
          <p:nvPr>
            <p:ph type="title"/>
          </p:nvPr>
        </p:nvSpPr>
        <p:spPr/>
        <p:txBody>
          <a:bodyPr/>
          <a:lstStyle/>
          <a:p>
            <a:r>
              <a:rPr lang="en-US" dirty="0"/>
              <a:t>Trauma and Attachment</a:t>
            </a:r>
          </a:p>
        </p:txBody>
      </p:sp>
      <p:sp>
        <p:nvSpPr>
          <p:cNvPr id="3" name="Content Placeholder 2">
            <a:extLst>
              <a:ext uri="{FF2B5EF4-FFF2-40B4-BE49-F238E27FC236}">
                <a16:creationId xmlns:a16="http://schemas.microsoft.com/office/drawing/2014/main" id="{72AA3AC7-6782-41EA-AB74-1A4228C590FB}"/>
              </a:ext>
            </a:extLst>
          </p:cNvPr>
          <p:cNvSpPr>
            <a:spLocks noGrp="1"/>
          </p:cNvSpPr>
          <p:nvPr>
            <p:ph idx="1"/>
          </p:nvPr>
        </p:nvSpPr>
        <p:spPr/>
        <p:txBody>
          <a:bodyPr>
            <a:normAutofit/>
          </a:bodyPr>
          <a:lstStyle/>
          <a:p>
            <a:r>
              <a:rPr lang="en-US" sz="2800" dirty="0"/>
              <a:t>What </a:t>
            </a:r>
            <a:r>
              <a:rPr lang="en-US" sz="2800" dirty="0" err="1"/>
              <a:t>Roxxie</a:t>
            </a:r>
            <a:r>
              <a:rPr lang="en-US" sz="2800" dirty="0"/>
              <a:t> needed (and deserved) was attachment.</a:t>
            </a:r>
          </a:p>
          <a:p>
            <a:br>
              <a:rPr lang="en-US" sz="2800" dirty="0"/>
            </a:br>
            <a:r>
              <a:rPr lang="en-US" sz="2800" dirty="0"/>
              <a:t>Trauma and Attachment Disruptions </a:t>
            </a:r>
            <a:r>
              <a:rPr lang="en-US" sz="2800" i="1" dirty="0"/>
              <a:t>Look Different </a:t>
            </a:r>
            <a:r>
              <a:rPr lang="en-US" sz="2800" dirty="0"/>
              <a:t>in the Lives of Different Children</a:t>
            </a:r>
          </a:p>
          <a:p>
            <a:pPr>
              <a:buFont typeface="Arial" panose="020B0604020202020204" pitchFamily="34" charset="0"/>
              <a:buChar char="•"/>
            </a:pPr>
            <a:r>
              <a:rPr lang="en-US" sz="2800" dirty="0"/>
              <a:t> Young Children (Ages 0–5)</a:t>
            </a:r>
          </a:p>
          <a:p>
            <a:pPr>
              <a:buFont typeface="Arial" panose="020B0604020202020204" pitchFamily="34" charset="0"/>
              <a:buChar char="•"/>
            </a:pPr>
            <a:r>
              <a:rPr lang="en-US" sz="2800" dirty="0"/>
              <a:t> School-Age Children (Ages 6–12) </a:t>
            </a:r>
          </a:p>
          <a:p>
            <a:pPr>
              <a:buFont typeface="Arial" panose="020B0604020202020204" pitchFamily="34" charset="0"/>
              <a:buChar char="•"/>
            </a:pPr>
            <a:r>
              <a:rPr lang="en-US" sz="2800" dirty="0"/>
              <a:t> Teens (Ages 13–18) </a:t>
            </a:r>
          </a:p>
        </p:txBody>
      </p:sp>
    </p:spTree>
    <p:extLst>
      <p:ext uri="{BB962C8B-B14F-4D97-AF65-F5344CB8AC3E}">
        <p14:creationId xmlns:p14="http://schemas.microsoft.com/office/powerpoint/2010/main" val="672980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137F7-B9AA-40E4-9F28-3ACAAFB6F90A}"/>
              </a:ext>
            </a:extLst>
          </p:cNvPr>
          <p:cNvSpPr>
            <a:spLocks noGrp="1"/>
          </p:cNvSpPr>
          <p:nvPr>
            <p:ph type="title"/>
          </p:nvPr>
        </p:nvSpPr>
        <p:spPr/>
        <p:txBody>
          <a:bodyPr/>
          <a:lstStyle/>
          <a:p>
            <a:r>
              <a:rPr lang="en-US" dirty="0"/>
              <a:t>Young Children (Ages 0–5)</a:t>
            </a:r>
          </a:p>
        </p:txBody>
      </p:sp>
      <p:sp>
        <p:nvSpPr>
          <p:cNvPr id="3" name="Content Placeholder 2">
            <a:extLst>
              <a:ext uri="{FF2B5EF4-FFF2-40B4-BE49-F238E27FC236}">
                <a16:creationId xmlns:a16="http://schemas.microsoft.com/office/drawing/2014/main" id="{AAEB1A79-8327-4E39-8B46-36D7E48850F6}"/>
              </a:ext>
            </a:extLst>
          </p:cNvPr>
          <p:cNvSpPr>
            <a:spLocks noGrp="1"/>
          </p:cNvSpPr>
          <p:nvPr>
            <p:ph idx="1"/>
          </p:nvPr>
        </p:nvSpPr>
        <p:spPr/>
        <p:txBody>
          <a:bodyPr>
            <a:normAutofit lnSpcReduction="10000"/>
          </a:bodyPr>
          <a:lstStyle/>
          <a:p>
            <a:r>
              <a:rPr lang="en-US" sz="2800" dirty="0"/>
              <a:t>Irritability, “fussiness” </a:t>
            </a:r>
          </a:p>
          <a:p>
            <a:r>
              <a:rPr lang="en-US" sz="2800" dirty="0"/>
              <a:t>Startling easily or being difficult to calm </a:t>
            </a:r>
          </a:p>
          <a:p>
            <a:r>
              <a:rPr lang="en-US" sz="2800" dirty="0"/>
              <a:t>Frequent tantrums </a:t>
            </a:r>
          </a:p>
          <a:p>
            <a:r>
              <a:rPr lang="en-US" sz="2800" dirty="0"/>
              <a:t>Clinginess, reluctance to explore the world </a:t>
            </a:r>
          </a:p>
          <a:p>
            <a:r>
              <a:rPr lang="en-US" sz="2800" dirty="0"/>
              <a:t>Activity levels that are much higher or lower than peers </a:t>
            </a:r>
          </a:p>
          <a:p>
            <a:r>
              <a:rPr lang="en-US" sz="2800" dirty="0"/>
              <a:t>Repeating traumatic events over and over in dramatic play or conversation </a:t>
            </a:r>
          </a:p>
          <a:p>
            <a:r>
              <a:rPr lang="en-US" sz="2800" dirty="0"/>
              <a:t>Delays in reaching physical, language, or other milestones </a:t>
            </a:r>
          </a:p>
          <a:p>
            <a:endParaRPr lang="en-US" dirty="0"/>
          </a:p>
        </p:txBody>
      </p:sp>
    </p:spTree>
    <p:extLst>
      <p:ext uri="{BB962C8B-B14F-4D97-AF65-F5344CB8AC3E}">
        <p14:creationId xmlns:p14="http://schemas.microsoft.com/office/powerpoint/2010/main" val="560292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19236-6BA8-4D44-ADFB-1B4AA3238DE8}"/>
              </a:ext>
            </a:extLst>
          </p:cNvPr>
          <p:cNvSpPr>
            <a:spLocks noGrp="1"/>
          </p:cNvSpPr>
          <p:nvPr>
            <p:ph type="title"/>
          </p:nvPr>
        </p:nvSpPr>
        <p:spPr/>
        <p:txBody>
          <a:bodyPr/>
          <a:lstStyle/>
          <a:p>
            <a:r>
              <a:rPr lang="en-US" dirty="0"/>
              <a:t>School-Age Children (Ages 6–12) </a:t>
            </a:r>
          </a:p>
        </p:txBody>
      </p:sp>
      <p:sp>
        <p:nvSpPr>
          <p:cNvPr id="3" name="Content Placeholder 2">
            <a:extLst>
              <a:ext uri="{FF2B5EF4-FFF2-40B4-BE49-F238E27FC236}">
                <a16:creationId xmlns:a16="http://schemas.microsoft.com/office/drawing/2014/main" id="{39811F28-1728-4C7E-9945-042E650D2DE4}"/>
              </a:ext>
            </a:extLst>
          </p:cNvPr>
          <p:cNvSpPr>
            <a:spLocks noGrp="1"/>
          </p:cNvSpPr>
          <p:nvPr>
            <p:ph idx="1"/>
          </p:nvPr>
        </p:nvSpPr>
        <p:spPr/>
        <p:txBody>
          <a:bodyPr>
            <a:normAutofit/>
          </a:bodyPr>
          <a:lstStyle/>
          <a:p>
            <a:r>
              <a:rPr lang="en-US" sz="2800" dirty="0"/>
              <a:t>Difficulty paying attention </a:t>
            </a:r>
          </a:p>
          <a:p>
            <a:r>
              <a:rPr lang="en-US" sz="2800" dirty="0"/>
              <a:t>Being quiet or withdrawn </a:t>
            </a:r>
          </a:p>
          <a:p>
            <a:r>
              <a:rPr lang="en-US" sz="2800" dirty="0"/>
              <a:t>Frequent tears or sadness </a:t>
            </a:r>
          </a:p>
          <a:p>
            <a:r>
              <a:rPr lang="en-US" sz="2800" dirty="0"/>
              <a:t>Talking often about scary feelings and ideas </a:t>
            </a:r>
          </a:p>
          <a:p>
            <a:r>
              <a:rPr lang="en-US" sz="2800" dirty="0"/>
              <a:t>Difficulty transitioning from one activity to the next </a:t>
            </a:r>
          </a:p>
          <a:p>
            <a:r>
              <a:rPr lang="en-US" sz="2800" dirty="0"/>
              <a:t>Fighting with peers or adults </a:t>
            </a:r>
          </a:p>
          <a:p>
            <a:r>
              <a:rPr lang="en-US" sz="2800" dirty="0"/>
              <a:t>Changes in school performance </a:t>
            </a:r>
          </a:p>
          <a:p>
            <a:endParaRPr lang="en-US" dirty="0"/>
          </a:p>
        </p:txBody>
      </p:sp>
    </p:spTree>
    <p:extLst>
      <p:ext uri="{BB962C8B-B14F-4D97-AF65-F5344CB8AC3E}">
        <p14:creationId xmlns:p14="http://schemas.microsoft.com/office/powerpoint/2010/main" val="155622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19236-6BA8-4D44-ADFB-1B4AA3238DE8}"/>
              </a:ext>
            </a:extLst>
          </p:cNvPr>
          <p:cNvSpPr>
            <a:spLocks noGrp="1"/>
          </p:cNvSpPr>
          <p:nvPr>
            <p:ph type="title"/>
          </p:nvPr>
        </p:nvSpPr>
        <p:spPr/>
        <p:txBody>
          <a:bodyPr/>
          <a:lstStyle/>
          <a:p>
            <a:r>
              <a:rPr lang="en-US" dirty="0"/>
              <a:t>School-Age Children (Ages 6–12), cont. </a:t>
            </a:r>
          </a:p>
        </p:txBody>
      </p:sp>
      <p:sp>
        <p:nvSpPr>
          <p:cNvPr id="3" name="Content Placeholder 2">
            <a:extLst>
              <a:ext uri="{FF2B5EF4-FFF2-40B4-BE49-F238E27FC236}">
                <a16:creationId xmlns:a16="http://schemas.microsoft.com/office/drawing/2014/main" id="{39811F28-1728-4C7E-9945-042E650D2DE4}"/>
              </a:ext>
            </a:extLst>
          </p:cNvPr>
          <p:cNvSpPr>
            <a:spLocks noGrp="1"/>
          </p:cNvSpPr>
          <p:nvPr>
            <p:ph idx="1"/>
          </p:nvPr>
        </p:nvSpPr>
        <p:spPr/>
        <p:txBody>
          <a:bodyPr>
            <a:normAutofit/>
          </a:bodyPr>
          <a:lstStyle/>
          <a:p>
            <a:r>
              <a:rPr lang="en-US" sz="2800" dirty="0"/>
              <a:t>Wanting to be left alone </a:t>
            </a:r>
          </a:p>
          <a:p>
            <a:r>
              <a:rPr lang="en-US" sz="2800" dirty="0"/>
              <a:t>Eating much more or less than peers </a:t>
            </a:r>
          </a:p>
          <a:p>
            <a:r>
              <a:rPr lang="en-US" sz="2800" dirty="0"/>
              <a:t>Getting into trouble at home or school </a:t>
            </a:r>
          </a:p>
          <a:p>
            <a:r>
              <a:rPr lang="en-US" sz="2800" dirty="0"/>
              <a:t>Frequent headaches or stomachaches with no apparent cause </a:t>
            </a:r>
          </a:p>
          <a:p>
            <a:r>
              <a:rPr lang="en-US" sz="2800" dirty="0"/>
              <a:t>Behaviors common to younger children (thumb sucking, bed wetting, fear of the dark) </a:t>
            </a:r>
          </a:p>
          <a:p>
            <a:endParaRPr lang="en-US" dirty="0"/>
          </a:p>
        </p:txBody>
      </p:sp>
    </p:spTree>
    <p:extLst>
      <p:ext uri="{BB962C8B-B14F-4D97-AF65-F5344CB8AC3E}">
        <p14:creationId xmlns:p14="http://schemas.microsoft.com/office/powerpoint/2010/main" val="2786275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82592-9951-4EBA-BB22-91E769CB4290}"/>
              </a:ext>
            </a:extLst>
          </p:cNvPr>
          <p:cNvSpPr>
            <a:spLocks noGrp="1"/>
          </p:cNvSpPr>
          <p:nvPr>
            <p:ph type="title"/>
          </p:nvPr>
        </p:nvSpPr>
        <p:spPr/>
        <p:txBody>
          <a:bodyPr/>
          <a:lstStyle/>
          <a:p>
            <a:r>
              <a:rPr lang="en-US" dirty="0"/>
              <a:t>Teens (Ages 13–18) </a:t>
            </a:r>
          </a:p>
        </p:txBody>
      </p:sp>
      <p:sp>
        <p:nvSpPr>
          <p:cNvPr id="3" name="Content Placeholder 2">
            <a:extLst>
              <a:ext uri="{FF2B5EF4-FFF2-40B4-BE49-F238E27FC236}">
                <a16:creationId xmlns:a16="http://schemas.microsoft.com/office/drawing/2014/main" id="{FFAAD326-BF6E-425B-B812-B84D3CE05326}"/>
              </a:ext>
            </a:extLst>
          </p:cNvPr>
          <p:cNvSpPr>
            <a:spLocks noGrp="1"/>
          </p:cNvSpPr>
          <p:nvPr>
            <p:ph idx="1"/>
          </p:nvPr>
        </p:nvSpPr>
        <p:spPr>
          <a:xfrm>
            <a:off x="1097280" y="1845734"/>
            <a:ext cx="10058400" cy="4442050"/>
          </a:xfrm>
        </p:spPr>
        <p:txBody>
          <a:bodyPr>
            <a:normAutofit lnSpcReduction="10000"/>
          </a:bodyPr>
          <a:lstStyle/>
          <a:p>
            <a:r>
              <a:rPr lang="en-US" sz="2800" dirty="0"/>
              <a:t>Talking about the trauma constantly, or denying that it happened </a:t>
            </a:r>
          </a:p>
          <a:p>
            <a:r>
              <a:rPr lang="en-US" sz="2800" dirty="0"/>
              <a:t>Refusal to follow rules, or talking back frequently </a:t>
            </a:r>
          </a:p>
          <a:p>
            <a:r>
              <a:rPr lang="en-US" sz="2800" dirty="0"/>
              <a:t>Being tired all the time, sleeping much more (or less) than peers, nightmares </a:t>
            </a:r>
          </a:p>
          <a:p>
            <a:r>
              <a:rPr lang="en-US" sz="2800" dirty="0"/>
              <a:t>Risky behaviors </a:t>
            </a:r>
          </a:p>
          <a:p>
            <a:r>
              <a:rPr lang="en-US" sz="2800" dirty="0"/>
              <a:t>Fighting </a:t>
            </a:r>
          </a:p>
          <a:p>
            <a:r>
              <a:rPr lang="en-US" sz="2800" dirty="0"/>
              <a:t>Not wanting to spend time with friends </a:t>
            </a:r>
          </a:p>
          <a:p>
            <a:r>
              <a:rPr lang="en-US" sz="2800" dirty="0"/>
              <a:t>Using drugs or alcohol, running away from home, or getting into trouble with the law </a:t>
            </a:r>
          </a:p>
          <a:p>
            <a:endParaRPr lang="en-US" dirty="0"/>
          </a:p>
        </p:txBody>
      </p:sp>
    </p:spTree>
    <p:extLst>
      <p:ext uri="{BB962C8B-B14F-4D97-AF65-F5344CB8AC3E}">
        <p14:creationId xmlns:p14="http://schemas.microsoft.com/office/powerpoint/2010/main" val="25059211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99000"/>
                <a:satMod val="140000"/>
              </a:schemeClr>
            </a:gs>
            <a:gs pos="65000">
              <a:schemeClr val="bg2">
                <a:tint val="100000"/>
                <a:shade val="80000"/>
                <a:satMod val="130000"/>
              </a:schemeClr>
            </a:gs>
            <a:gs pos="100000">
              <a:schemeClr val="bg2">
                <a:tint val="100000"/>
                <a:shade val="48000"/>
                <a:satMod val="120000"/>
              </a:schemeClr>
            </a:gs>
          </a:gsLst>
          <a:lin ang="16200000" scaled="0"/>
        </a:gra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329F45E3-C125-49F5-863F-3F771273B7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a:extLst>
              <a:ext uri="{FF2B5EF4-FFF2-40B4-BE49-F238E27FC236}">
                <a16:creationId xmlns:a16="http://schemas.microsoft.com/office/drawing/2014/main" id="{F23C6175-7110-4DB0-BEA4-FC1D29302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5" name="Straight Connector 24">
            <a:extLst>
              <a:ext uri="{FF2B5EF4-FFF2-40B4-BE49-F238E27FC236}">
                <a16:creationId xmlns:a16="http://schemas.microsoft.com/office/drawing/2014/main" id="{044DF19B-511F-4F07-A7AD-1A010C6BFCB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Content Placeholder 4" descr="A picture containing silhouette&#10;&#10;Description automatically generated">
            <a:extLst>
              <a:ext uri="{FF2B5EF4-FFF2-40B4-BE49-F238E27FC236}">
                <a16:creationId xmlns:a16="http://schemas.microsoft.com/office/drawing/2014/main" id="{4E91A317-9D29-4368-BAA0-8001087EE20A}"/>
              </a:ext>
            </a:extLst>
          </p:cNvPr>
          <p:cNvPicPr>
            <a:picLocks noChangeAspect="1"/>
          </p:cNvPicPr>
          <p:nvPr/>
        </p:nvPicPr>
        <p:blipFill rotWithShape="1">
          <a:blip r:embed="rId3">
            <a:duotone>
              <a:prstClr val="black"/>
              <a:schemeClr val="tx2">
                <a:tint val="45000"/>
                <a:satMod val="400000"/>
              </a:schemeClr>
            </a:duotone>
            <a:alphaModFix amt="40000"/>
            <a:extLst>
              <a:ext uri="{28A0092B-C50C-407E-A947-70E740481C1C}">
                <a14:useLocalDpi xmlns:a14="http://schemas.microsoft.com/office/drawing/2010/main" val="0"/>
              </a:ext>
            </a:extLst>
          </a:blip>
          <a:srcRect t="2174"/>
          <a:stretch/>
        </p:blipFill>
        <p:spPr>
          <a:xfrm>
            <a:off x="20" y="10"/>
            <a:ext cx="12191980" cy="6857990"/>
          </a:xfrm>
          <a:prstGeom prst="rect">
            <a:avLst/>
          </a:prstGeom>
        </p:spPr>
      </p:pic>
      <p:sp>
        <p:nvSpPr>
          <p:cNvPr id="2" name="Title 1">
            <a:extLst>
              <a:ext uri="{FF2B5EF4-FFF2-40B4-BE49-F238E27FC236}">
                <a16:creationId xmlns:a16="http://schemas.microsoft.com/office/drawing/2014/main" id="{40669778-D0CB-4A27-98DD-7A3845C8EA99}"/>
              </a:ext>
            </a:extLst>
          </p:cNvPr>
          <p:cNvSpPr>
            <a:spLocks noGrp="1"/>
          </p:cNvSpPr>
          <p:nvPr>
            <p:ph type="title"/>
          </p:nvPr>
        </p:nvSpPr>
        <p:spPr>
          <a:xfrm>
            <a:off x="1097280" y="758952"/>
            <a:ext cx="10058400" cy="3566160"/>
          </a:xfrm>
        </p:spPr>
        <p:txBody>
          <a:bodyPr vert="horz" lIns="91440" tIns="45720" rIns="91440" bIns="45720" rtlCol="0" anchor="b">
            <a:normAutofit/>
          </a:bodyPr>
          <a:lstStyle/>
          <a:p>
            <a:r>
              <a:rPr lang="en-US" sz="5400" dirty="0" err="1">
                <a:solidFill>
                  <a:schemeClr val="tx1">
                    <a:lumMod val="85000"/>
                    <a:lumOff val="15000"/>
                  </a:schemeClr>
                </a:solidFill>
              </a:rPr>
              <a:t>Roxxie</a:t>
            </a:r>
            <a:r>
              <a:rPr lang="en-US" sz="5400" dirty="0">
                <a:solidFill>
                  <a:schemeClr val="tx1">
                    <a:lumMod val="85000"/>
                    <a:lumOff val="15000"/>
                  </a:schemeClr>
                </a:solidFill>
              </a:rPr>
              <a:t> Says She Doesn’t Need You</a:t>
            </a:r>
          </a:p>
        </p:txBody>
      </p:sp>
      <p:cxnSp>
        <p:nvCxnSpPr>
          <p:cNvPr id="27" name="Straight Connector 26">
            <a:extLst>
              <a:ext uri="{FF2B5EF4-FFF2-40B4-BE49-F238E27FC236}">
                <a16:creationId xmlns:a16="http://schemas.microsoft.com/office/drawing/2014/main" id="{C117F0FD-C691-43EE-92C7-3C87A971D98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5E5976DF-0EAA-46D4-9BCB-BD689444A3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Rectangle 30">
            <a:extLst>
              <a:ext uri="{FF2B5EF4-FFF2-40B4-BE49-F238E27FC236}">
                <a16:creationId xmlns:a16="http://schemas.microsoft.com/office/drawing/2014/main" id="{64648040-62BC-4A8B-896F-E8D87A643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83863021"/>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D8F1F-B0CC-403D-8DDE-7ADECED77198}"/>
              </a:ext>
            </a:extLst>
          </p:cNvPr>
          <p:cNvSpPr>
            <a:spLocks noGrp="1"/>
          </p:cNvSpPr>
          <p:nvPr>
            <p:ph type="title"/>
          </p:nvPr>
        </p:nvSpPr>
        <p:spPr/>
        <p:txBody>
          <a:bodyPr/>
          <a:lstStyle/>
          <a:p>
            <a:r>
              <a:rPr lang="en-US" dirty="0"/>
              <a:t>“I don’t need you.” – Behind the Words</a:t>
            </a:r>
          </a:p>
        </p:txBody>
      </p:sp>
      <p:sp>
        <p:nvSpPr>
          <p:cNvPr id="3" name="Content Placeholder 2">
            <a:extLst>
              <a:ext uri="{FF2B5EF4-FFF2-40B4-BE49-F238E27FC236}">
                <a16:creationId xmlns:a16="http://schemas.microsoft.com/office/drawing/2014/main" id="{DF68E9EF-121F-4044-99EC-6430CE2AA74E}"/>
              </a:ext>
            </a:extLst>
          </p:cNvPr>
          <p:cNvSpPr>
            <a:spLocks noGrp="1"/>
          </p:cNvSpPr>
          <p:nvPr>
            <p:ph idx="1"/>
          </p:nvPr>
        </p:nvSpPr>
        <p:spPr>
          <a:xfrm>
            <a:off x="1097280" y="1845733"/>
            <a:ext cx="10058400" cy="4725663"/>
          </a:xfrm>
        </p:spPr>
        <p:txBody>
          <a:bodyPr>
            <a:normAutofit/>
          </a:bodyPr>
          <a:lstStyle/>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You don’t know how to take care of me.</a:t>
            </a:r>
          </a:p>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You will want me to be something that I can't be.</a:t>
            </a:r>
          </a:p>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You won't be able to love me.</a:t>
            </a:r>
          </a:p>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You will give up on me. </a:t>
            </a:r>
          </a:p>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You will want me to love you.</a:t>
            </a:r>
          </a:p>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You will want to tell me what to do.</a:t>
            </a:r>
          </a:p>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You will only get hurt.</a:t>
            </a:r>
          </a:p>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So you better not need me.</a:t>
            </a:r>
          </a:p>
          <a:p>
            <a:endParaRPr lang="en-US" dirty="0"/>
          </a:p>
        </p:txBody>
      </p:sp>
    </p:spTree>
    <p:extLst>
      <p:ext uri="{BB962C8B-B14F-4D97-AF65-F5344CB8AC3E}">
        <p14:creationId xmlns:p14="http://schemas.microsoft.com/office/powerpoint/2010/main" val="28566105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D0BC4-6F34-43E3-9C86-F89592487999}"/>
              </a:ext>
            </a:extLst>
          </p:cNvPr>
          <p:cNvSpPr>
            <a:spLocks noGrp="1"/>
          </p:cNvSpPr>
          <p:nvPr>
            <p:ph type="title"/>
          </p:nvPr>
        </p:nvSpPr>
        <p:spPr/>
        <p:txBody>
          <a:bodyPr/>
          <a:lstStyle/>
          <a:p>
            <a:r>
              <a:rPr lang="en-US" dirty="0"/>
              <a:t>What the Words May Really Mean</a:t>
            </a:r>
          </a:p>
        </p:txBody>
      </p:sp>
      <p:sp>
        <p:nvSpPr>
          <p:cNvPr id="3" name="Content Placeholder 2">
            <a:extLst>
              <a:ext uri="{FF2B5EF4-FFF2-40B4-BE49-F238E27FC236}">
                <a16:creationId xmlns:a16="http://schemas.microsoft.com/office/drawing/2014/main" id="{523F41B2-DEB0-4623-9A3D-CCF778865BE6}"/>
              </a:ext>
            </a:extLst>
          </p:cNvPr>
          <p:cNvSpPr>
            <a:spLocks noGrp="1"/>
          </p:cNvSpPr>
          <p:nvPr>
            <p:ph idx="1"/>
          </p:nvPr>
        </p:nvSpPr>
        <p:spPr/>
        <p:txBody>
          <a:bodyPr>
            <a:normAutofit/>
          </a:bodyPr>
          <a:lstStyle/>
          <a:p>
            <a:pPr marL="0" indent="0">
              <a:buNone/>
            </a:pPr>
            <a:r>
              <a:rPr lang="en-US" sz="2800" dirty="0" err="1"/>
              <a:t>Roxxie</a:t>
            </a:r>
            <a:r>
              <a:rPr lang="en-US" sz="2800" dirty="0"/>
              <a:t> says she doesn’t need you, but what is behind the words?</a:t>
            </a:r>
          </a:p>
          <a:p>
            <a:pPr>
              <a:buFont typeface="Arial" panose="020B0604020202020204" pitchFamily="34" charset="0"/>
              <a:buChar char="•"/>
            </a:pPr>
            <a:r>
              <a:rPr lang="en-US" sz="2800" dirty="0"/>
              <a:t> I have taken care of myself for a long time now.</a:t>
            </a:r>
          </a:p>
          <a:p>
            <a:pPr>
              <a:buFont typeface="Arial" panose="020B0604020202020204" pitchFamily="34" charset="0"/>
              <a:buChar char="•"/>
            </a:pPr>
            <a:r>
              <a:rPr lang="en-US" sz="2800" dirty="0"/>
              <a:t> I want control.</a:t>
            </a:r>
          </a:p>
          <a:p>
            <a:pPr>
              <a:buFont typeface="Arial" panose="020B0604020202020204" pitchFamily="34" charset="0"/>
              <a:buChar char="•"/>
            </a:pPr>
            <a:r>
              <a:rPr lang="en-US" sz="2800" dirty="0"/>
              <a:t> I’m afraid you won't want to keep taking care of me.</a:t>
            </a:r>
            <a:br>
              <a:rPr lang="en-US" sz="2800" dirty="0"/>
            </a:br>
            <a:endParaRPr lang="en-US" sz="2800" dirty="0"/>
          </a:p>
          <a:p>
            <a:pPr marL="0" indent="0">
              <a:buNone/>
            </a:pPr>
            <a:r>
              <a:rPr lang="en-US" sz="2800" i="1" dirty="0"/>
              <a:t>What else may be behind her words?</a:t>
            </a:r>
          </a:p>
        </p:txBody>
      </p:sp>
    </p:spTree>
    <p:extLst>
      <p:ext uri="{BB962C8B-B14F-4D97-AF65-F5344CB8AC3E}">
        <p14:creationId xmlns:p14="http://schemas.microsoft.com/office/powerpoint/2010/main" val="388445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BED41-F812-43C8-BED0-36FD6D6D7106}"/>
              </a:ext>
            </a:extLst>
          </p:cNvPr>
          <p:cNvSpPr>
            <a:spLocks noGrp="1"/>
          </p:cNvSpPr>
          <p:nvPr>
            <p:ph type="title"/>
          </p:nvPr>
        </p:nvSpPr>
        <p:spPr/>
        <p:txBody>
          <a:bodyPr/>
          <a:lstStyle/>
          <a:p>
            <a:r>
              <a:rPr lang="en-US" dirty="0"/>
              <a:t>Taking PRIDE Activity</a:t>
            </a:r>
          </a:p>
        </p:txBody>
      </p:sp>
      <p:sp>
        <p:nvSpPr>
          <p:cNvPr id="3" name="Content Placeholder 2">
            <a:extLst>
              <a:ext uri="{FF2B5EF4-FFF2-40B4-BE49-F238E27FC236}">
                <a16:creationId xmlns:a16="http://schemas.microsoft.com/office/drawing/2014/main" id="{FBAA613A-00EE-45D7-BFD1-920982E443FB}"/>
              </a:ext>
            </a:extLst>
          </p:cNvPr>
          <p:cNvSpPr>
            <a:spLocks noGrp="1"/>
          </p:cNvSpPr>
          <p:nvPr>
            <p:ph idx="1"/>
          </p:nvPr>
        </p:nvSpPr>
        <p:spPr>
          <a:xfrm>
            <a:off x="1097280" y="1845734"/>
            <a:ext cx="10058400" cy="4524244"/>
          </a:xfrm>
        </p:spPr>
        <p:txBody>
          <a:bodyPr>
            <a:normAutofit/>
          </a:bodyPr>
          <a:lstStyle/>
          <a:p>
            <a:pPr marL="0" indent="0">
              <a:buNone/>
            </a:pPr>
            <a:r>
              <a:rPr lang="en-US" sz="2800" dirty="0"/>
              <a:t>In this session, you heard </a:t>
            </a:r>
            <a:r>
              <a:rPr lang="en-US" sz="2800" dirty="0" err="1"/>
              <a:t>Roxxie's</a:t>
            </a:r>
            <a:r>
              <a:rPr lang="en-US" sz="2800" dirty="0"/>
              <a:t> story and it helped you to better understand her behaviors and needs.</a:t>
            </a:r>
          </a:p>
          <a:p>
            <a:pPr marL="0" indent="0">
              <a:buNone/>
            </a:pPr>
            <a:r>
              <a:rPr lang="en-US" sz="2800" dirty="0"/>
              <a:t>Think of a teen in your care (or who was in your care in the past). </a:t>
            </a:r>
          </a:p>
          <a:p>
            <a:pPr marL="0" indent="0">
              <a:buNone/>
            </a:pPr>
            <a:r>
              <a:rPr lang="en-US" sz="2800" b="1" dirty="0"/>
              <a:t>What is his or her story?</a:t>
            </a:r>
          </a:p>
          <a:p>
            <a:pPr marL="0" indent="0">
              <a:buNone/>
            </a:pPr>
            <a:r>
              <a:rPr lang="en-US" sz="2800" dirty="0"/>
              <a:t>Tell the teen's story- from the teen's point of view. Use the word "I," and really try to think from the teen's perspective. Tell the three parts of the story - what I needed as a child, how I met my own needs, why I don't need you now. (It's fine if you don't know some parts.)</a:t>
            </a:r>
          </a:p>
          <a:p>
            <a:pPr marL="0" indent="0">
              <a:buNone/>
            </a:pPr>
            <a:r>
              <a:rPr lang="en-US" sz="2800" dirty="0"/>
              <a:t>It doesn't have to be long, and you don't need to be a writer.</a:t>
            </a:r>
          </a:p>
          <a:p>
            <a:endParaRPr lang="en-US" dirty="0"/>
          </a:p>
        </p:txBody>
      </p:sp>
    </p:spTree>
    <p:extLst>
      <p:ext uri="{BB962C8B-B14F-4D97-AF65-F5344CB8AC3E}">
        <p14:creationId xmlns:p14="http://schemas.microsoft.com/office/powerpoint/2010/main" val="12453151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A318A-5E26-4DDE-86A7-AC59AD7C50A3}"/>
              </a:ext>
            </a:extLst>
          </p:cNvPr>
          <p:cNvSpPr>
            <a:spLocks noGrp="1"/>
          </p:cNvSpPr>
          <p:nvPr>
            <p:ph type="title"/>
          </p:nvPr>
        </p:nvSpPr>
        <p:spPr/>
        <p:txBody>
          <a:bodyPr/>
          <a:lstStyle/>
          <a:p>
            <a:r>
              <a:rPr lang="en-US" dirty="0"/>
              <a:t>Session 1 Closing: Foster Kids Tell Their Foster Parents What They Really Think</a:t>
            </a:r>
          </a:p>
        </p:txBody>
      </p:sp>
      <p:pic>
        <p:nvPicPr>
          <p:cNvPr id="4" name="Online Media 3" title="Foster Kids Tell Their Foster Parents What They Really Think">
            <a:hlinkClick r:id="" action="ppaction://media"/>
            <a:extLst>
              <a:ext uri="{FF2B5EF4-FFF2-40B4-BE49-F238E27FC236}">
                <a16:creationId xmlns:a16="http://schemas.microsoft.com/office/drawing/2014/main" id="{710BA893-C19E-4C6C-AF10-A868CAEB00FC}"/>
              </a:ext>
            </a:extLst>
          </p:cNvPr>
          <p:cNvPicPr>
            <a:picLocks noGrp="1" noRot="1" noChangeAspect="1"/>
          </p:cNvPicPr>
          <p:nvPr>
            <p:ph idx="1"/>
            <a:videoFile r:link="rId1"/>
          </p:nvPr>
        </p:nvPicPr>
        <p:blipFill>
          <a:blip r:embed="rId4"/>
          <a:stretch>
            <a:fillRect/>
          </a:stretch>
        </p:blipFill>
        <p:spPr>
          <a:xfrm>
            <a:off x="2197234" y="1846263"/>
            <a:ext cx="7797531" cy="4405562"/>
          </a:xfrm>
          <a:prstGeom prst="rect">
            <a:avLst/>
          </a:prstGeom>
        </p:spPr>
      </p:pic>
    </p:spTree>
    <p:extLst>
      <p:ext uri="{BB962C8B-B14F-4D97-AF65-F5344CB8AC3E}">
        <p14:creationId xmlns:p14="http://schemas.microsoft.com/office/powerpoint/2010/main" val="127399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A83221F-FB54-4C4B-8C2B-AEC57F99004C}"/>
              </a:ext>
            </a:extLst>
          </p:cNvPr>
          <p:cNvSpPr>
            <a:spLocks noGrp="1"/>
          </p:cNvSpPr>
          <p:nvPr>
            <p:ph type="title"/>
          </p:nvPr>
        </p:nvSpPr>
        <p:spPr/>
        <p:txBody>
          <a:bodyPr/>
          <a:lstStyle/>
          <a:p>
            <a:r>
              <a:rPr lang="en-US" dirty="0"/>
              <a:t>Session 1: How to Survive Trauma and Loss – The Teen’s Point of View</a:t>
            </a:r>
          </a:p>
        </p:txBody>
      </p:sp>
      <p:pic>
        <p:nvPicPr>
          <p:cNvPr id="3" name="Picture Placeholder 2" descr="A picture containing person, indoor, people&#10;&#10;Description automatically generated">
            <a:extLst>
              <a:ext uri="{FF2B5EF4-FFF2-40B4-BE49-F238E27FC236}">
                <a16:creationId xmlns:a16="http://schemas.microsoft.com/office/drawing/2014/main" id="{0AAD2501-1B86-4A3C-A938-0928A698E9DC}"/>
              </a:ext>
            </a:extLst>
          </p:cNvPr>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t="19766" b="19766"/>
          <a:stretch>
            <a:fillRect/>
          </a:stretch>
        </p:blipFill>
        <p:spPr/>
      </p:pic>
      <p:sp>
        <p:nvSpPr>
          <p:cNvPr id="6" name="Text Placeholder 5">
            <a:extLst>
              <a:ext uri="{FF2B5EF4-FFF2-40B4-BE49-F238E27FC236}">
                <a16:creationId xmlns:a16="http://schemas.microsoft.com/office/drawing/2014/main" id="{FE103E82-297A-4E3A-A793-ABBC7A999207}"/>
              </a:ext>
            </a:extLst>
          </p:cNvPr>
          <p:cNvSpPr>
            <a:spLocks noGrp="1"/>
          </p:cNvSpPr>
          <p:nvPr>
            <p:ph type="body" sz="half" idx="2"/>
          </p:nvPr>
        </p:nvSpPr>
        <p:spPr/>
        <p:txBody>
          <a:bodyPr/>
          <a:lstStyle/>
          <a:p>
            <a:r>
              <a:rPr lang="en-US" dirty="0"/>
              <a:t>Foster PRIDE Advanced and Specialized Training</a:t>
            </a:r>
          </a:p>
          <a:p>
            <a:endParaRPr lang="en-US" dirty="0"/>
          </a:p>
        </p:txBody>
      </p:sp>
    </p:spTree>
    <p:extLst>
      <p:ext uri="{BB962C8B-B14F-4D97-AF65-F5344CB8AC3E}">
        <p14:creationId xmlns:p14="http://schemas.microsoft.com/office/powerpoint/2010/main" val="22535376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A83221F-FB54-4C4B-8C2B-AEC57F99004C}"/>
              </a:ext>
            </a:extLst>
          </p:cNvPr>
          <p:cNvSpPr>
            <a:spLocks noGrp="1"/>
          </p:cNvSpPr>
          <p:nvPr>
            <p:ph type="title"/>
          </p:nvPr>
        </p:nvSpPr>
        <p:spPr/>
        <p:txBody>
          <a:bodyPr/>
          <a:lstStyle/>
          <a:p>
            <a:r>
              <a:rPr lang="en-US" dirty="0"/>
              <a:t>Session 2: Providing a Nurturing and Healing Home for Teens With Attachment Needs</a:t>
            </a:r>
          </a:p>
        </p:txBody>
      </p:sp>
      <p:pic>
        <p:nvPicPr>
          <p:cNvPr id="8" name="Picture Placeholder 7" descr="A couple of women sitting on a couch&#10;&#10;Description automatically generated with low confidence">
            <a:extLst>
              <a:ext uri="{FF2B5EF4-FFF2-40B4-BE49-F238E27FC236}">
                <a16:creationId xmlns:a16="http://schemas.microsoft.com/office/drawing/2014/main" id="{BBE4CC96-F775-4CD8-B263-A86D2202396A}"/>
              </a:ext>
            </a:extLst>
          </p:cNvPr>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t="19009" b="19009"/>
          <a:stretch>
            <a:fillRect/>
          </a:stretch>
        </p:blipFill>
        <p:spPr>
          <a:xfrm>
            <a:off x="0" y="0"/>
            <a:ext cx="12191985" cy="4915076"/>
          </a:xfrm>
        </p:spPr>
      </p:pic>
      <p:sp>
        <p:nvSpPr>
          <p:cNvPr id="6" name="Text Placeholder 5">
            <a:extLst>
              <a:ext uri="{FF2B5EF4-FFF2-40B4-BE49-F238E27FC236}">
                <a16:creationId xmlns:a16="http://schemas.microsoft.com/office/drawing/2014/main" id="{FE103E82-297A-4E3A-A793-ABBC7A999207}"/>
              </a:ext>
            </a:extLst>
          </p:cNvPr>
          <p:cNvSpPr>
            <a:spLocks noGrp="1"/>
          </p:cNvSpPr>
          <p:nvPr>
            <p:ph type="body" sz="half" idx="2"/>
          </p:nvPr>
        </p:nvSpPr>
        <p:spPr/>
        <p:txBody>
          <a:bodyPr/>
          <a:lstStyle/>
          <a:p>
            <a:r>
              <a:rPr lang="en-US" dirty="0"/>
              <a:t>Foster PRIDE Advanced and Specialized Training</a:t>
            </a:r>
          </a:p>
          <a:p>
            <a:endParaRPr lang="en-US" dirty="0"/>
          </a:p>
        </p:txBody>
      </p:sp>
    </p:spTree>
    <p:extLst>
      <p:ext uri="{BB962C8B-B14F-4D97-AF65-F5344CB8AC3E}">
        <p14:creationId xmlns:p14="http://schemas.microsoft.com/office/powerpoint/2010/main" val="9447186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AB150-ED4F-4D52-908E-3AAD82E16465}"/>
              </a:ext>
            </a:extLst>
          </p:cNvPr>
          <p:cNvSpPr>
            <a:spLocks noGrp="1"/>
          </p:cNvSpPr>
          <p:nvPr>
            <p:ph type="title"/>
          </p:nvPr>
        </p:nvSpPr>
        <p:spPr/>
        <p:txBody>
          <a:bodyPr>
            <a:normAutofit/>
          </a:bodyPr>
          <a:lstStyle/>
          <a:p>
            <a:r>
              <a:rPr lang="en-US" dirty="0"/>
              <a:t>Teens in Care Session 2: Objectives</a:t>
            </a:r>
          </a:p>
        </p:txBody>
      </p:sp>
      <p:sp>
        <p:nvSpPr>
          <p:cNvPr id="3" name="Content Placeholder 2">
            <a:extLst>
              <a:ext uri="{FF2B5EF4-FFF2-40B4-BE49-F238E27FC236}">
                <a16:creationId xmlns:a16="http://schemas.microsoft.com/office/drawing/2014/main" id="{F991A57B-DD5A-4574-9F0D-41F81869FD28}"/>
              </a:ext>
            </a:extLst>
          </p:cNvPr>
          <p:cNvSpPr>
            <a:spLocks noGrp="1"/>
          </p:cNvSpPr>
          <p:nvPr>
            <p:ph idx="1"/>
          </p:nvPr>
        </p:nvSpPr>
        <p:spPr>
          <a:xfrm>
            <a:off x="1097280" y="1845733"/>
            <a:ext cx="10058400" cy="4725663"/>
          </a:xfrm>
        </p:spPr>
        <p:txBody>
          <a:bodyPr>
            <a:normAutofit/>
          </a:bodyPr>
          <a:lstStyle/>
          <a:p>
            <a:pPr marL="0" marR="0" indent="0">
              <a:lnSpc>
                <a:spcPct val="107000"/>
              </a:lnSpc>
              <a:spcBef>
                <a:spcPts val="0"/>
              </a:spcBef>
              <a:spcAft>
                <a:spcPts val="800"/>
              </a:spcAft>
              <a:buNone/>
            </a:pPr>
            <a:r>
              <a:rPr lang="en-US" sz="2100" dirty="0">
                <a:effectLst/>
                <a:latin typeface="Calibri" panose="020F0502020204030204" pitchFamily="34" charset="0"/>
                <a:ea typeface="Calibri" panose="020F0502020204030204" pitchFamily="34" charset="0"/>
                <a:cs typeface="Times New Roman" panose="02020603050405020304" pitchFamily="18" charset="0"/>
              </a:rPr>
              <a:t>Describe how the teen's challenging  behaviors  develop over time out of the teen's adaptive responses to trauma, grief, and loss;</a:t>
            </a:r>
          </a:p>
          <a:p>
            <a:pPr marL="0" marR="0" indent="0">
              <a:lnSpc>
                <a:spcPct val="107000"/>
              </a:lnSpc>
              <a:spcBef>
                <a:spcPts val="0"/>
              </a:spcBef>
              <a:spcAft>
                <a:spcPts val="800"/>
              </a:spcAft>
              <a:buNone/>
            </a:pPr>
            <a:r>
              <a:rPr lang="en-US" sz="2100" dirty="0">
                <a:effectLst/>
                <a:latin typeface="Calibri" panose="020F0502020204030204" pitchFamily="34" charset="0"/>
                <a:ea typeface="Calibri" panose="020F0502020204030204" pitchFamily="34" charset="0"/>
                <a:cs typeface="Times New Roman" panose="02020603050405020304" pitchFamily="18" charset="0"/>
              </a:rPr>
              <a:t>List five basic tips for helping manage challenging teen behaviors in the home;</a:t>
            </a:r>
          </a:p>
          <a:p>
            <a:pPr marL="0" marR="0" indent="0">
              <a:lnSpc>
                <a:spcPct val="107000"/>
              </a:lnSpc>
              <a:spcBef>
                <a:spcPts val="0"/>
              </a:spcBef>
              <a:spcAft>
                <a:spcPts val="800"/>
              </a:spcAft>
              <a:buNone/>
            </a:pPr>
            <a:r>
              <a:rPr lang="en-US" sz="2100" dirty="0">
                <a:effectLst/>
                <a:latin typeface="Calibri" panose="020F0502020204030204" pitchFamily="34" charset="0"/>
                <a:ea typeface="Calibri" panose="020F0502020204030204" pitchFamily="34" charset="0"/>
                <a:cs typeface="Times New Roman" panose="02020603050405020304" pitchFamily="18" charset="0"/>
              </a:rPr>
              <a:t>Describe why the "relationship-based" strategies for handling behavior are generally not effective when working with  teens who  have attachment needs;</a:t>
            </a:r>
          </a:p>
          <a:p>
            <a:pPr marL="0" marR="0" indent="0">
              <a:lnSpc>
                <a:spcPct val="107000"/>
              </a:lnSpc>
              <a:spcBef>
                <a:spcPts val="0"/>
              </a:spcBef>
              <a:spcAft>
                <a:spcPts val="800"/>
              </a:spcAft>
              <a:buNone/>
            </a:pPr>
            <a:r>
              <a:rPr lang="en-US" sz="2100" dirty="0">
                <a:effectLst/>
                <a:latin typeface="Calibri" panose="020F0502020204030204" pitchFamily="34" charset="0"/>
                <a:ea typeface="Calibri" panose="020F0502020204030204" pitchFamily="34" charset="0"/>
                <a:cs typeface="Times New Roman" panose="02020603050405020304" pitchFamily="18" charset="0"/>
              </a:rPr>
              <a:t>Describe "logical parenting concepts" and why these become "illogical" when working with teens who have attachment needs;</a:t>
            </a:r>
          </a:p>
          <a:p>
            <a:pPr marL="0" marR="0" indent="0">
              <a:lnSpc>
                <a:spcPct val="107000"/>
              </a:lnSpc>
              <a:spcBef>
                <a:spcPts val="0"/>
              </a:spcBef>
              <a:spcAft>
                <a:spcPts val="800"/>
              </a:spcAft>
              <a:buNone/>
            </a:pPr>
            <a:r>
              <a:rPr lang="en-US" sz="2100" dirty="0">
                <a:effectLst/>
                <a:latin typeface="Calibri" panose="020F0502020204030204" pitchFamily="34" charset="0"/>
                <a:ea typeface="Calibri" panose="020F0502020204030204" pitchFamily="34" charset="0"/>
                <a:cs typeface="Times New Roman" panose="02020603050405020304" pitchFamily="18" charset="0"/>
              </a:rPr>
              <a:t>Describe how the Relationship-Building Model for working with teens who have attachment needs differs from the Relationship Model;</a:t>
            </a:r>
          </a:p>
          <a:p>
            <a:pPr marL="0" marR="0" indent="0">
              <a:lnSpc>
                <a:spcPct val="107000"/>
              </a:lnSpc>
              <a:spcBef>
                <a:spcPts val="0"/>
              </a:spcBef>
              <a:spcAft>
                <a:spcPts val="800"/>
              </a:spcAft>
              <a:buNone/>
            </a:pPr>
            <a:r>
              <a:rPr lang="en-US" sz="2100" dirty="0">
                <a:effectLst/>
                <a:latin typeface="Calibri" panose="020F0502020204030204" pitchFamily="34" charset="0"/>
                <a:ea typeface="Calibri" panose="020F0502020204030204" pitchFamily="34" charset="0"/>
                <a:cs typeface="Times New Roman" panose="02020603050405020304" pitchFamily="18" charset="0"/>
              </a:rPr>
              <a:t>List helpful hints for bringing the teen who has attachment needs into the family; and</a:t>
            </a:r>
          </a:p>
          <a:p>
            <a:pPr marL="0" marR="0" indent="0">
              <a:lnSpc>
                <a:spcPct val="107000"/>
              </a:lnSpc>
              <a:spcBef>
                <a:spcPts val="0"/>
              </a:spcBef>
              <a:spcAft>
                <a:spcPts val="800"/>
              </a:spcAft>
              <a:buNone/>
            </a:pPr>
            <a:r>
              <a:rPr lang="en-US" sz="2100" dirty="0">
                <a:effectLst/>
                <a:latin typeface="Calibri" panose="020F0502020204030204" pitchFamily="34" charset="0"/>
                <a:ea typeface="Calibri" panose="020F0502020204030204" pitchFamily="34" charset="0"/>
                <a:cs typeface="Times New Roman" panose="02020603050405020304" pitchFamily="18" charset="0"/>
              </a:rPr>
              <a:t>Identify strategies for day-to-day parenting of the teen who has attachment needs.</a:t>
            </a:r>
          </a:p>
        </p:txBody>
      </p:sp>
    </p:spTree>
    <p:extLst>
      <p:ext uri="{BB962C8B-B14F-4D97-AF65-F5344CB8AC3E}">
        <p14:creationId xmlns:p14="http://schemas.microsoft.com/office/powerpoint/2010/main" val="10688655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8AAA6-967B-4A07-AF83-9F33A66F04D7}"/>
              </a:ext>
            </a:extLst>
          </p:cNvPr>
          <p:cNvSpPr>
            <a:spLocks noGrp="1"/>
          </p:cNvSpPr>
          <p:nvPr>
            <p:ph type="title"/>
          </p:nvPr>
        </p:nvSpPr>
        <p:spPr/>
        <p:txBody>
          <a:bodyPr/>
          <a:lstStyle/>
          <a:p>
            <a:r>
              <a:rPr lang="en-US" dirty="0"/>
              <a:t>Fostering Teens: Trauma and Loss</a:t>
            </a:r>
          </a:p>
        </p:txBody>
      </p:sp>
      <p:pic>
        <p:nvPicPr>
          <p:cNvPr id="4" name="Online Media 3" title="Fostering Teens">
            <a:hlinkClick r:id="" action="ppaction://media"/>
            <a:extLst>
              <a:ext uri="{FF2B5EF4-FFF2-40B4-BE49-F238E27FC236}">
                <a16:creationId xmlns:a16="http://schemas.microsoft.com/office/drawing/2014/main" id="{BD8CC8AB-8180-402F-AABD-0CB71AA2C6BD}"/>
              </a:ext>
            </a:extLst>
          </p:cNvPr>
          <p:cNvPicPr>
            <a:picLocks noGrp="1" noRot="1" noChangeAspect="1"/>
          </p:cNvPicPr>
          <p:nvPr>
            <p:ph idx="1"/>
            <a:videoFile r:link="rId1"/>
          </p:nvPr>
        </p:nvPicPr>
        <p:blipFill>
          <a:blip r:embed="rId4"/>
          <a:stretch>
            <a:fillRect/>
          </a:stretch>
        </p:blipFill>
        <p:spPr>
          <a:xfrm>
            <a:off x="2215419" y="1835989"/>
            <a:ext cx="7761161" cy="4385013"/>
          </a:xfrm>
          <a:prstGeom prst="rect">
            <a:avLst/>
          </a:prstGeom>
        </p:spPr>
      </p:pic>
    </p:spTree>
    <p:extLst>
      <p:ext uri="{BB962C8B-B14F-4D97-AF65-F5344CB8AC3E}">
        <p14:creationId xmlns:p14="http://schemas.microsoft.com/office/powerpoint/2010/main" val="748691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1F1AB-54F0-48F9-B9C2-E95355F74313}"/>
              </a:ext>
            </a:extLst>
          </p:cNvPr>
          <p:cNvSpPr>
            <a:spLocks noGrp="1"/>
          </p:cNvSpPr>
          <p:nvPr>
            <p:ph type="title"/>
          </p:nvPr>
        </p:nvSpPr>
        <p:spPr/>
        <p:txBody>
          <a:bodyPr/>
          <a:lstStyle/>
          <a:p>
            <a:r>
              <a:rPr lang="en-US" dirty="0"/>
              <a:t>Activity: Behavior as a Response to Trauma and Loss</a:t>
            </a:r>
          </a:p>
        </p:txBody>
      </p:sp>
      <p:sp>
        <p:nvSpPr>
          <p:cNvPr id="3" name="Content Placeholder 2">
            <a:extLst>
              <a:ext uri="{FF2B5EF4-FFF2-40B4-BE49-F238E27FC236}">
                <a16:creationId xmlns:a16="http://schemas.microsoft.com/office/drawing/2014/main" id="{409594D4-355A-44D9-B723-D2044E1D1BC5}"/>
              </a:ext>
            </a:extLst>
          </p:cNvPr>
          <p:cNvSpPr>
            <a:spLocks noGrp="1"/>
          </p:cNvSpPr>
          <p:nvPr>
            <p:ph idx="1"/>
          </p:nvPr>
        </p:nvSpPr>
        <p:spPr/>
        <p:txBody>
          <a:bodyPr>
            <a:normAutofit lnSpcReduction="10000"/>
          </a:bodyPr>
          <a:lstStyle/>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Teens Learn Behavior to Deal with Life Circumstances</a:t>
            </a:r>
            <a:br>
              <a:rPr lang="en-US" sz="2800" dirty="0">
                <a:effectLst/>
                <a:latin typeface="Calibri" panose="020F0502020204030204" pitchFamily="34" charset="0"/>
                <a:ea typeface="Calibri" panose="020F0502020204030204" pitchFamily="34" charset="0"/>
                <a:cs typeface="Times New Roman" panose="02020603050405020304" pitchFamily="18" charset="0"/>
              </a:rPr>
            </a:b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Adaptive Abilities as a Response to Trauma and Loss	</a:t>
            </a:r>
          </a:p>
          <a:p>
            <a:pPr marL="365760" marR="0" indent="-457200">
              <a:lnSpc>
                <a:spcPct val="107000"/>
              </a:lnSpc>
              <a:spcBef>
                <a:spcPts val="0"/>
              </a:spcBef>
              <a:spcAft>
                <a:spcPts val="800"/>
              </a:spcAft>
              <a:buFont typeface="Arial" panose="020B060402020202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Why It Has Been Purposeful	</a:t>
            </a:r>
          </a:p>
          <a:p>
            <a:pPr marL="365760" marR="0" indent="-457200">
              <a:lnSpc>
                <a:spcPct val="107000"/>
              </a:lnSpc>
              <a:spcBef>
                <a:spcPts val="0"/>
              </a:spcBef>
              <a:spcAft>
                <a:spcPts val="800"/>
              </a:spcAft>
              <a:buFont typeface="Arial" panose="020B060402020202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Possible Developmental Effect over Time	</a:t>
            </a:r>
          </a:p>
          <a:p>
            <a:pPr marL="365760" marR="0" indent="-457200">
              <a:lnSpc>
                <a:spcPct val="107000"/>
              </a:lnSpc>
              <a:spcBef>
                <a:spcPts val="0"/>
              </a:spcBef>
              <a:spcAft>
                <a:spcPts val="800"/>
              </a:spcAft>
              <a:buFont typeface="Arial" panose="020B060402020202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Resulting Behaviors</a:t>
            </a:r>
            <a:br>
              <a:rPr lang="en-US" sz="2800" dirty="0">
                <a:effectLst/>
                <a:latin typeface="Calibri" panose="020F0502020204030204" pitchFamily="34" charset="0"/>
                <a:ea typeface="Calibri" panose="020F0502020204030204" pitchFamily="34" charset="0"/>
                <a:cs typeface="Times New Roman" panose="02020603050405020304" pitchFamily="18" charset="0"/>
              </a:rPr>
            </a:br>
            <a:br>
              <a:rPr lang="en-US" sz="2800" dirty="0">
                <a:effectLst/>
                <a:latin typeface="Calibri" panose="020F0502020204030204" pitchFamily="34" charset="0"/>
                <a:ea typeface="Calibri" panose="020F0502020204030204" pitchFamily="34" charset="0"/>
                <a:cs typeface="Times New Roman" panose="02020603050405020304" pitchFamily="18" charset="0"/>
              </a:rPr>
            </a:br>
            <a:r>
              <a:rPr lang="en-US" sz="2800" dirty="0">
                <a:latin typeface="Calibri" panose="020F0502020204030204" pitchFamily="34" charset="0"/>
                <a:ea typeface="Calibri" panose="020F0502020204030204" pitchFamily="34" charset="0"/>
                <a:cs typeface="Times New Roman" panose="02020603050405020304" pitchFamily="18" charset="0"/>
              </a:rPr>
              <a:t>Examples?</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169130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63C30-93B4-46BD-8E0D-21812311F7B2}"/>
              </a:ext>
            </a:extLst>
          </p:cNvPr>
          <p:cNvSpPr>
            <a:spLocks noGrp="1"/>
          </p:cNvSpPr>
          <p:nvPr>
            <p:ph type="title"/>
          </p:nvPr>
        </p:nvSpPr>
        <p:spPr/>
        <p:txBody>
          <a:bodyPr/>
          <a:lstStyle/>
          <a:p>
            <a:r>
              <a:rPr lang="en-US" dirty="0"/>
              <a:t>Behaviors: Making it a Little Bit Easier</a:t>
            </a:r>
          </a:p>
        </p:txBody>
      </p:sp>
      <p:sp>
        <p:nvSpPr>
          <p:cNvPr id="3" name="Content Placeholder 2">
            <a:extLst>
              <a:ext uri="{FF2B5EF4-FFF2-40B4-BE49-F238E27FC236}">
                <a16:creationId xmlns:a16="http://schemas.microsoft.com/office/drawing/2014/main" id="{62BD9503-5E08-41D7-8204-0235FFDC3504}"/>
              </a:ext>
            </a:extLst>
          </p:cNvPr>
          <p:cNvSpPr>
            <a:spLocks noGrp="1"/>
          </p:cNvSpPr>
          <p:nvPr>
            <p:ph idx="1"/>
          </p:nvPr>
        </p:nvSpPr>
        <p:spPr/>
        <p:txBody>
          <a:bodyPr>
            <a:normAutofit lnSpcReduction="10000"/>
          </a:bodyPr>
          <a:lstStyle/>
          <a:p>
            <a:r>
              <a:rPr lang="en-US" sz="2400" i="1" dirty="0"/>
              <a:t>In working with teens who have attachment needs, you may find the following points helpful:</a:t>
            </a:r>
          </a:p>
          <a:p>
            <a:r>
              <a:rPr lang="en-US" sz="2400" b="1" dirty="0"/>
              <a:t>Realize that the parenting skills and methods you have acquired in your lifetime may not work with teens in foster care. </a:t>
            </a:r>
            <a:r>
              <a:rPr lang="en-US" sz="2400" dirty="0"/>
              <a:t>Being aware of the unique needs of teenagers with attachment disruptions will help you to understand how this process differs from traditional parenting.</a:t>
            </a:r>
          </a:p>
          <a:p>
            <a:r>
              <a:rPr lang="en-US" sz="2400" b="1" dirty="0"/>
              <a:t>These behaviors developed over a long period of time. </a:t>
            </a:r>
            <a:r>
              <a:rPr lang="en-US" sz="2400" dirty="0"/>
              <a:t>Addressing the behavior will also be a lengthy process.</a:t>
            </a:r>
          </a:p>
          <a:p>
            <a:r>
              <a:rPr lang="en-US" sz="2400" b="1" dirty="0"/>
              <a:t>You are not handling an incident You are handling what has become the teen's overall approach to life. </a:t>
            </a:r>
            <a:r>
              <a:rPr lang="en-US" sz="2400" dirty="0"/>
              <a:t>Everything that you do to create structure and stability and to ensure safety and well-being is part of the discipline process.</a:t>
            </a:r>
          </a:p>
        </p:txBody>
      </p:sp>
    </p:spTree>
    <p:extLst>
      <p:ext uri="{BB962C8B-B14F-4D97-AF65-F5344CB8AC3E}">
        <p14:creationId xmlns:p14="http://schemas.microsoft.com/office/powerpoint/2010/main" val="21017855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63C30-93B4-46BD-8E0D-21812311F7B2}"/>
              </a:ext>
            </a:extLst>
          </p:cNvPr>
          <p:cNvSpPr>
            <a:spLocks noGrp="1"/>
          </p:cNvSpPr>
          <p:nvPr>
            <p:ph type="title"/>
          </p:nvPr>
        </p:nvSpPr>
        <p:spPr>
          <a:xfrm>
            <a:off x="1097280" y="286603"/>
            <a:ext cx="10522792" cy="1450757"/>
          </a:xfrm>
        </p:spPr>
        <p:txBody>
          <a:bodyPr/>
          <a:lstStyle/>
          <a:p>
            <a:r>
              <a:rPr lang="en-US" dirty="0"/>
              <a:t>Behaviors: Making it a Little Bit Easier, cont.</a:t>
            </a:r>
          </a:p>
        </p:txBody>
      </p:sp>
      <p:sp>
        <p:nvSpPr>
          <p:cNvPr id="3" name="Content Placeholder 2">
            <a:extLst>
              <a:ext uri="{FF2B5EF4-FFF2-40B4-BE49-F238E27FC236}">
                <a16:creationId xmlns:a16="http://schemas.microsoft.com/office/drawing/2014/main" id="{62BD9503-5E08-41D7-8204-0235FFDC3504}"/>
              </a:ext>
            </a:extLst>
          </p:cNvPr>
          <p:cNvSpPr>
            <a:spLocks noGrp="1"/>
          </p:cNvSpPr>
          <p:nvPr>
            <p:ph idx="1"/>
          </p:nvPr>
        </p:nvSpPr>
        <p:spPr/>
        <p:txBody>
          <a:bodyPr>
            <a:normAutofit lnSpcReduction="10000"/>
          </a:bodyPr>
          <a:lstStyle/>
          <a:p>
            <a:r>
              <a:rPr lang="en-US" sz="2400" b="1" dirty="0"/>
              <a:t>Realize that other parents, and even professionals, may not understand what you are going through. </a:t>
            </a:r>
            <a:r>
              <a:rPr lang="en-US" sz="2400" dirty="0"/>
              <a:t>Expect a range of responses and even judgments.</a:t>
            </a:r>
          </a:p>
          <a:p>
            <a:r>
              <a:rPr lang="en-US" sz="2400" b="1" dirty="0"/>
              <a:t>At least initially, and probably for quite a while, you cannot expect to get the rewards and joys that parenting usually brings. </a:t>
            </a:r>
            <a:r>
              <a:rPr lang="en-US" sz="2400" dirty="0"/>
              <a:t>Just knowing this will help you to adjust your expectations and think about ways to ensure that your emotional needs are met elsewhere.</a:t>
            </a:r>
          </a:p>
          <a:p>
            <a:r>
              <a:rPr lang="en-US" sz="2400" b="1" dirty="0"/>
              <a:t>Realize that the behavior is not about you or your parenting. </a:t>
            </a:r>
            <a:r>
              <a:rPr lang="en-US" sz="2400" dirty="0"/>
              <a:t>Knowing this may help you to remain more objective and to control what will sometimes be overwhelming feelings.</a:t>
            </a:r>
          </a:p>
          <a:p>
            <a:r>
              <a:rPr lang="en-US" sz="2400" b="1" dirty="0"/>
              <a:t>Understand that, while this process is not easy, it is always worth it. </a:t>
            </a:r>
            <a:r>
              <a:rPr lang="en-US" sz="2400" dirty="0"/>
              <a:t>Being a foster parent can be challenging, but also very rewarding. </a:t>
            </a:r>
          </a:p>
        </p:txBody>
      </p:sp>
    </p:spTree>
    <p:extLst>
      <p:ext uri="{BB962C8B-B14F-4D97-AF65-F5344CB8AC3E}">
        <p14:creationId xmlns:p14="http://schemas.microsoft.com/office/powerpoint/2010/main" val="980236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CDF95-B6AA-48FF-ACD8-E9F87560E2C1}"/>
              </a:ext>
            </a:extLst>
          </p:cNvPr>
          <p:cNvSpPr>
            <a:spLocks noGrp="1"/>
          </p:cNvSpPr>
          <p:nvPr>
            <p:ph type="title"/>
          </p:nvPr>
        </p:nvSpPr>
        <p:spPr/>
        <p:txBody>
          <a:bodyPr/>
          <a:lstStyle/>
          <a:p>
            <a:r>
              <a:rPr lang="en-US" dirty="0"/>
              <a:t>The Trouble with Being Logical</a:t>
            </a:r>
          </a:p>
        </p:txBody>
      </p:sp>
      <p:sp>
        <p:nvSpPr>
          <p:cNvPr id="3" name="Content Placeholder 2">
            <a:extLst>
              <a:ext uri="{FF2B5EF4-FFF2-40B4-BE49-F238E27FC236}">
                <a16:creationId xmlns:a16="http://schemas.microsoft.com/office/drawing/2014/main" id="{6916F0AB-3CA3-4514-B8C1-9CD2242C3C13}"/>
              </a:ext>
            </a:extLst>
          </p:cNvPr>
          <p:cNvSpPr>
            <a:spLocks noGrp="1"/>
          </p:cNvSpPr>
          <p:nvPr>
            <p:ph idx="1"/>
          </p:nvPr>
        </p:nvSpPr>
        <p:spPr>
          <a:xfrm>
            <a:off x="1097280" y="1845734"/>
            <a:ext cx="10058400" cy="4405654"/>
          </a:xfrm>
        </p:spPr>
        <p:txBody>
          <a:bodyPr>
            <a:normAutofit/>
          </a:bodyPr>
          <a:lstStyle/>
          <a:p>
            <a:pPr marL="0" marR="0" indent="0">
              <a:lnSpc>
                <a:spcPct val="107000"/>
              </a:lnSpc>
              <a:spcBef>
                <a:spcPts val="0"/>
              </a:spcBef>
              <a:spcAft>
                <a:spcPts val="800"/>
              </a:spcAft>
              <a:buNone/>
            </a:pPr>
            <a:r>
              <a:rPr lang="en-US" sz="2600" dirty="0">
                <a:effectLst/>
                <a:latin typeface="Calibri" panose="020F0502020204030204" pitchFamily="34" charset="0"/>
                <a:ea typeface="Calibri" panose="020F0502020204030204" pitchFamily="34" charset="0"/>
                <a:cs typeface="Times New Roman" panose="02020603050405020304" pitchFamily="18" charset="0"/>
              </a:rPr>
              <a:t>As the parent's relationship with the teen strengthens, the teen's behavior will improve.</a:t>
            </a:r>
          </a:p>
          <a:p>
            <a:pPr marL="0" marR="0" indent="0">
              <a:lnSpc>
                <a:spcPct val="107000"/>
              </a:lnSpc>
              <a:spcBef>
                <a:spcPts val="0"/>
              </a:spcBef>
              <a:spcAft>
                <a:spcPts val="800"/>
              </a:spcAft>
              <a:buNone/>
            </a:pPr>
            <a:r>
              <a:rPr lang="en-US" sz="2600" dirty="0">
                <a:effectLst/>
                <a:latin typeface="Calibri" panose="020F0502020204030204" pitchFamily="34" charset="0"/>
                <a:ea typeface="Calibri" panose="020F0502020204030204" pitchFamily="34" charset="0"/>
                <a:cs typeface="Times New Roman" panose="02020603050405020304" pitchFamily="18" charset="0"/>
              </a:rPr>
              <a:t>Making positive statements or providing what we think of as "rewards" is a good way to help ensure that good behaviors continue.</a:t>
            </a:r>
          </a:p>
          <a:p>
            <a:pPr marL="0" marR="0" indent="0">
              <a:lnSpc>
                <a:spcPct val="107000"/>
              </a:lnSpc>
              <a:spcBef>
                <a:spcPts val="0"/>
              </a:spcBef>
              <a:spcAft>
                <a:spcPts val="800"/>
              </a:spcAft>
              <a:buNone/>
            </a:pPr>
            <a:r>
              <a:rPr lang="en-US" sz="2600" dirty="0">
                <a:effectLst/>
                <a:latin typeface="Calibri" panose="020F0502020204030204" pitchFamily="34" charset="0"/>
                <a:ea typeface="Calibri" panose="020F0502020204030204" pitchFamily="34" charset="0"/>
                <a:cs typeface="Times New Roman" panose="02020603050405020304" pitchFamily="18" charset="0"/>
              </a:rPr>
              <a:t>Using what we consider to be negative reinforcement (such as taking away some­ thing or using negative consequences) is a good way to discourage negative behaviors.</a:t>
            </a:r>
          </a:p>
          <a:p>
            <a:pPr marL="0" marR="0" indent="0">
              <a:lnSpc>
                <a:spcPct val="107000"/>
              </a:lnSpc>
              <a:spcBef>
                <a:spcPts val="0"/>
              </a:spcBef>
              <a:spcAft>
                <a:spcPts val="800"/>
              </a:spcAft>
              <a:buNone/>
            </a:pPr>
            <a:r>
              <a:rPr lang="en-US" sz="2600" dirty="0">
                <a:effectLst/>
                <a:latin typeface="Calibri" panose="020F0502020204030204" pitchFamily="34" charset="0"/>
                <a:ea typeface="Calibri" panose="020F0502020204030204" pitchFamily="34" charset="0"/>
                <a:cs typeface="Times New Roman" panose="02020603050405020304" pitchFamily="18" charset="0"/>
              </a:rPr>
              <a:t>You only need to establish the degree of structure or limits that is absolutely necessary to help manage the teen's behavior.</a:t>
            </a:r>
          </a:p>
        </p:txBody>
      </p:sp>
    </p:spTree>
    <p:extLst>
      <p:ext uri="{BB962C8B-B14F-4D97-AF65-F5344CB8AC3E}">
        <p14:creationId xmlns:p14="http://schemas.microsoft.com/office/powerpoint/2010/main" val="5520321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CDF95-B6AA-48FF-ACD8-E9F87560E2C1}"/>
              </a:ext>
            </a:extLst>
          </p:cNvPr>
          <p:cNvSpPr>
            <a:spLocks noGrp="1"/>
          </p:cNvSpPr>
          <p:nvPr>
            <p:ph type="title"/>
          </p:nvPr>
        </p:nvSpPr>
        <p:spPr/>
        <p:txBody>
          <a:bodyPr/>
          <a:lstStyle/>
          <a:p>
            <a:r>
              <a:rPr lang="en-US" dirty="0"/>
              <a:t>The Trouble with Being Logical, cont.</a:t>
            </a:r>
          </a:p>
        </p:txBody>
      </p:sp>
      <p:sp>
        <p:nvSpPr>
          <p:cNvPr id="3" name="Content Placeholder 2">
            <a:extLst>
              <a:ext uri="{FF2B5EF4-FFF2-40B4-BE49-F238E27FC236}">
                <a16:creationId xmlns:a16="http://schemas.microsoft.com/office/drawing/2014/main" id="{6916F0AB-3CA3-4514-B8C1-9CD2242C3C13}"/>
              </a:ext>
            </a:extLst>
          </p:cNvPr>
          <p:cNvSpPr>
            <a:spLocks noGrp="1"/>
          </p:cNvSpPr>
          <p:nvPr>
            <p:ph idx="1"/>
          </p:nvPr>
        </p:nvSpPr>
        <p:spPr>
          <a:xfrm>
            <a:off x="1097280" y="1845734"/>
            <a:ext cx="10058400" cy="4405654"/>
          </a:xfrm>
        </p:spPr>
        <p:txBody>
          <a:bodyPr>
            <a:normAutofit/>
          </a:bodyPr>
          <a:lstStyle/>
          <a:p>
            <a:pPr marL="0" marR="0" indent="0">
              <a:lnSpc>
                <a:spcPct val="107000"/>
              </a:lnSpc>
              <a:spcBef>
                <a:spcPts val="0"/>
              </a:spcBef>
              <a:spcAft>
                <a:spcPts val="800"/>
              </a:spcAft>
              <a:buNone/>
            </a:pPr>
            <a:r>
              <a:rPr lang="en-US" sz="2600" dirty="0">
                <a:effectLst/>
                <a:latin typeface="Calibri" panose="020F0502020204030204" pitchFamily="34" charset="0"/>
                <a:ea typeface="Calibri" panose="020F0502020204030204" pitchFamily="34" charset="0"/>
                <a:cs typeface="Times New Roman" panose="02020603050405020304" pitchFamily="18" charset="0"/>
              </a:rPr>
              <a:t>It is helpful to reason with a teen and have lengthy discussions about his or her behavior.</a:t>
            </a:r>
          </a:p>
          <a:p>
            <a:pPr marL="0" marR="0" indent="0">
              <a:lnSpc>
                <a:spcPct val="107000"/>
              </a:lnSpc>
              <a:spcBef>
                <a:spcPts val="0"/>
              </a:spcBef>
              <a:spcAft>
                <a:spcPts val="800"/>
              </a:spcAft>
              <a:buNone/>
            </a:pPr>
            <a:r>
              <a:rPr lang="en-US" sz="2600" dirty="0">
                <a:effectLst/>
                <a:latin typeface="Calibri" panose="020F0502020204030204" pitchFamily="34" charset="0"/>
                <a:ea typeface="Calibri" panose="020F0502020204030204" pitchFamily="34" charset="0"/>
                <a:cs typeface="Times New Roman" panose="02020603050405020304" pitchFamily="18" charset="0"/>
              </a:rPr>
              <a:t>It is good to express your feelings about the teen's behaviors (good or bad); this helps develop understanding and empathy.</a:t>
            </a:r>
          </a:p>
          <a:p>
            <a:pPr marL="0" marR="0" indent="0">
              <a:lnSpc>
                <a:spcPct val="107000"/>
              </a:lnSpc>
              <a:spcBef>
                <a:spcPts val="0"/>
              </a:spcBef>
              <a:spcAft>
                <a:spcPts val="800"/>
              </a:spcAft>
              <a:buNone/>
            </a:pPr>
            <a:r>
              <a:rPr lang="en-US" sz="2600" dirty="0">
                <a:effectLst/>
                <a:latin typeface="Calibri" panose="020F0502020204030204" pitchFamily="34" charset="0"/>
                <a:ea typeface="Calibri" panose="020F0502020204030204" pitchFamily="34" charset="0"/>
                <a:cs typeface="Times New Roman" panose="02020603050405020304" pitchFamily="18" charset="0"/>
              </a:rPr>
              <a:t>With caring, consistency, and good boundaries, behavior will always improve.</a:t>
            </a:r>
          </a:p>
          <a:p>
            <a:pPr marL="0" marR="0" indent="0">
              <a:lnSpc>
                <a:spcPct val="107000"/>
              </a:lnSpc>
              <a:spcBef>
                <a:spcPts val="0"/>
              </a:spcBef>
              <a:spcAft>
                <a:spcPts val="800"/>
              </a:spcAf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3426603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6F7C4-1C79-47D0-8959-900864B099C4}"/>
              </a:ext>
            </a:extLst>
          </p:cNvPr>
          <p:cNvSpPr>
            <a:spLocks noGrp="1"/>
          </p:cNvSpPr>
          <p:nvPr>
            <p:ph type="title"/>
          </p:nvPr>
        </p:nvSpPr>
        <p:spPr/>
        <p:txBody>
          <a:bodyPr/>
          <a:lstStyle/>
          <a:p>
            <a:r>
              <a:rPr lang="en-US" dirty="0"/>
              <a:t>Why Logical Parenting May Not Work</a:t>
            </a:r>
          </a:p>
        </p:txBody>
      </p:sp>
      <p:sp>
        <p:nvSpPr>
          <p:cNvPr id="3" name="Content Placeholder 2">
            <a:extLst>
              <a:ext uri="{FF2B5EF4-FFF2-40B4-BE49-F238E27FC236}">
                <a16:creationId xmlns:a16="http://schemas.microsoft.com/office/drawing/2014/main" id="{6139CB41-7238-4C81-B992-BB856922EA1B}"/>
              </a:ext>
            </a:extLst>
          </p:cNvPr>
          <p:cNvSpPr>
            <a:spLocks noGrp="1"/>
          </p:cNvSpPr>
          <p:nvPr>
            <p:ph idx="1"/>
          </p:nvPr>
        </p:nvSpPr>
        <p:spPr/>
        <p:txBody>
          <a:bodyPr/>
          <a:lstStyle/>
          <a:p>
            <a:pPr algn="ctr"/>
            <a:r>
              <a:rPr lang="en-US" sz="2800" i="1" dirty="0"/>
              <a:t>Example: </a:t>
            </a:r>
            <a:r>
              <a:rPr lang="en-US" sz="2800" i="1" dirty="0">
                <a:latin typeface="Calibri" panose="020F0502020204030204" pitchFamily="34" charset="0"/>
                <a:ea typeface="Calibri" panose="020F0502020204030204" pitchFamily="34" charset="0"/>
                <a:cs typeface="Times New Roman" panose="02020603050405020304" pitchFamily="18" charset="0"/>
              </a:rPr>
              <a:t>As the parent's relationship with the teen strengthens, </a:t>
            </a:r>
            <a:br>
              <a:rPr lang="en-US" sz="2800" i="1" dirty="0">
                <a:latin typeface="Calibri" panose="020F0502020204030204" pitchFamily="34" charset="0"/>
                <a:ea typeface="Calibri" panose="020F0502020204030204" pitchFamily="34" charset="0"/>
                <a:cs typeface="Times New Roman" panose="02020603050405020304" pitchFamily="18" charset="0"/>
              </a:rPr>
            </a:br>
            <a:r>
              <a:rPr lang="en-US" sz="2800" i="1" dirty="0">
                <a:latin typeface="Calibri" panose="020F0502020204030204" pitchFamily="34" charset="0"/>
                <a:ea typeface="Calibri" panose="020F0502020204030204" pitchFamily="34" charset="0"/>
                <a:cs typeface="Times New Roman" panose="02020603050405020304" pitchFamily="18" charset="0"/>
              </a:rPr>
              <a:t>the teen's behavior will improve.</a:t>
            </a:r>
          </a:p>
          <a:p>
            <a:r>
              <a:rPr lang="en-US" sz="2800" dirty="0"/>
              <a:t>As the relationship strengthens, the teen may become very scared. The teen does not feel that he or she is deserving of a relationship. </a:t>
            </a:r>
            <a:r>
              <a:rPr lang="en-US" sz="2800" b="1" dirty="0"/>
              <a:t>The teen's behavior may actually worsen as he or she fights the attachment.</a:t>
            </a:r>
          </a:p>
          <a:p>
            <a:br>
              <a:rPr lang="en-US" sz="2800" dirty="0"/>
            </a:br>
            <a:r>
              <a:rPr lang="en-US" sz="2800" dirty="0"/>
              <a:t>Other examples?</a:t>
            </a:r>
          </a:p>
          <a:p>
            <a:endParaRPr lang="en-US" dirty="0"/>
          </a:p>
        </p:txBody>
      </p:sp>
    </p:spTree>
    <p:extLst>
      <p:ext uri="{BB962C8B-B14F-4D97-AF65-F5344CB8AC3E}">
        <p14:creationId xmlns:p14="http://schemas.microsoft.com/office/powerpoint/2010/main" val="32210461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18FEE-4067-4BD2-99F7-930EA4C611C7}"/>
              </a:ext>
            </a:extLst>
          </p:cNvPr>
          <p:cNvSpPr>
            <a:spLocks noGrp="1"/>
          </p:cNvSpPr>
          <p:nvPr>
            <p:ph type="title"/>
          </p:nvPr>
        </p:nvSpPr>
        <p:spPr/>
        <p:txBody>
          <a:bodyPr/>
          <a:lstStyle/>
          <a:p>
            <a:r>
              <a:rPr lang="en-US" dirty="0"/>
              <a:t>Re-Writing the Book on Parenting</a:t>
            </a:r>
          </a:p>
        </p:txBody>
      </p:sp>
      <p:pic>
        <p:nvPicPr>
          <p:cNvPr id="5" name="Content Placeholder 4">
            <a:extLst>
              <a:ext uri="{FF2B5EF4-FFF2-40B4-BE49-F238E27FC236}">
                <a16:creationId xmlns:a16="http://schemas.microsoft.com/office/drawing/2014/main" id="{9A58B1E2-B8F9-4145-97B9-A51716FC930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225350" y="1828334"/>
            <a:ext cx="5741300" cy="4415450"/>
          </a:xfrm>
        </p:spPr>
      </p:pic>
    </p:spTree>
    <p:extLst>
      <p:ext uri="{BB962C8B-B14F-4D97-AF65-F5344CB8AC3E}">
        <p14:creationId xmlns:p14="http://schemas.microsoft.com/office/powerpoint/2010/main" val="4204464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69778-D0CB-4A27-98DD-7A3845C8EA99}"/>
              </a:ext>
            </a:extLst>
          </p:cNvPr>
          <p:cNvSpPr>
            <a:spLocks noGrp="1"/>
          </p:cNvSpPr>
          <p:nvPr>
            <p:ph type="title"/>
          </p:nvPr>
        </p:nvSpPr>
        <p:spPr/>
        <p:txBody>
          <a:bodyPr/>
          <a:lstStyle/>
          <a:p>
            <a:r>
              <a:rPr lang="en-US" dirty="0"/>
              <a:t>Teens in Care Session 1: Objectives</a:t>
            </a:r>
          </a:p>
        </p:txBody>
      </p:sp>
      <p:sp>
        <p:nvSpPr>
          <p:cNvPr id="3" name="Content Placeholder 2">
            <a:extLst>
              <a:ext uri="{FF2B5EF4-FFF2-40B4-BE49-F238E27FC236}">
                <a16:creationId xmlns:a16="http://schemas.microsoft.com/office/drawing/2014/main" id="{1FD85107-6617-4DDC-A136-6EFE1BB9D5A9}"/>
              </a:ext>
            </a:extLst>
          </p:cNvPr>
          <p:cNvSpPr>
            <a:spLocks noGrp="1"/>
          </p:cNvSpPr>
          <p:nvPr>
            <p:ph idx="1"/>
          </p:nvPr>
        </p:nvSpPr>
        <p:spPr>
          <a:xfrm>
            <a:off x="1097280" y="1845734"/>
            <a:ext cx="10058400" cy="4364994"/>
          </a:xfrm>
        </p:spPr>
        <p:txBody>
          <a:bodyPr>
            <a:normAutofit lnSpcReduction="10000"/>
          </a:bodyPr>
          <a:lstStyle/>
          <a:p>
            <a:pPr marL="0" indent="0">
              <a:buNone/>
            </a:pPr>
            <a:r>
              <a:rPr lang="en-US" dirty="0"/>
              <a:t>Understand the developmental role of attachment in the life of a child;</a:t>
            </a:r>
          </a:p>
          <a:p>
            <a:pPr marL="0" indent="0">
              <a:buNone/>
            </a:pPr>
            <a:r>
              <a:rPr lang="en-US" dirty="0"/>
              <a:t>Identify the experiences of teens in family foster care that are likely to result in trauma, grief, and loss;</a:t>
            </a:r>
          </a:p>
          <a:p>
            <a:pPr marL="0" indent="0">
              <a:buNone/>
            </a:pPr>
            <a:r>
              <a:rPr lang="en-US" dirty="0"/>
              <a:t>Describe from the teen's perspective:</a:t>
            </a:r>
          </a:p>
          <a:p>
            <a:pPr>
              <a:buFont typeface="Wingdings" panose="05000000000000000000" pitchFamily="2" charset="2"/>
              <a:buChar char="§"/>
            </a:pPr>
            <a:r>
              <a:rPr lang="en-US" dirty="0"/>
              <a:t> How early attachment experiences have impacted his or her development;</a:t>
            </a:r>
          </a:p>
          <a:p>
            <a:pPr>
              <a:buFont typeface="Wingdings" panose="05000000000000000000" pitchFamily="2" charset="2"/>
              <a:buChar char="§"/>
            </a:pPr>
            <a:r>
              <a:rPr lang="en-US" dirty="0"/>
              <a:t> The strengths and survival skills that he or she developed to cope with trauma and loss;</a:t>
            </a:r>
          </a:p>
          <a:p>
            <a:pPr marL="0" indent="0">
              <a:buNone/>
            </a:pPr>
            <a:r>
              <a:rPr lang="en-US" dirty="0"/>
              <a:t>Explain how these strengths and survival skills that are initially adaptive become less useful over time, and even harmful to the process of creating new attachments;</a:t>
            </a:r>
          </a:p>
          <a:p>
            <a:pPr marL="0" indent="0">
              <a:buNone/>
            </a:pPr>
            <a:r>
              <a:rPr lang="en-US" dirty="0"/>
              <a:t>Identify personal feelings and responses to teens who are present as rejecting and  do not want help; and</a:t>
            </a:r>
          </a:p>
          <a:p>
            <a:pPr marL="0" indent="0">
              <a:buNone/>
            </a:pPr>
            <a:r>
              <a:rPr lang="en-US" dirty="0"/>
              <a:t>Identify possible thoughts and feelings that underlie the spoken communication of teens with attachment needs.</a:t>
            </a:r>
          </a:p>
          <a:p>
            <a:endParaRPr lang="en-US" dirty="0"/>
          </a:p>
          <a:p>
            <a:endParaRPr lang="en-US" dirty="0"/>
          </a:p>
        </p:txBody>
      </p:sp>
    </p:spTree>
    <p:extLst>
      <p:ext uri="{BB962C8B-B14F-4D97-AF65-F5344CB8AC3E}">
        <p14:creationId xmlns:p14="http://schemas.microsoft.com/office/powerpoint/2010/main" val="7822404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7BA1E-2DFB-4582-AFB9-F3CA2AB67FA1}"/>
              </a:ext>
            </a:extLst>
          </p:cNvPr>
          <p:cNvSpPr>
            <a:spLocks noGrp="1"/>
          </p:cNvSpPr>
          <p:nvPr>
            <p:ph type="title"/>
          </p:nvPr>
        </p:nvSpPr>
        <p:spPr/>
        <p:txBody>
          <a:bodyPr/>
          <a:lstStyle/>
          <a:p>
            <a:r>
              <a:rPr lang="en-US" dirty="0"/>
              <a:t>Re-Writing the Book on Parenting</a:t>
            </a:r>
          </a:p>
        </p:txBody>
      </p:sp>
      <p:sp>
        <p:nvSpPr>
          <p:cNvPr id="3" name="Content Placeholder 2">
            <a:extLst>
              <a:ext uri="{FF2B5EF4-FFF2-40B4-BE49-F238E27FC236}">
                <a16:creationId xmlns:a16="http://schemas.microsoft.com/office/drawing/2014/main" id="{02015330-A66A-4C67-AA6E-B68DD6769F7D}"/>
              </a:ext>
            </a:extLst>
          </p:cNvPr>
          <p:cNvSpPr>
            <a:spLocks noGrp="1"/>
          </p:cNvSpPr>
          <p:nvPr>
            <p:ph idx="1"/>
          </p:nvPr>
        </p:nvSpPr>
        <p:spPr>
          <a:xfrm>
            <a:off x="1097280" y="1845733"/>
            <a:ext cx="10616602" cy="4596901"/>
          </a:xfrm>
        </p:spPr>
        <p:txBody>
          <a:bodyPr>
            <a:normAutofit lnSpcReduction="10000"/>
          </a:bodyPr>
          <a:lstStyle/>
          <a:p>
            <a:pPr marL="0" marR="0" indent="0">
              <a:lnSpc>
                <a:spcPct val="107000"/>
              </a:lnSpc>
              <a:spcBef>
                <a:spcPts val="0"/>
              </a:spcBef>
              <a:spcAft>
                <a:spcPts val="800"/>
              </a:spcAft>
              <a:buNone/>
            </a:pPr>
            <a:r>
              <a:rPr lang="en-US" sz="2400" b="1" dirty="0">
                <a:effectLst/>
                <a:latin typeface="Calibri" panose="020F0502020204030204" pitchFamily="34" charset="0"/>
                <a:ea typeface="Calibri" panose="020F0502020204030204" pitchFamily="34" charset="0"/>
                <a:cs typeface="Times New Roman" panose="02020603050405020304" pitchFamily="18" charset="0"/>
              </a:rPr>
              <a:t>Common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As the parent's relationship with the teen strengthens, behavior will always improve.</a:t>
            </a:r>
          </a:p>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en-US" sz="2400" b="1" dirty="0">
                <a:effectLst/>
                <a:latin typeface="Calibri" panose="020F0502020204030204" pitchFamily="34" charset="0"/>
                <a:ea typeface="Calibri" panose="020F0502020204030204" pitchFamily="34" charset="0"/>
                <a:cs typeface="Times New Roman" panose="02020603050405020304" pitchFamily="18" charset="0"/>
              </a:rPr>
              <a:t>New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As you perceive that the teen is beginning to make a positive 	connection to you, expect that his or her behavior will worsen at first.</a:t>
            </a:r>
          </a:p>
          <a:p>
            <a:pPr marL="0" indent="0">
              <a:lnSpc>
                <a:spcPct val="107000"/>
              </a:lnSpc>
              <a:spcBef>
                <a:spcPts val="0"/>
              </a:spcBef>
              <a:spcAft>
                <a:spcPts val="800"/>
              </a:spcAft>
              <a:buNone/>
            </a:pPr>
            <a:r>
              <a:rPr lang="en-US" sz="2400" b="1" dirty="0">
                <a:effectLst/>
                <a:latin typeface="Calibri" panose="020F0502020204030204" pitchFamily="34" charset="0"/>
                <a:ea typeface="Calibri" panose="020F0502020204030204" pitchFamily="34" charset="0"/>
                <a:cs typeface="Times New Roman" panose="02020603050405020304" pitchFamily="18" charset="0"/>
              </a:rPr>
              <a:t>Common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Making </a:t>
            </a:r>
            <a:r>
              <a:rPr lang="en-US" sz="2400" i="1" dirty="0">
                <a:effectLst/>
                <a:latin typeface="Calibri" panose="020F0502020204030204" pitchFamily="34" charset="0"/>
                <a:ea typeface="Calibri" panose="020F0502020204030204" pitchFamily="34" charset="0"/>
                <a:cs typeface="Times New Roman" panose="02020603050405020304" pitchFamily="18" charset="0"/>
              </a:rPr>
              <a:t>positive</a:t>
            </a:r>
            <a:r>
              <a:rPr lang="en-US" sz="2400" dirty="0">
                <a:effectLst/>
                <a:latin typeface="Calibri" panose="020F0502020204030204" pitchFamily="34" charset="0"/>
                <a:ea typeface="Calibri" panose="020F0502020204030204" pitchFamily="34" charset="0"/>
                <a:cs typeface="Times New Roman" panose="02020603050405020304" pitchFamily="18" charset="0"/>
              </a:rPr>
              <a:t> statements or providing what we think of as “</a:t>
            </a:r>
            <a:r>
              <a:rPr lang="en-US" sz="2400" i="1" dirty="0">
                <a:effectLst/>
                <a:latin typeface="Calibri" panose="020F0502020204030204" pitchFamily="34" charset="0"/>
                <a:ea typeface="Calibri" panose="020F0502020204030204" pitchFamily="34" charset="0"/>
                <a:cs typeface="Times New Roman" panose="02020603050405020304" pitchFamily="18" charset="0"/>
              </a:rPr>
              <a:t>rewards</a:t>
            </a:r>
            <a:r>
              <a:rPr lang="en-US" sz="2400" dirty="0">
                <a:latin typeface="Calibri" panose="020F0502020204030204" pitchFamily="34" charset="0"/>
                <a:ea typeface="Calibri" panose="020F0502020204030204" pitchFamily="34" charset="0"/>
                <a:cs typeface="Times New Roman" panose="02020603050405020304" pitchFamily="18" charset="0"/>
              </a:rPr>
              <a:t>”</a:t>
            </a:r>
            <a:r>
              <a:rPr lang="en-US" sz="2400" dirty="0">
                <a:effectLst/>
                <a:latin typeface="Calibri" panose="020F0502020204030204" pitchFamily="34" charset="0"/>
                <a:ea typeface="Calibri" panose="020F0502020204030204" pitchFamily="34" charset="0"/>
                <a:cs typeface="Times New Roman" panose="02020603050405020304" pitchFamily="18" charset="0"/>
              </a:rPr>
              <a:t> is a good way to help ensure that good behaviors </a:t>
            </a:r>
            <a:r>
              <a:rPr lang="en-US" sz="2400" dirty="0">
                <a:latin typeface="Calibri" panose="020F0502020204030204" pitchFamily="34" charset="0"/>
                <a:ea typeface="Calibri" panose="020F0502020204030204" pitchFamily="34" charset="0"/>
                <a:cs typeface="Times New Roman" panose="02020603050405020304" pitchFamily="18" charset="0"/>
              </a:rPr>
              <a:t>continue, and using what we consider to be </a:t>
            </a:r>
            <a:r>
              <a:rPr lang="en-US" sz="2400" i="1" dirty="0">
                <a:latin typeface="Calibri" panose="020F0502020204030204" pitchFamily="34" charset="0"/>
                <a:ea typeface="Calibri" panose="020F0502020204030204" pitchFamily="34" charset="0"/>
                <a:cs typeface="Times New Roman" panose="02020603050405020304" pitchFamily="18" charset="0"/>
              </a:rPr>
              <a:t>negative reinforcement </a:t>
            </a:r>
            <a:r>
              <a:rPr lang="en-US" sz="2400" dirty="0">
                <a:latin typeface="Calibri" panose="020F0502020204030204" pitchFamily="34" charset="0"/>
                <a:ea typeface="Calibri" panose="020F0502020204030204" pitchFamily="34" charset="0"/>
                <a:cs typeface="Times New Roman" panose="02020603050405020304" pitchFamily="18" charset="0"/>
              </a:rPr>
              <a:t>(such as taking away something or using negative consequences) is a good way to discourage negative behaviors.</a:t>
            </a:r>
          </a:p>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en-US" sz="2400" b="1" dirty="0">
                <a:effectLst/>
                <a:latin typeface="Calibri" panose="020F0502020204030204" pitchFamily="34" charset="0"/>
                <a:ea typeface="Calibri" panose="020F0502020204030204" pitchFamily="34" charset="0"/>
                <a:cs typeface="Times New Roman" panose="02020603050405020304" pitchFamily="18" charset="0"/>
              </a:rPr>
              <a:t>New concept: </a:t>
            </a:r>
            <a:r>
              <a:rPr lang="en-US" sz="2400" dirty="0">
                <a:latin typeface="Calibri" panose="020F0502020204030204" pitchFamily="34" charset="0"/>
                <a:ea typeface="Calibri" panose="020F0502020204030204" pitchFamily="34" charset="0"/>
                <a:cs typeface="Times New Roman" panose="02020603050405020304" pitchFamily="18" charset="0"/>
              </a:rPr>
              <a:t>Use positive reinforcement sparingly and with concrete 	examples of the positive behavior that you observe. Discuss </a:t>
            </a:r>
            <a:r>
              <a:rPr lang="en-US" sz="2400" dirty="0">
                <a:effectLst/>
                <a:latin typeface="Calibri" panose="020F0502020204030204" pitchFamily="34" charset="0"/>
                <a:ea typeface="Calibri" panose="020F0502020204030204" pitchFamily="34" charset="0"/>
                <a:cs typeface="Times New Roman" panose="02020603050405020304" pitchFamily="18" charset="0"/>
              </a:rPr>
              <a:t>and use natural 	and logical consequences to help teens make informed behavioral decisions.</a:t>
            </a:r>
          </a:p>
        </p:txBody>
      </p:sp>
    </p:spTree>
    <p:extLst>
      <p:ext uri="{BB962C8B-B14F-4D97-AF65-F5344CB8AC3E}">
        <p14:creationId xmlns:p14="http://schemas.microsoft.com/office/powerpoint/2010/main" val="26371061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36FFE-7802-4A78-A235-4801FEEFCC5D}"/>
              </a:ext>
            </a:extLst>
          </p:cNvPr>
          <p:cNvSpPr>
            <a:spLocks noGrp="1"/>
          </p:cNvSpPr>
          <p:nvPr>
            <p:ph type="title"/>
          </p:nvPr>
        </p:nvSpPr>
        <p:spPr/>
        <p:txBody>
          <a:bodyPr/>
          <a:lstStyle/>
          <a:p>
            <a:r>
              <a:rPr lang="en-US" dirty="0"/>
              <a:t>Re-Writing the Book on Parenting</a:t>
            </a:r>
          </a:p>
        </p:txBody>
      </p:sp>
      <p:sp>
        <p:nvSpPr>
          <p:cNvPr id="3" name="Content Placeholder 2">
            <a:extLst>
              <a:ext uri="{FF2B5EF4-FFF2-40B4-BE49-F238E27FC236}">
                <a16:creationId xmlns:a16="http://schemas.microsoft.com/office/drawing/2014/main" id="{3EF7BF86-B8DA-4355-BF83-4BD9072E53E8}"/>
              </a:ext>
            </a:extLst>
          </p:cNvPr>
          <p:cNvSpPr>
            <a:spLocks noGrp="1"/>
          </p:cNvSpPr>
          <p:nvPr>
            <p:ph idx="1"/>
          </p:nvPr>
        </p:nvSpPr>
        <p:spPr/>
        <p:txBody>
          <a:bodyPr>
            <a:normAutofit/>
          </a:bodyPr>
          <a:lstStyle/>
          <a:p>
            <a:pPr marL="0" marR="0" indent="0">
              <a:lnSpc>
                <a:spcPct val="107000"/>
              </a:lnSpc>
              <a:spcBef>
                <a:spcPts val="0"/>
              </a:spcBef>
              <a:spcAft>
                <a:spcPts val="800"/>
              </a:spcAft>
              <a:buNone/>
            </a:pPr>
            <a:r>
              <a:rPr lang="en-US" sz="2400" b="1" dirty="0">
                <a:effectLst/>
                <a:latin typeface="Calibri" panose="020F0502020204030204" pitchFamily="34" charset="0"/>
                <a:ea typeface="Calibri" panose="020F0502020204030204" pitchFamily="34" charset="0"/>
                <a:cs typeface="Times New Roman" panose="02020603050405020304" pitchFamily="18" charset="0"/>
              </a:rPr>
              <a:t>Common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You only need to establish the degree of structure or limits that is absolutely necessary to help manage the teen's behavior.</a:t>
            </a:r>
          </a:p>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en-US" sz="2400" b="1" dirty="0">
                <a:effectLst/>
                <a:latin typeface="Calibri" panose="020F0502020204030204" pitchFamily="34" charset="0"/>
                <a:ea typeface="Calibri" panose="020F0502020204030204" pitchFamily="34" charset="0"/>
                <a:cs typeface="Times New Roman" panose="02020603050405020304" pitchFamily="18" charset="0"/>
              </a:rPr>
              <a:t>New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You may need to establish the degree of structure or limits 	that seems necessary to help manage the teen's behavior and “kick it up 	a notch.”</a:t>
            </a:r>
          </a:p>
          <a:p>
            <a:pPr marL="0" marR="0" indent="0">
              <a:lnSpc>
                <a:spcPct val="107000"/>
              </a:lnSpc>
              <a:spcBef>
                <a:spcPts val="0"/>
              </a:spcBef>
              <a:spcAft>
                <a:spcPts val="800"/>
              </a:spcAft>
              <a:buNone/>
            </a:pPr>
            <a:r>
              <a:rPr lang="en-US" sz="2400" b="1" dirty="0">
                <a:effectLst/>
                <a:latin typeface="Calibri" panose="020F0502020204030204" pitchFamily="34" charset="0"/>
                <a:ea typeface="Calibri" panose="020F0502020204030204" pitchFamily="34" charset="0"/>
                <a:cs typeface="Times New Roman" panose="02020603050405020304" pitchFamily="18" charset="0"/>
              </a:rPr>
              <a:t>Common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It is helpful to reason with a teen and have lengthy discussions about his or her behavior.</a:t>
            </a:r>
          </a:p>
          <a:p>
            <a:pPr marL="0" marR="0" indent="0">
              <a:lnSpc>
                <a:spcPct val="107000"/>
              </a:lnSpc>
              <a:spcBef>
                <a:spcPts val="0"/>
              </a:spcBef>
              <a:spcAft>
                <a:spcPts val="800"/>
              </a:spcAft>
              <a:buNone/>
            </a:pP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b="1" dirty="0">
                <a:effectLst/>
                <a:latin typeface="Calibri" panose="020F0502020204030204" pitchFamily="34" charset="0"/>
                <a:ea typeface="Calibri" panose="020F0502020204030204" pitchFamily="34" charset="0"/>
                <a:cs typeface="Times New Roman" panose="02020603050405020304" pitchFamily="18" charset="0"/>
              </a:rPr>
              <a:t>New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Enforce clear behavioral expectations with  consequences  	and do not leave room for discussion.</a:t>
            </a:r>
          </a:p>
          <a:p>
            <a:endParaRPr lang="en-US" dirty="0"/>
          </a:p>
        </p:txBody>
      </p:sp>
    </p:spTree>
    <p:extLst>
      <p:ext uri="{BB962C8B-B14F-4D97-AF65-F5344CB8AC3E}">
        <p14:creationId xmlns:p14="http://schemas.microsoft.com/office/powerpoint/2010/main" val="10555589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F4E06-1F26-47A0-A0B8-7EEEA55E352D}"/>
              </a:ext>
            </a:extLst>
          </p:cNvPr>
          <p:cNvSpPr>
            <a:spLocks noGrp="1"/>
          </p:cNvSpPr>
          <p:nvPr>
            <p:ph type="title"/>
          </p:nvPr>
        </p:nvSpPr>
        <p:spPr/>
        <p:txBody>
          <a:bodyPr/>
          <a:lstStyle/>
          <a:p>
            <a:r>
              <a:rPr lang="en-US" dirty="0"/>
              <a:t>Re-Writing the Book on Parenting</a:t>
            </a:r>
          </a:p>
        </p:txBody>
      </p:sp>
      <p:sp>
        <p:nvSpPr>
          <p:cNvPr id="3" name="Content Placeholder 2">
            <a:extLst>
              <a:ext uri="{FF2B5EF4-FFF2-40B4-BE49-F238E27FC236}">
                <a16:creationId xmlns:a16="http://schemas.microsoft.com/office/drawing/2014/main" id="{E6AC3E7B-4FC3-47AA-A309-8C9E15DF0713}"/>
              </a:ext>
            </a:extLst>
          </p:cNvPr>
          <p:cNvSpPr>
            <a:spLocks noGrp="1"/>
          </p:cNvSpPr>
          <p:nvPr>
            <p:ph idx="1"/>
          </p:nvPr>
        </p:nvSpPr>
        <p:spPr>
          <a:xfrm>
            <a:off x="1097280" y="1845734"/>
            <a:ext cx="10058400" cy="4423584"/>
          </a:xfrm>
        </p:spPr>
        <p:txBody>
          <a:bodyPr>
            <a:normAutofit/>
          </a:bodyPr>
          <a:lstStyle/>
          <a:p>
            <a:pPr marL="0" marR="0" indent="0">
              <a:lnSpc>
                <a:spcPct val="107000"/>
              </a:lnSpc>
              <a:spcBef>
                <a:spcPts val="0"/>
              </a:spcBef>
              <a:spcAft>
                <a:spcPts val="800"/>
              </a:spcAft>
              <a:buNone/>
            </a:pPr>
            <a:r>
              <a:rPr lang="en-US" sz="2400" b="1" dirty="0">
                <a:effectLst/>
                <a:latin typeface="Calibri" panose="020F0502020204030204" pitchFamily="34" charset="0"/>
                <a:ea typeface="Calibri" panose="020F0502020204030204" pitchFamily="34" charset="0"/>
                <a:cs typeface="Times New Roman" panose="02020603050405020304" pitchFamily="18" charset="0"/>
              </a:rPr>
              <a:t>Common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It is good to express your feelings about the teen’s behaviors (good or bad); this helps develop understanding and empathy.</a:t>
            </a:r>
          </a:p>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en-US" sz="2400" b="1" dirty="0">
                <a:latin typeface="Calibri" panose="020F0502020204030204" pitchFamily="34" charset="0"/>
                <a:cs typeface="Times New Roman" panose="02020603050405020304" pitchFamily="18" charset="0"/>
              </a:rPr>
              <a:t>New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It is best to maintain behavioral expectations and 	consequences that are enforced in a caring, consistent, and rational 	manner without expressing your feelings.</a:t>
            </a:r>
          </a:p>
          <a:p>
            <a:pPr marL="0" marR="0" indent="0">
              <a:lnSpc>
                <a:spcPct val="107000"/>
              </a:lnSpc>
              <a:spcBef>
                <a:spcPts val="0"/>
              </a:spcBef>
              <a:spcAft>
                <a:spcPts val="800"/>
              </a:spcAft>
              <a:buNone/>
            </a:pPr>
            <a:r>
              <a:rPr lang="en-US" sz="2400" b="1" dirty="0">
                <a:latin typeface="Calibri" panose="020F0502020204030204" pitchFamily="34" charset="0"/>
                <a:cs typeface="Times New Roman" panose="02020603050405020304" pitchFamily="18" charset="0"/>
              </a:rPr>
              <a:t>Common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With caring, consistency, and good boundaries behavior will always improve.</a:t>
            </a:r>
          </a:p>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en-US" sz="2400" b="1" dirty="0">
                <a:latin typeface="Calibri" panose="020F0502020204030204" pitchFamily="34" charset="0"/>
                <a:cs typeface="Times New Roman" panose="02020603050405020304" pitchFamily="18" charset="0"/>
              </a:rPr>
              <a:t>New concept: </a:t>
            </a:r>
            <a:r>
              <a:rPr lang="en-US" sz="2400" dirty="0">
                <a:effectLst/>
                <a:latin typeface="Calibri" panose="020F0502020204030204" pitchFamily="34" charset="0"/>
                <a:ea typeface="Calibri" panose="020F0502020204030204" pitchFamily="34" charset="0"/>
                <a:cs typeface="Times New Roman" panose="02020603050405020304" pitchFamily="18" charset="0"/>
              </a:rPr>
              <a:t>Expect things to get worse before they get better; 	improved behavior will follow an uneven and unpredictable course.</a:t>
            </a:r>
          </a:p>
          <a:p>
            <a:endParaRPr lang="en-US" dirty="0"/>
          </a:p>
        </p:txBody>
      </p:sp>
    </p:spTree>
    <p:extLst>
      <p:ext uri="{BB962C8B-B14F-4D97-AF65-F5344CB8AC3E}">
        <p14:creationId xmlns:p14="http://schemas.microsoft.com/office/powerpoint/2010/main" val="10092923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11">
            <a:extLst>
              <a:ext uri="{FF2B5EF4-FFF2-40B4-BE49-F238E27FC236}">
                <a16:creationId xmlns:a16="http://schemas.microsoft.com/office/drawing/2014/main" id="{ED008ECC-51D4-4E47-80DF-1D22FBBC50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F019D91-C94A-4B8D-9B31-6FD2758C2F92}"/>
              </a:ext>
            </a:extLst>
          </p:cNvPr>
          <p:cNvSpPr>
            <a:spLocks noGrp="1"/>
          </p:cNvSpPr>
          <p:nvPr>
            <p:ph type="title"/>
          </p:nvPr>
        </p:nvSpPr>
        <p:spPr>
          <a:xfrm>
            <a:off x="7859485" y="634946"/>
            <a:ext cx="3690257" cy="2891172"/>
          </a:xfrm>
        </p:spPr>
        <p:txBody>
          <a:bodyPr>
            <a:normAutofit/>
          </a:bodyPr>
          <a:lstStyle/>
          <a:p>
            <a:r>
              <a:rPr lang="en-US" sz="4600" dirty="0"/>
              <a:t>Relationship-Building Model</a:t>
            </a:r>
          </a:p>
        </p:txBody>
      </p:sp>
      <p:pic>
        <p:nvPicPr>
          <p:cNvPr id="5" name="Content Placeholder 4" descr="Diagram, venn diagram&#10;&#10;Description automatically generated">
            <a:extLst>
              <a:ext uri="{FF2B5EF4-FFF2-40B4-BE49-F238E27FC236}">
                <a16:creationId xmlns:a16="http://schemas.microsoft.com/office/drawing/2014/main" id="{60553ED5-313C-4324-B32F-501C9BEF1E7C}"/>
              </a:ext>
            </a:extLst>
          </p:cNvPr>
          <p:cNvPicPr>
            <a:picLocks noChangeAspect="1"/>
          </p:cNvPicPr>
          <p:nvPr/>
        </p:nvPicPr>
        <p:blipFill>
          <a:blip r:embed="rId3"/>
          <a:stretch>
            <a:fillRect/>
          </a:stretch>
        </p:blipFill>
        <p:spPr>
          <a:xfrm>
            <a:off x="733697" y="202109"/>
            <a:ext cx="6235639" cy="5752378"/>
          </a:xfrm>
          <a:prstGeom prst="rect">
            <a:avLst/>
          </a:prstGeom>
        </p:spPr>
      </p:pic>
      <p:cxnSp>
        <p:nvCxnSpPr>
          <p:cNvPr id="25" name="Straight Connector 13">
            <a:extLst>
              <a:ext uri="{FF2B5EF4-FFF2-40B4-BE49-F238E27FC236}">
                <a16:creationId xmlns:a16="http://schemas.microsoft.com/office/drawing/2014/main" id="{0EF352D9-7BCC-436E-8520-E9D0BAAA183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92143" y="2085703"/>
            <a:ext cx="3566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26" name="Rectangle 15">
            <a:extLst>
              <a:ext uri="{FF2B5EF4-FFF2-40B4-BE49-F238E27FC236}">
                <a16:creationId xmlns:a16="http://schemas.microsoft.com/office/drawing/2014/main" id="{3EEBA64A-08C9-4EE7-A7DD-C4309E5753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17">
            <a:extLst>
              <a:ext uri="{FF2B5EF4-FFF2-40B4-BE49-F238E27FC236}">
                <a16:creationId xmlns:a16="http://schemas.microsoft.com/office/drawing/2014/main" id="{0DA644F7-E61C-4BDD-9510-112510F64F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517734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0EE2D-9C90-447A-BA76-8B0B9691C1CA}"/>
              </a:ext>
            </a:extLst>
          </p:cNvPr>
          <p:cNvSpPr>
            <a:spLocks noGrp="1"/>
          </p:cNvSpPr>
          <p:nvPr>
            <p:ph type="title"/>
          </p:nvPr>
        </p:nvSpPr>
        <p:spPr/>
        <p:txBody>
          <a:bodyPr/>
          <a:lstStyle/>
          <a:p>
            <a:r>
              <a:rPr lang="en-US" dirty="0"/>
              <a:t>Relationship-Building Model</a:t>
            </a:r>
          </a:p>
        </p:txBody>
      </p:sp>
      <p:sp>
        <p:nvSpPr>
          <p:cNvPr id="3" name="Content Placeholder 2">
            <a:extLst>
              <a:ext uri="{FF2B5EF4-FFF2-40B4-BE49-F238E27FC236}">
                <a16:creationId xmlns:a16="http://schemas.microsoft.com/office/drawing/2014/main" id="{583D0961-66E4-4CDB-8F33-239F11721E45}"/>
              </a:ext>
            </a:extLst>
          </p:cNvPr>
          <p:cNvSpPr>
            <a:spLocks noGrp="1"/>
          </p:cNvSpPr>
          <p:nvPr>
            <p:ph idx="1"/>
          </p:nvPr>
        </p:nvSpPr>
        <p:spPr>
          <a:xfrm>
            <a:off x="1097280" y="1845733"/>
            <a:ext cx="10515002" cy="4572996"/>
          </a:xfrm>
        </p:spPr>
        <p:txBody>
          <a:bodyPr>
            <a:normAutofit/>
          </a:bodyPr>
          <a:lstStyle/>
          <a:p>
            <a:r>
              <a:rPr lang="en-US" sz="2400" dirty="0"/>
              <a:t>A positive adult-teen relationship built on trust, understanding, and caring will increase the teen’s cooperation and motivation.</a:t>
            </a:r>
          </a:p>
          <a:p>
            <a:r>
              <a:rPr lang="en-US" sz="2400" dirty="0"/>
              <a:t>It is important to consider that the teen’s relationships may vary across the different levels in the model above. To understand this, think about your own relationships in each of the three levels. </a:t>
            </a:r>
          </a:p>
          <a:p>
            <a:r>
              <a:rPr lang="en-US" sz="2400" dirty="0"/>
              <a:t>•	How do you feel about yourself? How would you describe yourself to others?</a:t>
            </a:r>
          </a:p>
          <a:p>
            <a:r>
              <a:rPr lang="en-US" sz="2400" dirty="0"/>
              <a:t>•	Who are the most important people in your life? What do those relationships 	look like? What do they mean to you? </a:t>
            </a:r>
          </a:p>
          <a:p>
            <a:r>
              <a:rPr lang="en-US" sz="2400" dirty="0"/>
              <a:t>•	What are your perceptions of the world? How does your worldview shape 	your opinions or beliefs? </a:t>
            </a:r>
          </a:p>
          <a:p>
            <a:endParaRPr lang="en-US" dirty="0"/>
          </a:p>
        </p:txBody>
      </p:sp>
    </p:spTree>
    <p:extLst>
      <p:ext uri="{BB962C8B-B14F-4D97-AF65-F5344CB8AC3E}">
        <p14:creationId xmlns:p14="http://schemas.microsoft.com/office/powerpoint/2010/main" val="28687414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516E6-55D7-4490-B0BB-8F75F384E583}"/>
              </a:ext>
            </a:extLst>
          </p:cNvPr>
          <p:cNvSpPr>
            <a:spLocks noGrp="1"/>
          </p:cNvSpPr>
          <p:nvPr>
            <p:ph type="title"/>
          </p:nvPr>
        </p:nvSpPr>
        <p:spPr>
          <a:xfrm>
            <a:off x="1097279" y="286603"/>
            <a:ext cx="10520979" cy="1450757"/>
          </a:xfrm>
        </p:spPr>
        <p:txBody>
          <a:bodyPr/>
          <a:lstStyle/>
          <a:p>
            <a:r>
              <a:rPr lang="en-US" dirty="0"/>
              <a:t>Tips for Bringing the Teen into Your Family</a:t>
            </a:r>
          </a:p>
        </p:txBody>
      </p:sp>
      <p:sp>
        <p:nvSpPr>
          <p:cNvPr id="3" name="Content Placeholder 2">
            <a:extLst>
              <a:ext uri="{FF2B5EF4-FFF2-40B4-BE49-F238E27FC236}">
                <a16:creationId xmlns:a16="http://schemas.microsoft.com/office/drawing/2014/main" id="{3D59422D-6FAB-4984-9E4E-290F02529310}"/>
              </a:ext>
            </a:extLst>
          </p:cNvPr>
          <p:cNvSpPr>
            <a:spLocks noGrp="1"/>
          </p:cNvSpPr>
          <p:nvPr>
            <p:ph idx="1"/>
          </p:nvPr>
        </p:nvSpPr>
        <p:spPr>
          <a:xfrm>
            <a:off x="1097280" y="1845734"/>
            <a:ext cx="10058400" cy="4501278"/>
          </a:xfrm>
        </p:spPr>
        <p:txBody>
          <a:bodyPr>
            <a:normAutofit fontScale="92500" lnSpcReduction="20000"/>
          </a:bodyPr>
          <a:lstStyle/>
          <a:p>
            <a:pPr marL="0" marR="0" indent="0">
              <a:lnSpc>
                <a:spcPct val="107000"/>
              </a:lnSpc>
              <a:spcBef>
                <a:spcPts val="0"/>
              </a:spcBef>
              <a:spcAft>
                <a:spcPts val="800"/>
              </a:spcAft>
              <a:buNone/>
            </a:pPr>
            <a:r>
              <a:rPr lang="en-US" sz="2700" b="1" dirty="0">
                <a:effectLst/>
                <a:latin typeface="Calibri" panose="020F0502020204030204" pitchFamily="34" charset="0"/>
                <a:ea typeface="Calibri" panose="020F0502020204030204" pitchFamily="34" charset="0"/>
                <a:cs typeface="Times New Roman" panose="02020603050405020304" pitchFamily="18" charset="0"/>
              </a:rPr>
              <a:t>Present yourself as confident, competent, and experienced.</a:t>
            </a:r>
          </a:p>
          <a:p>
            <a:pPr marL="0" marR="0" indent="0">
              <a:lnSpc>
                <a:spcPct val="107000"/>
              </a:lnSpc>
              <a:spcBef>
                <a:spcPts val="0"/>
              </a:spcBef>
              <a:spcAft>
                <a:spcPts val="800"/>
              </a:spcAft>
              <a:buNone/>
            </a:pPr>
            <a:r>
              <a:rPr lang="en-US" sz="2700" dirty="0">
                <a:effectLst/>
                <a:latin typeface="Calibri" panose="020F0502020204030204" pitchFamily="34" charset="0"/>
                <a:ea typeface="Calibri" panose="020F0502020204030204" pitchFamily="34" charset="0"/>
                <a:cs typeface="Times New Roman" panose="02020603050405020304" pitchFamily="18" charset="0"/>
              </a:rPr>
              <a:t>	Present yourself in a self-assured and confident manner.</a:t>
            </a:r>
          </a:p>
          <a:p>
            <a:pPr marL="0" marR="0" indent="0">
              <a:lnSpc>
                <a:spcPct val="107000"/>
              </a:lnSpc>
              <a:spcBef>
                <a:spcPts val="0"/>
              </a:spcBef>
              <a:spcAft>
                <a:spcPts val="800"/>
              </a:spcAft>
              <a:buNone/>
            </a:pPr>
            <a:r>
              <a:rPr lang="en-US" sz="2700" dirty="0">
                <a:effectLst/>
                <a:latin typeface="Calibri" panose="020F0502020204030204" pitchFamily="34" charset="0"/>
                <a:ea typeface="Calibri" panose="020F0502020204030204" pitchFamily="34" charset="0"/>
                <a:cs typeface="Times New Roman" panose="02020603050405020304" pitchFamily="18" charset="0"/>
              </a:rPr>
              <a:t>	Be caring but firm, supportive but nor sympathetic, welcoming but not 	overly solicitous.</a:t>
            </a:r>
          </a:p>
          <a:p>
            <a:pPr marL="0" marR="0">
              <a:lnSpc>
                <a:spcPct val="107000"/>
              </a:lnSpc>
              <a:spcBef>
                <a:spcPts val="0"/>
              </a:spcBef>
              <a:spcAft>
                <a:spcPts val="800"/>
              </a:spcAft>
            </a:pPr>
            <a:r>
              <a:rPr lang="en-US" sz="2700" dirty="0">
                <a:effectLst/>
                <a:latin typeface="Calibri" panose="020F0502020204030204" pitchFamily="34" charset="0"/>
                <a:ea typeface="Calibri" panose="020F0502020204030204" pitchFamily="34" charset="0"/>
                <a:cs typeface="Times New Roman" panose="02020603050405020304" pitchFamily="18" charset="0"/>
              </a:rPr>
              <a:t> </a:t>
            </a:r>
          </a:p>
          <a:p>
            <a:pPr marL="0" marR="0" indent="0">
              <a:lnSpc>
                <a:spcPct val="107000"/>
              </a:lnSpc>
              <a:spcBef>
                <a:spcPts val="0"/>
              </a:spcBef>
              <a:spcAft>
                <a:spcPts val="800"/>
              </a:spcAft>
              <a:buNone/>
            </a:pPr>
            <a:r>
              <a:rPr lang="en-US" sz="2700" i="1" dirty="0">
                <a:effectLst/>
                <a:latin typeface="Calibri" panose="020F0502020204030204" pitchFamily="34" charset="0"/>
                <a:ea typeface="Calibri" panose="020F0502020204030204" pitchFamily="34" charset="0"/>
                <a:cs typeface="Times New Roman" panose="02020603050405020304" pitchFamily="18" charset="0"/>
              </a:rPr>
              <a:t>Rationale</a:t>
            </a:r>
            <a:r>
              <a:rPr lang="en-US" sz="2700" dirty="0">
                <a:effectLst/>
                <a:latin typeface="Calibri" panose="020F0502020204030204" pitchFamily="34" charset="0"/>
                <a:ea typeface="Calibri" panose="020F0502020204030204" pitchFamily="34" charset="0"/>
                <a:cs typeface="Times New Roman" panose="02020603050405020304" pitchFamily="18" charset="0"/>
              </a:rPr>
              <a:t>: You should present yourself as a confident, competent, and experienced foster parent to provide a sense of safety and hope. Having a sense of competence and a “can-do” attitude will assist the teen to see you as capable and in control, and will also help you to feel confident in your skills.  Also, this can help to discourage the teen from believing that you can be easily controlled or manipulated.</a:t>
            </a:r>
          </a:p>
          <a:p>
            <a:endParaRPr lang="en-US" dirty="0"/>
          </a:p>
        </p:txBody>
      </p:sp>
    </p:spTree>
    <p:extLst>
      <p:ext uri="{BB962C8B-B14F-4D97-AF65-F5344CB8AC3E}">
        <p14:creationId xmlns:p14="http://schemas.microsoft.com/office/powerpoint/2010/main" val="10775753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73CAB-6E16-4102-A13B-B4B309567B72}"/>
              </a:ext>
            </a:extLst>
          </p:cNvPr>
          <p:cNvSpPr>
            <a:spLocks noGrp="1"/>
          </p:cNvSpPr>
          <p:nvPr>
            <p:ph type="title"/>
          </p:nvPr>
        </p:nvSpPr>
        <p:spPr>
          <a:xfrm>
            <a:off x="1097280" y="286603"/>
            <a:ext cx="10359614" cy="1450757"/>
          </a:xfrm>
        </p:spPr>
        <p:txBody>
          <a:bodyPr/>
          <a:lstStyle/>
          <a:p>
            <a:r>
              <a:rPr lang="en-US" dirty="0"/>
              <a:t>Tips for Bringing the Teen into Your Family</a:t>
            </a:r>
          </a:p>
        </p:txBody>
      </p:sp>
      <p:sp>
        <p:nvSpPr>
          <p:cNvPr id="3" name="Content Placeholder 2">
            <a:extLst>
              <a:ext uri="{FF2B5EF4-FFF2-40B4-BE49-F238E27FC236}">
                <a16:creationId xmlns:a16="http://schemas.microsoft.com/office/drawing/2014/main" id="{0105A30D-8F35-4BC0-8624-D6E30F131543}"/>
              </a:ext>
            </a:extLst>
          </p:cNvPr>
          <p:cNvSpPr>
            <a:spLocks noGrp="1"/>
          </p:cNvSpPr>
          <p:nvPr>
            <p:ph idx="1"/>
          </p:nvPr>
        </p:nvSpPr>
        <p:spPr>
          <a:xfrm>
            <a:off x="1097280" y="1845734"/>
            <a:ext cx="10658438" cy="4662642"/>
          </a:xfrm>
        </p:spPr>
        <p:txBody>
          <a:bodyPr>
            <a:normAutofit fontScale="92500" lnSpcReduction="10000"/>
          </a:bodyPr>
          <a:lstStyle/>
          <a:p>
            <a:pPr marL="0" marR="0" indent="0">
              <a:lnSpc>
                <a:spcPct val="107000"/>
              </a:lnSpc>
              <a:spcBef>
                <a:spcPts val="0"/>
              </a:spcBef>
              <a:spcAft>
                <a:spcPts val="800"/>
              </a:spcAft>
              <a:buNone/>
            </a:pPr>
            <a:r>
              <a:rPr lang="en-US" sz="2400" b="1" dirty="0">
                <a:effectLst/>
                <a:latin typeface="Calibri" panose="020F0502020204030204" pitchFamily="34" charset="0"/>
                <a:ea typeface="Calibri" panose="020F0502020204030204" pitchFamily="34" charset="0"/>
                <a:cs typeface="Times New Roman" panose="02020603050405020304" pitchFamily="18" charset="0"/>
              </a:rPr>
              <a:t>Establish immediate safety, structure, and control.</a:t>
            </a:r>
          </a:p>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	Present expectations in a matter-of-fact tone. </a:t>
            </a:r>
          </a:p>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	Emphasize that expectations are necessary for the teen to learn how people live in 	t</a:t>
            </a:r>
            <a:r>
              <a:rPr lang="en-US" sz="2400" dirty="0">
                <a:latin typeface="Calibri" panose="020F0502020204030204" pitchFamily="34" charset="0"/>
                <a:ea typeface="Calibri" panose="020F0502020204030204" pitchFamily="34" charset="0"/>
                <a:cs typeface="Times New Roman" panose="02020603050405020304" pitchFamily="18" charset="0"/>
              </a:rPr>
              <a:t>he </a:t>
            </a:r>
            <a:r>
              <a:rPr lang="en-US" sz="2400" dirty="0">
                <a:effectLst/>
                <a:latin typeface="Calibri" panose="020F0502020204030204" pitchFamily="34" charset="0"/>
                <a:ea typeface="Calibri" panose="020F0502020204030204" pitchFamily="34" charset="0"/>
                <a:cs typeface="Times New Roman" panose="02020603050405020304" pitchFamily="18" charset="0"/>
              </a:rPr>
              <a:t>home.</a:t>
            </a:r>
          </a:p>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	Empathize chat you know it may be difficult at first to learn how the family lives and 	that you know there will be mistakes as he or she is learning.</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2400" i="1" dirty="0">
                <a:effectLst/>
                <a:latin typeface="Calibri" panose="020F0502020204030204" pitchFamily="34" charset="0"/>
                <a:ea typeface="Calibri" panose="020F0502020204030204" pitchFamily="34" charset="0"/>
                <a:cs typeface="Times New Roman" panose="02020603050405020304" pitchFamily="18" charset="0"/>
              </a:rPr>
              <a:t>Rationale</a:t>
            </a:r>
            <a:r>
              <a:rPr lang="en-US" sz="2400" dirty="0">
                <a:effectLst/>
                <a:latin typeface="Calibri" panose="020F0502020204030204" pitchFamily="34" charset="0"/>
                <a:ea typeface="Calibri" panose="020F0502020204030204" pitchFamily="34" charset="0"/>
                <a:cs typeface="Times New Roman" panose="02020603050405020304" pitchFamily="18" charset="0"/>
              </a:rPr>
              <a:t>: Immediate structure helps prevent failure and promotes a sense of safety and security.  Expectations,  as well  as choices and  consequences,  are more easily accepted up front than they will be later. Expectations presented as a way to "help you learn to live in our family" are less threatening-yet also establish that the teen has a responsibility to participate in this process. </a:t>
            </a:r>
          </a:p>
          <a:p>
            <a:endParaRPr lang="en-US" dirty="0"/>
          </a:p>
        </p:txBody>
      </p:sp>
    </p:spTree>
    <p:extLst>
      <p:ext uri="{BB962C8B-B14F-4D97-AF65-F5344CB8AC3E}">
        <p14:creationId xmlns:p14="http://schemas.microsoft.com/office/powerpoint/2010/main" val="23268647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F7E16-9B5E-4D61-9EBA-86DB91B06158}"/>
              </a:ext>
            </a:extLst>
          </p:cNvPr>
          <p:cNvSpPr>
            <a:spLocks noGrp="1"/>
          </p:cNvSpPr>
          <p:nvPr>
            <p:ph type="title"/>
          </p:nvPr>
        </p:nvSpPr>
        <p:spPr>
          <a:xfrm>
            <a:off x="1097280" y="286603"/>
            <a:ext cx="10413402" cy="1450757"/>
          </a:xfrm>
        </p:spPr>
        <p:txBody>
          <a:bodyPr/>
          <a:lstStyle/>
          <a:p>
            <a:r>
              <a:rPr lang="en-US" dirty="0"/>
              <a:t>Tips for Bringing the Teen into Your Family</a:t>
            </a:r>
          </a:p>
        </p:txBody>
      </p:sp>
      <p:sp>
        <p:nvSpPr>
          <p:cNvPr id="3" name="Content Placeholder 2">
            <a:extLst>
              <a:ext uri="{FF2B5EF4-FFF2-40B4-BE49-F238E27FC236}">
                <a16:creationId xmlns:a16="http://schemas.microsoft.com/office/drawing/2014/main" id="{F58A73AE-457C-43B7-AA33-B1C91C2E64C0}"/>
              </a:ext>
            </a:extLst>
          </p:cNvPr>
          <p:cNvSpPr>
            <a:spLocks noGrp="1"/>
          </p:cNvSpPr>
          <p:nvPr>
            <p:ph idx="1"/>
          </p:nvPr>
        </p:nvSpPr>
        <p:spPr>
          <a:xfrm>
            <a:off x="1097279" y="1845733"/>
            <a:ext cx="10413401" cy="4614831"/>
          </a:xfrm>
        </p:spPr>
        <p:txBody>
          <a:bodyPr>
            <a:normAutofit fontScale="55000" lnSpcReduction="20000"/>
          </a:bodyPr>
          <a:lstStyle/>
          <a:p>
            <a:pPr marL="0" marR="0" indent="0">
              <a:lnSpc>
                <a:spcPct val="107000"/>
              </a:lnSpc>
              <a:spcBef>
                <a:spcPts val="0"/>
              </a:spcBef>
              <a:spcAft>
                <a:spcPts val="800"/>
              </a:spcAft>
              <a:buNone/>
            </a:pPr>
            <a:r>
              <a:rPr lang="en-US" sz="3900" b="1" dirty="0">
                <a:effectLst/>
                <a:latin typeface="Calibri" panose="020F0502020204030204" pitchFamily="34" charset="0"/>
                <a:ea typeface="Calibri" panose="020F0502020204030204" pitchFamily="34" charset="0"/>
                <a:cs typeface="Times New Roman" panose="02020603050405020304" pitchFamily="18" charset="0"/>
              </a:rPr>
              <a:t>Establish expectations that demonstrate how each family member is to contribute to the well-being of the family; focus on three categories – safety, responsibility, and communication</a:t>
            </a:r>
            <a:r>
              <a:rPr lang="en-US" sz="3800" b="1" dirty="0">
                <a:effectLst/>
                <a:latin typeface="Calibri" panose="020F0502020204030204" pitchFamily="34" charset="0"/>
                <a:ea typeface="Calibri" panose="020F0502020204030204" pitchFamily="34" charset="0"/>
                <a:cs typeface="Times New Roman" panose="02020603050405020304" pitchFamily="18" charset="0"/>
              </a:rPr>
              <a:t>.</a:t>
            </a:r>
            <a:endParaRPr lang="en-US" sz="3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3800" dirty="0">
                <a:effectLst/>
                <a:latin typeface="Calibri" panose="020F0502020204030204" pitchFamily="34" charset="0"/>
                <a:ea typeface="Calibri" panose="020F0502020204030204" pitchFamily="34" charset="0"/>
                <a:cs typeface="Times New Roman" panose="02020603050405020304" pitchFamily="18" charset="0"/>
              </a:rPr>
              <a:t>	Excessive amounts of rules and structure can be overwhelming to new foster 	placements. Generally, it is more useful to prioritize  these expectations.</a:t>
            </a:r>
          </a:p>
          <a:p>
            <a:pPr marL="0" marR="0" indent="0">
              <a:lnSpc>
                <a:spcPct val="107000"/>
              </a:lnSpc>
              <a:spcBef>
                <a:spcPts val="0"/>
              </a:spcBef>
              <a:spcAft>
                <a:spcPts val="800"/>
              </a:spcAft>
              <a:buNone/>
            </a:pPr>
            <a:r>
              <a:rPr lang="en-US" sz="3800" dirty="0">
                <a:effectLst/>
                <a:latin typeface="Calibri" panose="020F0502020204030204" pitchFamily="34" charset="0"/>
                <a:ea typeface="Calibri" panose="020F0502020204030204" pitchFamily="34" charset="0"/>
                <a:cs typeface="Times New Roman" panose="02020603050405020304" pitchFamily="18" charset="0"/>
              </a:rPr>
              <a:t>	Expectations regarding safety are critical and are often written down. These 	expectations are best framed in  terms of "helping keep everyone in our family safe." </a:t>
            </a:r>
          </a:p>
          <a:p>
            <a:pPr marL="0" marR="0" indent="0">
              <a:lnSpc>
                <a:spcPct val="107000"/>
              </a:lnSpc>
              <a:spcBef>
                <a:spcPts val="0"/>
              </a:spcBef>
              <a:spcAft>
                <a:spcPts val="800"/>
              </a:spcAft>
              <a:buNone/>
            </a:pPr>
            <a:r>
              <a:rPr lang="en-US" sz="3800" dirty="0">
                <a:effectLst/>
                <a:latin typeface="Calibri" panose="020F0502020204030204" pitchFamily="34" charset="0"/>
                <a:ea typeface="Calibri" panose="020F0502020204030204" pitchFamily="34" charset="0"/>
                <a:cs typeface="Times New Roman" panose="02020603050405020304" pitchFamily="18" charset="0"/>
              </a:rPr>
              <a:t>	Having chores or responsibilities can help establish the teen as a contributing member 	of the family</a:t>
            </a:r>
            <a:r>
              <a:rPr lang="en-US" sz="3800" dirty="0">
                <a:latin typeface="Calibri" panose="020F0502020204030204" pitchFamily="34" charset="0"/>
                <a:ea typeface="Calibri" panose="020F0502020204030204" pitchFamily="34" charset="0"/>
                <a:cs typeface="Times New Roman" panose="02020603050405020304" pitchFamily="18" charset="0"/>
              </a:rPr>
              <a:t> and increase feelings of self-worth. </a:t>
            </a:r>
            <a:br>
              <a:rPr lang="en-US" sz="3800" dirty="0">
                <a:latin typeface="Calibri" panose="020F0502020204030204" pitchFamily="34" charset="0"/>
                <a:ea typeface="Calibri" panose="020F0502020204030204" pitchFamily="34" charset="0"/>
                <a:cs typeface="Times New Roman" panose="02020603050405020304" pitchFamily="18" charset="0"/>
              </a:rPr>
            </a:br>
            <a:r>
              <a:rPr lang="en-US" sz="3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indent="0">
              <a:lnSpc>
                <a:spcPct val="107000"/>
              </a:lnSpc>
              <a:spcBef>
                <a:spcPts val="0"/>
              </a:spcBef>
              <a:spcAft>
                <a:spcPts val="800"/>
              </a:spcAft>
              <a:buNone/>
            </a:pPr>
            <a:r>
              <a:rPr lang="en-US" sz="4000" i="1" dirty="0">
                <a:effectLst/>
                <a:latin typeface="Calibri" panose="020F0502020204030204" pitchFamily="34" charset="0"/>
                <a:ea typeface="Calibri" panose="020F0502020204030204" pitchFamily="34" charset="0"/>
                <a:cs typeface="Times New Roman" panose="02020603050405020304" pitchFamily="18" charset="0"/>
              </a:rPr>
              <a:t>Rationale</a:t>
            </a:r>
            <a:r>
              <a:rPr lang="en-US" sz="4000" dirty="0">
                <a:effectLst/>
                <a:latin typeface="Calibri" panose="020F0502020204030204" pitchFamily="34" charset="0"/>
                <a:ea typeface="Calibri" panose="020F0502020204030204" pitchFamily="34" charset="0"/>
                <a:cs typeface="Times New Roman" panose="02020603050405020304" pitchFamily="18" charset="0"/>
              </a:rPr>
              <a:t>: The emphasis on rules and expectations in the beginning might seem confusing</a:t>
            </a:r>
            <a:r>
              <a:rPr lang="en-US" sz="4000" dirty="0">
                <a:latin typeface="Calibri" panose="020F0502020204030204" pitchFamily="34" charset="0"/>
                <a:ea typeface="Calibri" panose="020F0502020204030204" pitchFamily="34" charset="0"/>
                <a:cs typeface="Times New Roman" panose="02020603050405020304" pitchFamily="18" charset="0"/>
              </a:rPr>
              <a:t>, but </a:t>
            </a:r>
            <a:r>
              <a:rPr lang="en-US" sz="4000" dirty="0">
                <a:effectLst/>
                <a:latin typeface="Calibri" panose="020F0502020204030204" pitchFamily="34" charset="0"/>
                <a:ea typeface="Calibri" panose="020F0502020204030204" pitchFamily="34" charset="0"/>
                <a:cs typeface="Times New Roman" panose="02020603050405020304" pitchFamily="18" charset="0"/>
              </a:rPr>
              <a:t>the teen may have limited capacity, at least initially, to deal with or understand affection, support, or empathy. The focus on rules and expectations will set a clear guideline and help the teen feel safe and  know what to expect.</a:t>
            </a:r>
          </a:p>
          <a:p>
            <a:endParaRPr lang="en-US" dirty="0"/>
          </a:p>
        </p:txBody>
      </p:sp>
    </p:spTree>
    <p:extLst>
      <p:ext uri="{BB962C8B-B14F-4D97-AF65-F5344CB8AC3E}">
        <p14:creationId xmlns:p14="http://schemas.microsoft.com/office/powerpoint/2010/main" val="42814005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987DE-08D8-46A1-83A8-706188676C82}"/>
              </a:ext>
            </a:extLst>
          </p:cNvPr>
          <p:cNvSpPr>
            <a:spLocks noGrp="1"/>
          </p:cNvSpPr>
          <p:nvPr>
            <p:ph type="title"/>
          </p:nvPr>
        </p:nvSpPr>
        <p:spPr/>
        <p:txBody>
          <a:bodyPr/>
          <a:lstStyle/>
          <a:p>
            <a:r>
              <a:rPr lang="en-US" dirty="0"/>
              <a:t>Day-to-Day Parenting of Teens with Attachment Needs</a:t>
            </a:r>
          </a:p>
        </p:txBody>
      </p:sp>
      <p:sp>
        <p:nvSpPr>
          <p:cNvPr id="3" name="Content Placeholder 2">
            <a:extLst>
              <a:ext uri="{FF2B5EF4-FFF2-40B4-BE49-F238E27FC236}">
                <a16:creationId xmlns:a16="http://schemas.microsoft.com/office/drawing/2014/main" id="{41FA7093-0271-4472-88BA-F12163E67988}"/>
              </a:ext>
            </a:extLst>
          </p:cNvPr>
          <p:cNvSpPr>
            <a:spLocks noGrp="1"/>
          </p:cNvSpPr>
          <p:nvPr>
            <p:ph idx="1"/>
          </p:nvPr>
        </p:nvSpPr>
        <p:spPr/>
        <p:txBody>
          <a:bodyPr/>
          <a:lstStyle/>
          <a:p>
            <a:r>
              <a:rPr lang="en-US" sz="3200" b="1" dirty="0"/>
              <a:t>Create a healing environment.</a:t>
            </a:r>
          </a:p>
          <a:p>
            <a:endParaRPr lang="en-US" sz="3200" dirty="0"/>
          </a:p>
          <a:p>
            <a:r>
              <a:rPr lang="en-US" sz="3200" dirty="0"/>
              <a:t>When the child initially comes into your home, your primary goal is to establish safety and appropriate expectations and structure. But in your day-to-day life, you want to establish an environment that promotes healing, change, and attachment. This process takes time. </a:t>
            </a:r>
          </a:p>
          <a:p>
            <a:endParaRPr lang="en-US" dirty="0"/>
          </a:p>
        </p:txBody>
      </p:sp>
    </p:spTree>
    <p:extLst>
      <p:ext uri="{BB962C8B-B14F-4D97-AF65-F5344CB8AC3E}">
        <p14:creationId xmlns:p14="http://schemas.microsoft.com/office/powerpoint/2010/main" val="39529603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91841-4BD3-47B9-973B-0964DC50B367}"/>
              </a:ext>
            </a:extLst>
          </p:cNvPr>
          <p:cNvSpPr>
            <a:spLocks noGrp="1"/>
          </p:cNvSpPr>
          <p:nvPr>
            <p:ph type="title"/>
          </p:nvPr>
        </p:nvSpPr>
        <p:spPr/>
        <p:txBody>
          <a:bodyPr/>
          <a:lstStyle/>
          <a:p>
            <a:r>
              <a:rPr lang="en-US" dirty="0"/>
              <a:t>Day-to-Day Parenting of Teens with Attachment Needs</a:t>
            </a:r>
          </a:p>
        </p:txBody>
      </p:sp>
      <p:sp>
        <p:nvSpPr>
          <p:cNvPr id="3" name="Content Placeholder 2">
            <a:extLst>
              <a:ext uri="{FF2B5EF4-FFF2-40B4-BE49-F238E27FC236}">
                <a16:creationId xmlns:a16="http://schemas.microsoft.com/office/drawing/2014/main" id="{F07D6FFC-F56E-48FE-A0E0-F338D5EE0495}"/>
              </a:ext>
            </a:extLst>
          </p:cNvPr>
          <p:cNvSpPr>
            <a:spLocks noGrp="1"/>
          </p:cNvSpPr>
          <p:nvPr>
            <p:ph idx="1"/>
          </p:nvPr>
        </p:nvSpPr>
        <p:spPr/>
        <p:txBody>
          <a:bodyPr/>
          <a:lstStyle/>
          <a:p>
            <a:r>
              <a:rPr lang="en-US" sz="3200" b="1" dirty="0"/>
              <a:t>Maintain the family structure and expectations.</a:t>
            </a:r>
          </a:p>
          <a:p>
            <a:endParaRPr lang="en-US" sz="3200" dirty="0"/>
          </a:p>
          <a:p>
            <a:r>
              <a:rPr lang="en-US" sz="3200" dirty="0"/>
              <a:t>This is easier said than done. By starting out with a clear structure and expectations, you get a jump start on this one. But maintaining the structure and clarity over time can be a struggle. Consistency and communication are key. </a:t>
            </a:r>
          </a:p>
          <a:p>
            <a:endParaRPr lang="en-US" dirty="0"/>
          </a:p>
        </p:txBody>
      </p:sp>
    </p:spTree>
    <p:extLst>
      <p:ext uri="{BB962C8B-B14F-4D97-AF65-F5344CB8AC3E}">
        <p14:creationId xmlns:p14="http://schemas.microsoft.com/office/powerpoint/2010/main" val="1185640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DC63B-4DFD-4AB7-8597-AFEBC4CE7C01}"/>
              </a:ext>
            </a:extLst>
          </p:cNvPr>
          <p:cNvSpPr>
            <a:spLocks noGrp="1"/>
          </p:cNvSpPr>
          <p:nvPr>
            <p:ph type="title"/>
          </p:nvPr>
        </p:nvSpPr>
        <p:spPr/>
        <p:txBody>
          <a:bodyPr/>
          <a:lstStyle/>
          <a:p>
            <a:r>
              <a:rPr lang="en-US" dirty="0"/>
              <a:t>What to Expect When You’re Expecting: A Teenager</a:t>
            </a:r>
          </a:p>
        </p:txBody>
      </p:sp>
      <p:pic>
        <p:nvPicPr>
          <p:cNvPr id="4" name="Online Media 3" title="Teen-Proofing | Adoption From Foster Care | Ad Council">
            <a:hlinkClick r:id="" action="ppaction://media"/>
            <a:extLst>
              <a:ext uri="{FF2B5EF4-FFF2-40B4-BE49-F238E27FC236}">
                <a16:creationId xmlns:a16="http://schemas.microsoft.com/office/drawing/2014/main" id="{AF7432A5-4665-4FCC-AD6A-CD122DF35A19}"/>
              </a:ext>
            </a:extLst>
          </p:cNvPr>
          <p:cNvPicPr>
            <a:picLocks noGrp="1" noRot="1" noChangeAspect="1"/>
          </p:cNvPicPr>
          <p:nvPr>
            <p:ph idx="1"/>
            <a:videoFile r:link="rId1"/>
          </p:nvPr>
        </p:nvPicPr>
        <p:blipFill>
          <a:blip r:embed="rId4"/>
          <a:stretch>
            <a:fillRect/>
          </a:stretch>
        </p:blipFill>
        <p:spPr>
          <a:xfrm>
            <a:off x="2188142" y="1815441"/>
            <a:ext cx="7815715" cy="4415836"/>
          </a:xfrm>
          <a:prstGeom prst="rect">
            <a:avLst/>
          </a:prstGeom>
        </p:spPr>
      </p:pic>
    </p:spTree>
    <p:extLst>
      <p:ext uri="{BB962C8B-B14F-4D97-AF65-F5344CB8AC3E}">
        <p14:creationId xmlns:p14="http://schemas.microsoft.com/office/powerpoint/2010/main" val="28663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7CCDF-A28B-48A1-A3A3-392D84540304}"/>
              </a:ext>
            </a:extLst>
          </p:cNvPr>
          <p:cNvSpPr>
            <a:spLocks noGrp="1"/>
          </p:cNvSpPr>
          <p:nvPr>
            <p:ph type="title"/>
          </p:nvPr>
        </p:nvSpPr>
        <p:spPr/>
        <p:txBody>
          <a:bodyPr/>
          <a:lstStyle/>
          <a:p>
            <a:r>
              <a:rPr lang="en-US" dirty="0"/>
              <a:t>Day-to-Day Parenting of Teens with Attachment Needs</a:t>
            </a:r>
          </a:p>
        </p:txBody>
      </p:sp>
      <p:sp>
        <p:nvSpPr>
          <p:cNvPr id="3" name="Content Placeholder 2">
            <a:extLst>
              <a:ext uri="{FF2B5EF4-FFF2-40B4-BE49-F238E27FC236}">
                <a16:creationId xmlns:a16="http://schemas.microsoft.com/office/drawing/2014/main" id="{F75B3594-A31F-4E52-A749-5CCB0ABDA055}"/>
              </a:ext>
            </a:extLst>
          </p:cNvPr>
          <p:cNvSpPr>
            <a:spLocks noGrp="1"/>
          </p:cNvSpPr>
          <p:nvPr>
            <p:ph idx="1"/>
          </p:nvPr>
        </p:nvSpPr>
        <p:spPr>
          <a:xfrm>
            <a:off x="1097280" y="1845733"/>
            <a:ext cx="10058400" cy="4363819"/>
          </a:xfrm>
        </p:spPr>
        <p:txBody>
          <a:bodyPr>
            <a:normAutofit fontScale="92500" lnSpcReduction="20000"/>
          </a:bodyPr>
          <a:lstStyle/>
          <a:p>
            <a:r>
              <a:rPr lang="en-US" sz="3500" b="1" dirty="0"/>
              <a:t>Ensure clear and supportive communication.</a:t>
            </a:r>
          </a:p>
          <a:p>
            <a:endParaRPr lang="en-US" sz="3500" dirty="0"/>
          </a:p>
          <a:p>
            <a:r>
              <a:rPr lang="en-US" sz="3500" dirty="0"/>
              <a:t>Communication with teens with attachment needs is crucial. You want to set and maintain a positive yet matter-of-fact tone. Avoid language that is accusing or negative or that invites a power struggle. Positive statements promote cooperation. For example, saying "We'll go to the store as soon as you finish your homework" is probably more effective than saying, "Unless you do your homework, we're not going to the store."</a:t>
            </a:r>
          </a:p>
          <a:p>
            <a:endParaRPr lang="en-US" dirty="0"/>
          </a:p>
        </p:txBody>
      </p:sp>
    </p:spTree>
    <p:extLst>
      <p:ext uri="{BB962C8B-B14F-4D97-AF65-F5344CB8AC3E}">
        <p14:creationId xmlns:p14="http://schemas.microsoft.com/office/powerpoint/2010/main" val="33974426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F70C7-8178-4087-8470-5BE4B3EAE009}"/>
              </a:ext>
            </a:extLst>
          </p:cNvPr>
          <p:cNvSpPr>
            <a:spLocks noGrp="1"/>
          </p:cNvSpPr>
          <p:nvPr>
            <p:ph type="title"/>
          </p:nvPr>
        </p:nvSpPr>
        <p:spPr/>
        <p:txBody>
          <a:bodyPr/>
          <a:lstStyle/>
          <a:p>
            <a:r>
              <a:rPr lang="en-US" dirty="0"/>
              <a:t>Day-to-Day Parenting of Teens with Attachment Needs</a:t>
            </a:r>
          </a:p>
        </p:txBody>
      </p:sp>
      <p:sp>
        <p:nvSpPr>
          <p:cNvPr id="3" name="Content Placeholder 2">
            <a:extLst>
              <a:ext uri="{FF2B5EF4-FFF2-40B4-BE49-F238E27FC236}">
                <a16:creationId xmlns:a16="http://schemas.microsoft.com/office/drawing/2014/main" id="{084849AF-12B7-4FC5-8A34-1F73978A9811}"/>
              </a:ext>
            </a:extLst>
          </p:cNvPr>
          <p:cNvSpPr>
            <a:spLocks noGrp="1"/>
          </p:cNvSpPr>
          <p:nvPr>
            <p:ph idx="1"/>
          </p:nvPr>
        </p:nvSpPr>
        <p:spPr>
          <a:xfrm>
            <a:off x="1097280" y="1845734"/>
            <a:ext cx="10058400" cy="4483348"/>
          </a:xfrm>
        </p:spPr>
        <p:txBody>
          <a:bodyPr>
            <a:normAutofit fontScale="92500" lnSpcReduction="10000"/>
          </a:bodyPr>
          <a:lstStyle/>
          <a:p>
            <a:r>
              <a:rPr lang="en-US" sz="3200" b="1" dirty="0"/>
              <a:t>Provide consequences – not punishment.</a:t>
            </a:r>
          </a:p>
          <a:p>
            <a:endParaRPr lang="en-US" sz="3200" dirty="0"/>
          </a:p>
          <a:p>
            <a:r>
              <a:rPr lang="en-US" sz="3200" dirty="0"/>
              <a:t>Discipline involves teaching, not punishing. The challenge when working with teens who have attachment needs is that they are likely to interpret almost anything, including consequences, as punishment. The goal of using consequences is to help the teen learn how to make positive choices. This reduces power struggles, as the teen is able to make his or her own choices, and you are able to offer the potential options. But be prepared to accept the choice. And only give choices that you can accept. </a:t>
            </a:r>
          </a:p>
          <a:p>
            <a:endParaRPr lang="en-US" dirty="0"/>
          </a:p>
        </p:txBody>
      </p:sp>
    </p:spTree>
    <p:extLst>
      <p:ext uri="{BB962C8B-B14F-4D97-AF65-F5344CB8AC3E}">
        <p14:creationId xmlns:p14="http://schemas.microsoft.com/office/powerpoint/2010/main" val="35597365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4FD13-7D47-45C0-8851-5F7DCC07D2C4}"/>
              </a:ext>
            </a:extLst>
          </p:cNvPr>
          <p:cNvSpPr>
            <a:spLocks noGrp="1"/>
          </p:cNvSpPr>
          <p:nvPr>
            <p:ph type="title"/>
          </p:nvPr>
        </p:nvSpPr>
        <p:spPr/>
        <p:txBody>
          <a:bodyPr/>
          <a:lstStyle/>
          <a:p>
            <a:r>
              <a:rPr lang="en-US" dirty="0"/>
              <a:t>Final Thoughts</a:t>
            </a:r>
          </a:p>
        </p:txBody>
      </p:sp>
      <p:sp>
        <p:nvSpPr>
          <p:cNvPr id="3" name="Content Placeholder 2">
            <a:extLst>
              <a:ext uri="{FF2B5EF4-FFF2-40B4-BE49-F238E27FC236}">
                <a16:creationId xmlns:a16="http://schemas.microsoft.com/office/drawing/2014/main" id="{1FDE76E2-0F7D-4015-BC57-12ABEB637688}"/>
              </a:ext>
            </a:extLst>
          </p:cNvPr>
          <p:cNvSpPr>
            <a:spLocks noGrp="1"/>
          </p:cNvSpPr>
          <p:nvPr>
            <p:ph idx="1"/>
          </p:nvPr>
        </p:nvSpPr>
        <p:spPr/>
        <p:txBody>
          <a:bodyPr>
            <a:normAutofit/>
          </a:bodyPr>
          <a:lstStyle/>
          <a:p>
            <a:pPr>
              <a:buFont typeface="Courier New" panose="02070309020205020404" pitchFamily="49" charset="0"/>
              <a:buChar char="o"/>
            </a:pPr>
            <a:r>
              <a:rPr lang="en-US" sz="3200" dirty="0"/>
              <a:t> What can you share with your peers? </a:t>
            </a:r>
          </a:p>
          <a:p>
            <a:pPr>
              <a:buFont typeface="Courier New" panose="02070309020205020404" pitchFamily="49" charset="0"/>
              <a:buChar char="o"/>
            </a:pPr>
            <a:r>
              <a:rPr lang="en-US" sz="3200" dirty="0"/>
              <a:t> Experiences, successes, areas for growth? </a:t>
            </a:r>
          </a:p>
        </p:txBody>
      </p:sp>
    </p:spTree>
    <p:extLst>
      <p:ext uri="{BB962C8B-B14F-4D97-AF65-F5344CB8AC3E}">
        <p14:creationId xmlns:p14="http://schemas.microsoft.com/office/powerpoint/2010/main" val="18419012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8A34F-5F40-4C20-83B4-3E0399CAC83C}"/>
              </a:ext>
            </a:extLst>
          </p:cNvPr>
          <p:cNvSpPr>
            <a:spLocks noGrp="1"/>
          </p:cNvSpPr>
          <p:nvPr>
            <p:ph type="title"/>
          </p:nvPr>
        </p:nvSpPr>
        <p:spPr/>
        <p:txBody>
          <a:bodyPr/>
          <a:lstStyle/>
          <a:p>
            <a:r>
              <a:rPr lang="en-US" dirty="0"/>
              <a:t>Session 2 Closing: At Home</a:t>
            </a:r>
          </a:p>
        </p:txBody>
      </p:sp>
      <p:pic>
        <p:nvPicPr>
          <p:cNvPr id="4" name="Online Media 3" title="At Home | Adoption from Foster Care | Ad Council">
            <a:hlinkClick r:id="" action="ppaction://media"/>
            <a:extLst>
              <a:ext uri="{FF2B5EF4-FFF2-40B4-BE49-F238E27FC236}">
                <a16:creationId xmlns:a16="http://schemas.microsoft.com/office/drawing/2014/main" id="{8291FA91-B5A4-4373-81E7-CEE4C7123CB7}"/>
              </a:ext>
            </a:extLst>
          </p:cNvPr>
          <p:cNvPicPr>
            <a:picLocks noGrp="1" noRot="1" noChangeAspect="1"/>
          </p:cNvPicPr>
          <p:nvPr>
            <p:ph idx="1"/>
            <a:videoFile r:link="rId1"/>
          </p:nvPr>
        </p:nvPicPr>
        <p:blipFill>
          <a:blip r:embed="rId4"/>
          <a:stretch>
            <a:fillRect/>
          </a:stretch>
        </p:blipFill>
        <p:spPr>
          <a:xfrm>
            <a:off x="2183596" y="1841126"/>
            <a:ext cx="7824808" cy="4420973"/>
          </a:xfrm>
          <a:prstGeom prst="rect">
            <a:avLst/>
          </a:prstGeom>
        </p:spPr>
      </p:pic>
    </p:spTree>
    <p:extLst>
      <p:ext uri="{BB962C8B-B14F-4D97-AF65-F5344CB8AC3E}">
        <p14:creationId xmlns:p14="http://schemas.microsoft.com/office/powerpoint/2010/main" val="2235195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BB984-FC91-486B-91A0-F324A52734CC}"/>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C2A3B9FC-79F0-40F7-B24D-BC2DA29D04C7}"/>
              </a:ext>
            </a:extLst>
          </p:cNvPr>
          <p:cNvSpPr>
            <a:spLocks noGrp="1"/>
          </p:cNvSpPr>
          <p:nvPr>
            <p:ph idx="1"/>
          </p:nvPr>
        </p:nvSpPr>
        <p:spPr>
          <a:xfrm>
            <a:off x="1097280" y="1797978"/>
            <a:ext cx="10058400" cy="4464121"/>
          </a:xfrm>
        </p:spPr>
        <p:txBody>
          <a:bodyPr>
            <a:noAutofit/>
          </a:bodyPr>
          <a:lstStyle/>
          <a:p>
            <a:r>
              <a:rPr lang="en-US" sz="1450" dirty="0"/>
              <a:t>Connell, C. M., </a:t>
            </a:r>
            <a:r>
              <a:rPr lang="en-US" sz="1450" dirty="0" err="1"/>
              <a:t>Vanderploeg</a:t>
            </a:r>
            <a:r>
              <a:rPr lang="en-US" sz="1450" dirty="0"/>
              <a:t>, J. J., </a:t>
            </a:r>
            <a:r>
              <a:rPr lang="en-US" sz="1450" dirty="0" err="1"/>
              <a:t>Flaspohler</a:t>
            </a:r>
            <a:r>
              <a:rPr lang="en-US" sz="1450" dirty="0"/>
              <a:t>, P., Katz, K. H., Saunders, L., &amp; </a:t>
            </a:r>
            <a:r>
              <a:rPr lang="en-US" sz="1450" dirty="0" err="1"/>
              <a:t>Tebes</a:t>
            </a:r>
            <a:r>
              <a:rPr lang="en-US" sz="1450" dirty="0"/>
              <a:t>, J. K. (2006). Changes in placement among children in foster care: A longitudinal study of child and case influences. </a:t>
            </a:r>
            <a:r>
              <a:rPr lang="en-US" sz="1450" i="1" dirty="0"/>
              <a:t>The Social Service Review</a:t>
            </a:r>
            <a:r>
              <a:rPr lang="en-US" sz="1450" dirty="0"/>
              <a:t>, 80(3), 398–418. </a:t>
            </a:r>
            <a:r>
              <a:rPr lang="en-US" sz="1450" dirty="0">
                <a:hlinkClick r:id="rId3"/>
              </a:rPr>
              <a:t>https://doi.org/10.1086/505554</a:t>
            </a:r>
            <a:endParaRPr lang="en-US" sz="1450" dirty="0"/>
          </a:p>
          <a:p>
            <a:r>
              <a:rPr lang="en-US" sz="1450" dirty="0"/>
              <a:t>Hughes. D. (1997). Facilitating developmental attachment: The road to emotional recovery and behavioral change in foster and adopted children. Northvale, NJ: Jason Aronson. Inc.</a:t>
            </a:r>
          </a:p>
          <a:p>
            <a:r>
              <a:rPr lang="en-US" sz="1450" dirty="0"/>
              <a:t>Levy, T.M.. &amp; </a:t>
            </a:r>
            <a:r>
              <a:rPr lang="en-US" sz="1450" dirty="0" err="1"/>
              <a:t>Orlans</a:t>
            </a:r>
            <a:r>
              <a:rPr lang="en-US" sz="1450" dirty="0"/>
              <a:t>. M. (1998). Attachment Trauma and Washington, DC: CWLA.</a:t>
            </a:r>
          </a:p>
          <a:p>
            <a:r>
              <a:rPr lang="en-US" sz="1450" dirty="0"/>
              <a:t>National Child Traumatic Stress Network. (n.d.). About Child Trauma. Retrieved June 30, 2021, from www.nctsn.org/what-is-child-trauma/trauma-types.</a:t>
            </a:r>
          </a:p>
          <a:p>
            <a:r>
              <a:rPr lang="en-US" sz="1450" dirty="0"/>
              <a:t>Rayburn, A.D., Withers, M.C. &amp; </a:t>
            </a:r>
            <a:r>
              <a:rPr lang="en-US" sz="1450" dirty="0" err="1"/>
              <a:t>McWey</a:t>
            </a:r>
            <a:r>
              <a:rPr lang="en-US" sz="1450" dirty="0"/>
              <a:t>, L.M. (2018). The importance of the caregiver and adolescent relationship for mental health outcomes among youth in foster care. </a:t>
            </a:r>
            <a:r>
              <a:rPr lang="en-US" sz="1450" i="1" dirty="0"/>
              <a:t>Journal of Family Violence</a:t>
            </a:r>
            <a:r>
              <a:rPr lang="en-US" sz="1450" dirty="0"/>
              <a:t>. 33, 43–52. https://doi.org/10.1007/s10896-017-9933-4 </a:t>
            </a:r>
          </a:p>
          <a:p>
            <a:r>
              <a:rPr lang="en-US" sz="1450" dirty="0"/>
              <a:t>Salazar, A. M., Keller, T. E., Gowen, L. K., &amp; Courtney, M. E. (2013). Trauma exposure and PTSD among older adolescents in foster care. </a:t>
            </a:r>
            <a:r>
              <a:rPr lang="en-US" sz="1450" i="1" dirty="0"/>
              <a:t>Social Psychiatry And Psychiatric Epidemiology</a:t>
            </a:r>
            <a:r>
              <a:rPr lang="en-US" sz="1450" dirty="0"/>
              <a:t>, 48(4), 545–551. https://doi.org/10.1007/s00127-012-0563-0</a:t>
            </a:r>
          </a:p>
          <a:p>
            <a:r>
              <a:rPr lang="en-US" sz="1450" dirty="0"/>
              <a:t>Storer, H. L., </a:t>
            </a:r>
            <a:r>
              <a:rPr lang="en-US" sz="1450" dirty="0" err="1"/>
              <a:t>Barkan</a:t>
            </a:r>
            <a:r>
              <a:rPr lang="en-US" sz="1450" dirty="0"/>
              <a:t>, S. E., Stenhouse, L. L., </a:t>
            </a:r>
            <a:r>
              <a:rPr lang="en-US" sz="1450" dirty="0" err="1"/>
              <a:t>Eichenlaub</a:t>
            </a:r>
            <a:r>
              <a:rPr lang="en-US" sz="1450" dirty="0"/>
              <a:t>, C., </a:t>
            </a:r>
            <a:r>
              <a:rPr lang="en-US" sz="1450" dirty="0" err="1"/>
              <a:t>Mallillin</a:t>
            </a:r>
            <a:r>
              <a:rPr lang="en-US" sz="1450" dirty="0"/>
              <a:t>, A., &amp; Haggerty, K. P. (2014). In search of connection: The foster youth and caregiver relationship. </a:t>
            </a:r>
            <a:r>
              <a:rPr lang="en-US" sz="1450" i="1" dirty="0"/>
              <a:t>Children And Youth Services Review</a:t>
            </a:r>
            <a:r>
              <a:rPr lang="en-US" sz="1450" dirty="0"/>
              <a:t>, 42, 110–117. https://doi.org/10.1016/j.childyouth.2014.04.008 </a:t>
            </a:r>
          </a:p>
          <a:p>
            <a:r>
              <a:rPr lang="en-US" sz="1450" dirty="0"/>
              <a:t>Substance Abuse and Mental Health Services Administration. (2014). Understanding the impact of trauma. </a:t>
            </a:r>
            <a:r>
              <a:rPr lang="en-US" sz="1450" i="1" dirty="0"/>
              <a:t>Trauma-Informed Care in Behavioral Health Services</a:t>
            </a:r>
            <a:r>
              <a:rPr lang="en-US" sz="1450" dirty="0"/>
              <a:t>. Rockville, MD: Author. </a:t>
            </a:r>
          </a:p>
        </p:txBody>
      </p:sp>
    </p:spTree>
    <p:extLst>
      <p:ext uri="{BB962C8B-B14F-4D97-AF65-F5344CB8AC3E}">
        <p14:creationId xmlns:p14="http://schemas.microsoft.com/office/powerpoint/2010/main" val="173125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ED891-8D35-4E33-B5AE-C2EA526F5E6B}"/>
              </a:ext>
            </a:extLst>
          </p:cNvPr>
          <p:cNvSpPr>
            <a:spLocks noGrp="1"/>
          </p:cNvSpPr>
          <p:nvPr>
            <p:ph type="title"/>
          </p:nvPr>
        </p:nvSpPr>
        <p:spPr/>
        <p:txBody>
          <a:bodyPr/>
          <a:lstStyle/>
          <a:p>
            <a:r>
              <a:rPr lang="en-US" dirty="0"/>
              <a:t>Fostering Teens is Not:</a:t>
            </a:r>
          </a:p>
        </p:txBody>
      </p:sp>
      <p:sp>
        <p:nvSpPr>
          <p:cNvPr id="3" name="Content Placeholder 2">
            <a:extLst>
              <a:ext uri="{FF2B5EF4-FFF2-40B4-BE49-F238E27FC236}">
                <a16:creationId xmlns:a16="http://schemas.microsoft.com/office/drawing/2014/main" id="{A68C49FF-29E1-497D-92BE-8EE60C5F356E}"/>
              </a:ext>
            </a:extLst>
          </p:cNvPr>
          <p:cNvSpPr>
            <a:spLocks noGrp="1"/>
          </p:cNvSpPr>
          <p:nvPr>
            <p:ph idx="1"/>
          </p:nvPr>
        </p:nvSpPr>
        <p:spPr/>
        <p:txBody>
          <a:bodyPr>
            <a:normAutofit/>
          </a:bodyPr>
          <a:lstStyle/>
          <a:p>
            <a:pPr>
              <a:buFont typeface="Wingdings" panose="05000000000000000000" pitchFamily="2" charset="2"/>
              <a:buChar char="§"/>
            </a:pPr>
            <a:r>
              <a:rPr lang="en-US" sz="2800" dirty="0"/>
              <a:t> Easy</a:t>
            </a:r>
          </a:p>
          <a:p>
            <a:pPr>
              <a:buFont typeface="Wingdings" panose="05000000000000000000" pitchFamily="2" charset="2"/>
              <a:buChar char="§"/>
            </a:pPr>
            <a:r>
              <a:rPr lang="en-US" sz="2800" dirty="0"/>
              <a:t> A charity project</a:t>
            </a:r>
          </a:p>
          <a:p>
            <a:pPr>
              <a:buFont typeface="Wingdings" panose="05000000000000000000" pitchFamily="2" charset="2"/>
              <a:buChar char="§"/>
            </a:pPr>
            <a:r>
              <a:rPr lang="en-US" sz="2800" dirty="0"/>
              <a:t> Second best</a:t>
            </a:r>
          </a:p>
          <a:p>
            <a:pPr>
              <a:buFont typeface="Wingdings" panose="05000000000000000000" pitchFamily="2" charset="2"/>
              <a:buChar char="§"/>
            </a:pPr>
            <a:r>
              <a:rPr lang="en-US" sz="2800" dirty="0"/>
              <a:t> A blank slate</a:t>
            </a:r>
          </a:p>
          <a:p>
            <a:pPr>
              <a:buFont typeface="Wingdings" panose="05000000000000000000" pitchFamily="2" charset="2"/>
              <a:buChar char="§"/>
            </a:pPr>
            <a:r>
              <a:rPr lang="en-US" sz="2800" dirty="0"/>
              <a:t> A superhero tale</a:t>
            </a:r>
          </a:p>
        </p:txBody>
      </p:sp>
    </p:spTree>
    <p:extLst>
      <p:ext uri="{BB962C8B-B14F-4D97-AF65-F5344CB8AC3E}">
        <p14:creationId xmlns:p14="http://schemas.microsoft.com/office/powerpoint/2010/main" val="25447532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99000"/>
                <a:satMod val="140000"/>
              </a:schemeClr>
            </a:gs>
            <a:gs pos="65000">
              <a:schemeClr val="bg2">
                <a:tint val="100000"/>
                <a:shade val="80000"/>
                <a:satMod val="130000"/>
              </a:schemeClr>
            </a:gs>
            <a:gs pos="100000">
              <a:schemeClr val="bg2">
                <a:tint val="100000"/>
                <a:shade val="48000"/>
                <a:satMod val="120000"/>
              </a:schemeClr>
            </a:gs>
          </a:gsLst>
          <a:lin ang="16200000" scaled="0"/>
        </a:gra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329F45E3-C125-49F5-863F-3F771273B7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a:extLst>
              <a:ext uri="{FF2B5EF4-FFF2-40B4-BE49-F238E27FC236}">
                <a16:creationId xmlns:a16="http://schemas.microsoft.com/office/drawing/2014/main" id="{F23C6175-7110-4DB0-BEA4-FC1D29302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5" name="Straight Connector 24">
            <a:extLst>
              <a:ext uri="{FF2B5EF4-FFF2-40B4-BE49-F238E27FC236}">
                <a16:creationId xmlns:a16="http://schemas.microsoft.com/office/drawing/2014/main" id="{044DF19B-511F-4F07-A7AD-1A010C6BFCB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Content Placeholder 4" descr="A picture containing silhouette&#10;&#10;Description automatically generated">
            <a:extLst>
              <a:ext uri="{FF2B5EF4-FFF2-40B4-BE49-F238E27FC236}">
                <a16:creationId xmlns:a16="http://schemas.microsoft.com/office/drawing/2014/main" id="{4E91A317-9D29-4368-BAA0-8001087EE20A}"/>
              </a:ext>
            </a:extLst>
          </p:cNvPr>
          <p:cNvPicPr>
            <a:picLocks noChangeAspect="1"/>
          </p:cNvPicPr>
          <p:nvPr/>
        </p:nvPicPr>
        <p:blipFill rotWithShape="1">
          <a:blip r:embed="rId3">
            <a:duotone>
              <a:prstClr val="black"/>
              <a:schemeClr val="tx2">
                <a:tint val="45000"/>
                <a:satMod val="400000"/>
              </a:schemeClr>
            </a:duotone>
            <a:alphaModFix amt="40000"/>
            <a:extLst>
              <a:ext uri="{28A0092B-C50C-407E-A947-70E740481C1C}">
                <a14:useLocalDpi xmlns:a14="http://schemas.microsoft.com/office/drawing/2010/main" val="0"/>
              </a:ext>
            </a:extLst>
          </a:blip>
          <a:srcRect t="2174"/>
          <a:stretch/>
        </p:blipFill>
        <p:spPr>
          <a:xfrm>
            <a:off x="20" y="10"/>
            <a:ext cx="12191980" cy="6857990"/>
          </a:xfrm>
          <a:prstGeom prst="rect">
            <a:avLst/>
          </a:prstGeom>
        </p:spPr>
      </p:pic>
      <p:sp>
        <p:nvSpPr>
          <p:cNvPr id="2" name="Title 1">
            <a:extLst>
              <a:ext uri="{FF2B5EF4-FFF2-40B4-BE49-F238E27FC236}">
                <a16:creationId xmlns:a16="http://schemas.microsoft.com/office/drawing/2014/main" id="{40669778-D0CB-4A27-98DD-7A3845C8EA99}"/>
              </a:ext>
            </a:extLst>
          </p:cNvPr>
          <p:cNvSpPr>
            <a:spLocks noGrp="1"/>
          </p:cNvSpPr>
          <p:nvPr>
            <p:ph type="title"/>
          </p:nvPr>
        </p:nvSpPr>
        <p:spPr>
          <a:xfrm>
            <a:off x="1097280" y="758952"/>
            <a:ext cx="10058400" cy="3566160"/>
          </a:xfrm>
        </p:spPr>
        <p:txBody>
          <a:bodyPr vert="horz" lIns="91440" tIns="45720" rIns="91440" bIns="45720" rtlCol="0" anchor="b">
            <a:normAutofit/>
          </a:bodyPr>
          <a:lstStyle/>
          <a:p>
            <a:r>
              <a:rPr lang="en-US" sz="8000">
                <a:solidFill>
                  <a:schemeClr val="tx1">
                    <a:lumMod val="85000"/>
                    <a:lumOff val="15000"/>
                  </a:schemeClr>
                </a:solidFill>
              </a:rPr>
              <a:t>Roxxie’s Story</a:t>
            </a:r>
          </a:p>
        </p:txBody>
      </p:sp>
      <p:cxnSp>
        <p:nvCxnSpPr>
          <p:cNvPr id="27" name="Straight Connector 26">
            <a:extLst>
              <a:ext uri="{FF2B5EF4-FFF2-40B4-BE49-F238E27FC236}">
                <a16:creationId xmlns:a16="http://schemas.microsoft.com/office/drawing/2014/main" id="{C117F0FD-C691-43EE-92C7-3C87A971D98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5E5976DF-0EAA-46D4-9BCB-BD689444A3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Rectangle 30">
            <a:extLst>
              <a:ext uri="{FF2B5EF4-FFF2-40B4-BE49-F238E27FC236}">
                <a16:creationId xmlns:a16="http://schemas.microsoft.com/office/drawing/2014/main" id="{64648040-62BC-4A8B-896F-E8D87A643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03585146"/>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69778-D0CB-4A27-98DD-7A3845C8EA99}"/>
              </a:ext>
            </a:extLst>
          </p:cNvPr>
          <p:cNvSpPr>
            <a:spLocks noGrp="1"/>
          </p:cNvSpPr>
          <p:nvPr>
            <p:ph type="title"/>
          </p:nvPr>
        </p:nvSpPr>
        <p:spPr/>
        <p:txBody>
          <a:bodyPr/>
          <a:lstStyle/>
          <a:p>
            <a:r>
              <a:rPr lang="en-US" dirty="0" err="1"/>
              <a:t>Roxxie’s</a:t>
            </a:r>
            <a:r>
              <a:rPr lang="en-US" dirty="0"/>
              <a:t> Story</a:t>
            </a:r>
          </a:p>
        </p:txBody>
      </p:sp>
      <p:sp>
        <p:nvSpPr>
          <p:cNvPr id="3" name="Content Placeholder 2">
            <a:extLst>
              <a:ext uri="{FF2B5EF4-FFF2-40B4-BE49-F238E27FC236}">
                <a16:creationId xmlns:a16="http://schemas.microsoft.com/office/drawing/2014/main" id="{1FD85107-6617-4DDC-A136-6EFE1BB9D5A9}"/>
              </a:ext>
            </a:extLst>
          </p:cNvPr>
          <p:cNvSpPr>
            <a:spLocks noGrp="1"/>
          </p:cNvSpPr>
          <p:nvPr>
            <p:ph idx="1"/>
          </p:nvPr>
        </p:nvSpPr>
        <p:spPr/>
        <p:txBody>
          <a:bodyPr>
            <a:normAutofit/>
          </a:bodyPr>
          <a:lstStyle/>
          <a:p>
            <a:pPr lvl="1"/>
            <a:r>
              <a:rPr lang="en-US" sz="3200" dirty="0"/>
              <a:t>What </a:t>
            </a:r>
            <a:r>
              <a:rPr lang="en-US" sz="3200" dirty="0" err="1"/>
              <a:t>Roxxie</a:t>
            </a:r>
            <a:r>
              <a:rPr lang="en-US" sz="3200" dirty="0"/>
              <a:t> needed as a child?</a:t>
            </a:r>
            <a:br>
              <a:rPr lang="en-US" sz="3200" dirty="0"/>
            </a:br>
            <a:r>
              <a:rPr lang="en-US" sz="3200" dirty="0"/>
              <a:t> </a:t>
            </a:r>
          </a:p>
          <a:p>
            <a:pPr lvl="1"/>
            <a:r>
              <a:rPr lang="en-US" sz="3200" dirty="0"/>
              <a:t>How </a:t>
            </a:r>
            <a:r>
              <a:rPr lang="en-US" sz="3200" dirty="0" err="1"/>
              <a:t>Roxxie</a:t>
            </a:r>
            <a:r>
              <a:rPr lang="en-US" sz="3200" dirty="0"/>
              <a:t> met her own needs?</a:t>
            </a:r>
            <a:br>
              <a:rPr lang="en-US" sz="3200" dirty="0"/>
            </a:br>
            <a:endParaRPr lang="en-US" sz="3200" dirty="0"/>
          </a:p>
          <a:p>
            <a:pPr lvl="1"/>
            <a:r>
              <a:rPr lang="en-US" sz="3200" dirty="0"/>
              <a:t>Why </a:t>
            </a:r>
            <a:r>
              <a:rPr lang="en-US" sz="3200" dirty="0" err="1"/>
              <a:t>Roxxie</a:t>
            </a:r>
            <a:r>
              <a:rPr lang="en-US" sz="3200" dirty="0"/>
              <a:t> doesn’t need you now?</a:t>
            </a:r>
          </a:p>
        </p:txBody>
      </p:sp>
    </p:spTree>
    <p:extLst>
      <p:ext uri="{BB962C8B-B14F-4D97-AF65-F5344CB8AC3E}">
        <p14:creationId xmlns:p14="http://schemas.microsoft.com/office/powerpoint/2010/main" val="2244334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69778-D0CB-4A27-98DD-7A3845C8EA99}"/>
              </a:ext>
            </a:extLst>
          </p:cNvPr>
          <p:cNvSpPr>
            <a:spLocks noGrp="1"/>
          </p:cNvSpPr>
          <p:nvPr>
            <p:ph type="title"/>
          </p:nvPr>
        </p:nvSpPr>
        <p:spPr/>
        <p:txBody>
          <a:bodyPr/>
          <a:lstStyle/>
          <a:p>
            <a:r>
              <a:rPr lang="en-US" dirty="0" err="1"/>
              <a:t>Roxxie’s</a:t>
            </a:r>
            <a:r>
              <a:rPr lang="en-US" dirty="0"/>
              <a:t> Point of View: I Don’t Need You</a:t>
            </a:r>
          </a:p>
        </p:txBody>
      </p:sp>
      <p:sp>
        <p:nvSpPr>
          <p:cNvPr id="3" name="Content Placeholder 2">
            <a:extLst>
              <a:ext uri="{FF2B5EF4-FFF2-40B4-BE49-F238E27FC236}">
                <a16:creationId xmlns:a16="http://schemas.microsoft.com/office/drawing/2014/main" id="{1FD85107-6617-4DDC-A136-6EFE1BB9D5A9}"/>
              </a:ext>
            </a:extLst>
          </p:cNvPr>
          <p:cNvSpPr>
            <a:spLocks noGrp="1"/>
          </p:cNvSpPr>
          <p:nvPr>
            <p:ph idx="1"/>
          </p:nvPr>
        </p:nvSpPr>
        <p:spPr>
          <a:xfrm>
            <a:off x="1097280" y="1845734"/>
            <a:ext cx="10058400" cy="4385542"/>
          </a:xfrm>
        </p:spPr>
        <p:txBody>
          <a:bodyPr>
            <a:normAutofit fontScale="92500" lnSpcReduction="10000"/>
          </a:bodyPr>
          <a:lstStyle/>
          <a:p>
            <a:pPr>
              <a:buFont typeface="Arial" panose="020B0604020202020204" pitchFamily="34" charset="0"/>
              <a:buChar char="•"/>
            </a:pPr>
            <a:r>
              <a:rPr lang="en-US" sz="2800" dirty="0"/>
              <a:t> I don't need you. You don't know how to take care of me.</a:t>
            </a:r>
          </a:p>
          <a:p>
            <a:pPr>
              <a:buFont typeface="Arial" panose="020B0604020202020204" pitchFamily="34" charset="0"/>
              <a:buChar char="•"/>
            </a:pPr>
            <a:r>
              <a:rPr lang="en-US" sz="2800" dirty="0"/>
              <a:t> I don't need you. You will want me to be something that I can't be. </a:t>
            </a:r>
          </a:p>
          <a:p>
            <a:pPr>
              <a:buFont typeface="Arial" panose="020B0604020202020204" pitchFamily="34" charset="0"/>
              <a:buChar char="•"/>
            </a:pPr>
            <a:r>
              <a:rPr lang="en-US" sz="2800" dirty="0"/>
              <a:t> I don't need you. You won't be able to love me.</a:t>
            </a:r>
          </a:p>
          <a:p>
            <a:pPr>
              <a:buFont typeface="Arial" panose="020B0604020202020204" pitchFamily="34" charset="0"/>
              <a:buChar char="•"/>
            </a:pPr>
            <a:r>
              <a:rPr lang="en-US" sz="2800" dirty="0"/>
              <a:t> I don't need you. You will give up on me.</a:t>
            </a:r>
          </a:p>
          <a:p>
            <a:pPr>
              <a:buFont typeface="Arial" panose="020B0604020202020204" pitchFamily="34" charset="0"/>
              <a:buChar char="•"/>
            </a:pPr>
            <a:r>
              <a:rPr lang="en-US" sz="2800" dirty="0"/>
              <a:t> I don't need you. You will want me to love you.</a:t>
            </a:r>
          </a:p>
          <a:p>
            <a:pPr>
              <a:buFont typeface="Arial" panose="020B0604020202020204" pitchFamily="34" charset="0"/>
              <a:buChar char="•"/>
            </a:pPr>
            <a:r>
              <a:rPr lang="en-US" sz="2800" dirty="0"/>
              <a:t> I don't need you. You will want to tell me what to do. </a:t>
            </a:r>
          </a:p>
          <a:p>
            <a:pPr>
              <a:buFont typeface="Arial" panose="020B0604020202020204" pitchFamily="34" charset="0"/>
              <a:buChar char="•"/>
            </a:pPr>
            <a:r>
              <a:rPr lang="en-US" sz="2800" dirty="0"/>
              <a:t> I don't need you. You will only get hurt.</a:t>
            </a:r>
          </a:p>
          <a:p>
            <a:pPr>
              <a:buFont typeface="Arial" panose="020B0604020202020204" pitchFamily="34" charset="0"/>
              <a:buChar char="•"/>
            </a:pPr>
            <a:r>
              <a:rPr lang="en-US" sz="2800" dirty="0"/>
              <a:t> I don't need you. So you better not need me.</a:t>
            </a:r>
          </a:p>
          <a:p>
            <a:r>
              <a:rPr lang="en-US" dirty="0"/>
              <a:t> </a:t>
            </a:r>
          </a:p>
          <a:p>
            <a:endParaRPr lang="en-US" dirty="0"/>
          </a:p>
        </p:txBody>
      </p:sp>
    </p:spTree>
    <p:extLst>
      <p:ext uri="{BB962C8B-B14F-4D97-AF65-F5344CB8AC3E}">
        <p14:creationId xmlns:p14="http://schemas.microsoft.com/office/powerpoint/2010/main" val="3639364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69778-D0CB-4A27-98DD-7A3845C8EA99}"/>
              </a:ext>
            </a:extLst>
          </p:cNvPr>
          <p:cNvSpPr>
            <a:spLocks noGrp="1"/>
          </p:cNvSpPr>
          <p:nvPr>
            <p:ph type="title"/>
          </p:nvPr>
        </p:nvSpPr>
        <p:spPr/>
        <p:txBody>
          <a:bodyPr>
            <a:normAutofit/>
          </a:bodyPr>
          <a:lstStyle/>
          <a:p>
            <a:r>
              <a:rPr lang="en-US" dirty="0"/>
              <a:t>Activity: What could have helped </a:t>
            </a:r>
            <a:r>
              <a:rPr lang="en-US" dirty="0" err="1"/>
              <a:t>Roxxie</a:t>
            </a:r>
            <a:r>
              <a:rPr lang="en-US" dirty="0"/>
              <a:t> develop positive attachment?</a:t>
            </a:r>
          </a:p>
        </p:txBody>
      </p:sp>
      <p:sp>
        <p:nvSpPr>
          <p:cNvPr id="3" name="Content Placeholder 2">
            <a:extLst>
              <a:ext uri="{FF2B5EF4-FFF2-40B4-BE49-F238E27FC236}">
                <a16:creationId xmlns:a16="http://schemas.microsoft.com/office/drawing/2014/main" id="{1FD85107-6617-4DDC-A136-6EFE1BB9D5A9}"/>
              </a:ext>
            </a:extLst>
          </p:cNvPr>
          <p:cNvSpPr>
            <a:spLocks noGrp="1"/>
          </p:cNvSpPr>
          <p:nvPr>
            <p:ph idx="1"/>
          </p:nvPr>
        </p:nvSpPr>
        <p:spPr/>
        <p:txBody>
          <a:bodyPr>
            <a:normAutofit/>
          </a:bodyPr>
          <a:lstStyle/>
          <a:p>
            <a:pPr marR="0">
              <a:lnSpc>
                <a:spcPct val="107000"/>
              </a:lnSpc>
              <a:spcBef>
                <a:spcPts val="0"/>
              </a:spcBef>
              <a:spcAft>
                <a:spcPts val="800"/>
              </a:spcAft>
              <a:buFont typeface="Arial" panose="020B060402020202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 They put me in foster care because no one was taking care of me and I wasn't growing.</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marR="0">
              <a:lnSpc>
                <a:spcPct val="107000"/>
              </a:lnSpc>
              <a:spcBef>
                <a:spcPts val="0"/>
              </a:spcBef>
              <a:spcAft>
                <a:spcPts val="800"/>
              </a:spcAft>
              <a:buFont typeface="Arial" panose="020B060402020202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 I needed my mom ...</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marR="0">
              <a:lnSpc>
                <a:spcPct val="107000"/>
              </a:lnSpc>
              <a:spcBef>
                <a:spcPts val="0"/>
              </a:spcBef>
              <a:spcAft>
                <a:spcPts val="800"/>
              </a:spcAft>
              <a:buFont typeface="Arial" panose="020B060402020202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 I needed ... to be like other girls.</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marR="0">
              <a:lnSpc>
                <a:spcPct val="107000"/>
              </a:lnSpc>
              <a:spcBef>
                <a:spcPts val="0"/>
              </a:spcBef>
              <a:spcAft>
                <a:spcPts val="800"/>
              </a:spcAft>
              <a:buFont typeface="Arial" panose="020B060402020202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 I didn't know what to do when I was little and would see my mom.</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marR="0">
              <a:lnSpc>
                <a:spcPct val="107000"/>
              </a:lnSpc>
              <a:spcBef>
                <a:spcPts val="0"/>
              </a:spcBef>
              <a:spcAft>
                <a:spcPts val="800"/>
              </a:spcAft>
              <a:buFont typeface="Arial" panose="020B060402020202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 I needed to feel like a whole person... I needed for the hurt deep inside of me to go away.</a:t>
            </a:r>
          </a:p>
        </p:txBody>
      </p:sp>
    </p:spTree>
    <p:extLst>
      <p:ext uri="{BB962C8B-B14F-4D97-AF65-F5344CB8AC3E}">
        <p14:creationId xmlns:p14="http://schemas.microsoft.com/office/powerpoint/2010/main" val="1866350815"/>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362</TotalTime>
  <Words>9717</Words>
  <Application>Microsoft Office PowerPoint</Application>
  <PresentationFormat>Widescreen</PresentationFormat>
  <Paragraphs>478</Paragraphs>
  <Slides>44</Slides>
  <Notes>44</Notes>
  <HiddenSlides>0</HiddenSlides>
  <MMClips>4</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Arial</vt:lpstr>
      <vt:lpstr>Calibri</vt:lpstr>
      <vt:lpstr>Calibri Light</vt:lpstr>
      <vt:lpstr>Courier New</vt:lpstr>
      <vt:lpstr>Times New Roman</vt:lpstr>
      <vt:lpstr>Wingdings</vt:lpstr>
      <vt:lpstr>Retrospect</vt:lpstr>
      <vt:lpstr>PRIDE: Teens in Care</vt:lpstr>
      <vt:lpstr>Session 1: How to Survive Trauma and Loss – The Teen’s Point of View</vt:lpstr>
      <vt:lpstr>Teens in Care Session 1: Objectives</vt:lpstr>
      <vt:lpstr>What to Expect When You’re Expecting: A Teenager</vt:lpstr>
      <vt:lpstr>Fostering Teens is Not:</vt:lpstr>
      <vt:lpstr>Roxxie’s Story</vt:lpstr>
      <vt:lpstr>Roxxie’s Story</vt:lpstr>
      <vt:lpstr>Roxxie’s Point of View: I Don’t Need You</vt:lpstr>
      <vt:lpstr>Activity: What could have helped Roxxie develop positive attachment?</vt:lpstr>
      <vt:lpstr>Trauma and Attachment</vt:lpstr>
      <vt:lpstr>Young Children (Ages 0–5)</vt:lpstr>
      <vt:lpstr>School-Age Children (Ages 6–12) </vt:lpstr>
      <vt:lpstr>School-Age Children (Ages 6–12), cont. </vt:lpstr>
      <vt:lpstr>Teens (Ages 13–18) </vt:lpstr>
      <vt:lpstr>Roxxie Says She Doesn’t Need You</vt:lpstr>
      <vt:lpstr>“I don’t need you.” – Behind the Words</vt:lpstr>
      <vt:lpstr>What the Words May Really Mean</vt:lpstr>
      <vt:lpstr>Taking PRIDE Activity</vt:lpstr>
      <vt:lpstr>Session 1 Closing: Foster Kids Tell Their Foster Parents What They Really Think</vt:lpstr>
      <vt:lpstr>Session 2: Providing a Nurturing and Healing Home for Teens With Attachment Needs</vt:lpstr>
      <vt:lpstr>Teens in Care Session 2: Objectives</vt:lpstr>
      <vt:lpstr>Fostering Teens: Trauma and Loss</vt:lpstr>
      <vt:lpstr>Activity: Behavior as a Response to Trauma and Loss</vt:lpstr>
      <vt:lpstr>Behaviors: Making it a Little Bit Easier</vt:lpstr>
      <vt:lpstr>Behaviors: Making it a Little Bit Easier, cont.</vt:lpstr>
      <vt:lpstr>The Trouble with Being Logical</vt:lpstr>
      <vt:lpstr>The Trouble with Being Logical, cont.</vt:lpstr>
      <vt:lpstr>Why Logical Parenting May Not Work</vt:lpstr>
      <vt:lpstr>Re-Writing the Book on Parenting</vt:lpstr>
      <vt:lpstr>Re-Writing the Book on Parenting</vt:lpstr>
      <vt:lpstr>Re-Writing the Book on Parenting</vt:lpstr>
      <vt:lpstr>Re-Writing the Book on Parenting</vt:lpstr>
      <vt:lpstr>Relationship-Building Model</vt:lpstr>
      <vt:lpstr>Relationship-Building Model</vt:lpstr>
      <vt:lpstr>Tips for Bringing the Teen into Your Family</vt:lpstr>
      <vt:lpstr>Tips for Bringing the Teen into Your Family</vt:lpstr>
      <vt:lpstr>Tips for Bringing the Teen into Your Family</vt:lpstr>
      <vt:lpstr>Day-to-Day Parenting of Teens with Attachment Needs</vt:lpstr>
      <vt:lpstr>Day-to-Day Parenting of Teens with Attachment Needs</vt:lpstr>
      <vt:lpstr>Day-to-Day Parenting of Teens with Attachment Needs</vt:lpstr>
      <vt:lpstr>Day-to-Day Parenting of Teens with Attachment Needs</vt:lpstr>
      <vt:lpstr>Final Thoughts</vt:lpstr>
      <vt:lpstr>Session 2 Closing: At Home</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PRIDE: Teens in Care</dc:title>
  <dc:creator>Nola Gum</dc:creator>
  <cp:lastModifiedBy>Nola Gum</cp:lastModifiedBy>
  <cp:revision>18</cp:revision>
  <dcterms:created xsi:type="dcterms:W3CDTF">2021-08-20T13:24:35Z</dcterms:created>
  <dcterms:modified xsi:type="dcterms:W3CDTF">2021-10-11T15:34:08Z</dcterms:modified>
</cp:coreProperties>
</file>