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92" r:id="rId21"/>
    <p:sldId id="277" r:id="rId22"/>
    <p:sldId id="275" r:id="rId23"/>
    <p:sldId id="276" r:id="rId24"/>
    <p:sldId id="278" r:id="rId25"/>
    <p:sldId id="279" r:id="rId26"/>
    <p:sldId id="280" r:id="rId27"/>
    <p:sldId id="293" r:id="rId28"/>
    <p:sldId id="281" r:id="rId29"/>
    <p:sldId id="282" r:id="rId30"/>
    <p:sldId id="283" r:id="rId31"/>
    <p:sldId id="284" r:id="rId32"/>
    <p:sldId id="285" r:id="rId33"/>
    <p:sldId id="286" r:id="rId34"/>
    <p:sldId id="287" r:id="rId35"/>
    <p:sldId id="288" r:id="rId36"/>
    <p:sldId id="289" r:id="rId37"/>
    <p:sldId id="290" r:id="rId38"/>
    <p:sldId id="291" r:id="rId39"/>
    <p:sldId id="29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BAC4F78-5DBF-41FD-8945-D2867F4B905A}" type="datetimeFigureOut">
              <a:rPr lang="en-US" smtClean="0"/>
              <a:pPr/>
              <a:t>8/23/2012</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B1D63E5-1943-47A8-938B-2335BB73211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AC4F78-5DBF-41FD-8945-D2867F4B905A}" type="datetimeFigureOut">
              <a:rPr lang="en-US" smtClean="0"/>
              <a:pPr/>
              <a:t>8/23/2012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B1D63E5-1943-47A8-938B-2335BB73211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AC4F78-5DBF-41FD-8945-D2867F4B905A}" type="datetimeFigureOut">
              <a:rPr lang="en-US" smtClean="0"/>
              <a:pPr/>
              <a:t>8/23/2012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B1D63E5-1943-47A8-938B-2335BB73211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BAC4F78-5DBF-41FD-8945-D2867F4B905A}" type="datetimeFigureOut">
              <a:rPr lang="en-US" smtClean="0"/>
              <a:pPr/>
              <a:t>8/23/2012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B1D63E5-1943-47A8-938B-2335BB732119}"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BAC4F78-5DBF-41FD-8945-D2867F4B905A}" type="datetimeFigureOut">
              <a:rPr lang="en-US" smtClean="0"/>
              <a:pPr/>
              <a:t>8/23/2012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0B1D63E5-1943-47A8-938B-2335BB732119}"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BAC4F78-5DBF-41FD-8945-D2867F4B905A}" type="datetimeFigureOut">
              <a:rPr lang="en-US" smtClean="0"/>
              <a:pPr/>
              <a:t>8/23/2012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0B1D63E5-1943-47A8-938B-2335BB732119}"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BAC4F78-5DBF-41FD-8945-D2867F4B905A}" type="datetimeFigureOut">
              <a:rPr lang="en-US" smtClean="0"/>
              <a:pPr/>
              <a:t>8/23/2012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0B1D63E5-1943-47A8-938B-2335BB73211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BAC4F78-5DBF-41FD-8945-D2867F4B905A}" type="datetimeFigureOut">
              <a:rPr lang="en-US" smtClean="0"/>
              <a:pPr/>
              <a:t>8/23/2012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0B1D63E5-1943-47A8-938B-2335BB732119}"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BAC4F78-5DBF-41FD-8945-D2867F4B905A}" type="datetimeFigureOut">
              <a:rPr lang="en-US" smtClean="0"/>
              <a:pPr/>
              <a:t>8/23/2012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0B1D63E5-1943-47A8-938B-2335BB73211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BAC4F78-5DBF-41FD-8945-D2867F4B905A}" type="datetimeFigureOut">
              <a:rPr lang="en-US" smtClean="0"/>
              <a:pPr/>
              <a:t>8/23/2012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0B1D63E5-1943-47A8-938B-2335BB73211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BAC4F78-5DBF-41FD-8945-D2867F4B905A}" type="datetimeFigureOut">
              <a:rPr lang="en-US" smtClean="0"/>
              <a:pPr/>
              <a:t>8/23/2012</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B1D63E5-1943-47A8-938B-2335BB732119}"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AC4F78-5DBF-41FD-8945-D2867F4B905A}" type="datetimeFigureOut">
              <a:rPr lang="en-US" smtClean="0"/>
              <a:pPr/>
              <a:t>8/23/2012</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B1D63E5-1943-47A8-938B-2335BB73211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ideo" Target="file:///C:\Users\C\Documents\I'm%20Here.mp4"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C:\Users\C\Documents\_Did%20You%20Know__Shift%20Happens_%20(Version%206,%202012).mp4"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C:\Users\C\Documents\Truancy%20video.wmv"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C:\Users\C\Documents\Justice%20Robin%20Jean%20Davis.wmv"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video" Target="file:///C:\Users\C\Documents\Awakening.wmv"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Users\C\Documents\America's%20High%20School%20Dropout%20Epidemic.wmv"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Truancy	</a:t>
            </a:r>
            <a:endParaRPr lang="en-US" dirty="0"/>
          </a:p>
        </p:txBody>
      </p:sp>
      <p:sp>
        <p:nvSpPr>
          <p:cNvPr id="3" name="Subtitle 2"/>
          <p:cNvSpPr>
            <a:spLocks noGrp="1"/>
          </p:cNvSpPr>
          <p:nvPr>
            <p:ph type="subTitle" idx="1"/>
          </p:nvPr>
        </p:nvSpPr>
        <p:spPr/>
        <p:txBody>
          <a:bodyPr>
            <a:normAutofit lnSpcReduction="10000"/>
          </a:bodyPr>
          <a:lstStyle/>
          <a:p>
            <a:r>
              <a:rPr lang="en-US" dirty="0" smtClean="0"/>
              <a:t>Prevention and Intervention</a:t>
            </a:r>
          </a:p>
          <a:p>
            <a:r>
              <a:rPr lang="en-US" dirty="0" smtClean="0"/>
              <a:t>For Foster Parents</a:t>
            </a:r>
          </a:p>
          <a:p>
            <a:r>
              <a:rPr lang="en-US" sz="1400" dirty="0" smtClean="0"/>
              <a:t>with funding from the West Virginia Department of Health and Human Resources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most effective method of dealing with truancy is to stop it before it starts.  Students who are habitually truant in high school often developed the habit in elementary school.  </a:t>
            </a:r>
          </a:p>
          <a:p>
            <a:endParaRPr lang="en-US" dirty="0"/>
          </a:p>
        </p:txBody>
      </p:sp>
      <p:sp>
        <p:nvSpPr>
          <p:cNvPr id="3" name="Title 2"/>
          <p:cNvSpPr>
            <a:spLocks noGrp="1"/>
          </p:cNvSpPr>
          <p:nvPr>
            <p:ph type="title"/>
          </p:nvPr>
        </p:nvSpPr>
        <p:spPr/>
        <p:txBody>
          <a:bodyPr/>
          <a:lstStyle/>
          <a:p>
            <a:r>
              <a:rPr lang="en-US" dirty="0" smtClean="0"/>
              <a:t>Prevention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ick-Day.jpg"/>
          <p:cNvPicPr>
            <a:picLocks noGrp="1" noChangeAspect="1"/>
          </p:cNvPicPr>
          <p:nvPr>
            <p:ph idx="1"/>
          </p:nvPr>
        </p:nvPicPr>
        <p:blipFill>
          <a:blip r:embed="rId2" cstate="print"/>
          <a:stretch>
            <a:fillRect/>
          </a:stretch>
        </p:blipFill>
        <p:spPr>
          <a:xfrm>
            <a:off x="1447800" y="457200"/>
            <a:ext cx="6248400" cy="5623560"/>
          </a:xfrm>
        </p:spPr>
      </p:pic>
      <p:sp>
        <p:nvSpPr>
          <p:cNvPr id="3" name="Title 2"/>
          <p:cNvSpPr>
            <a:spLocks noGrp="1"/>
          </p:cNvSpPr>
          <p:nvPr>
            <p:ph type="title"/>
          </p:nvPr>
        </p:nvSpPr>
        <p:spPr/>
        <p:txBody>
          <a:bodyPr>
            <a:normAutofit fontScale="90000"/>
          </a:bodyPr>
          <a:lstStyle/>
          <a:p>
            <a:r>
              <a:rPr lang="en-US" dirty="0" smtClean="0"/>
              <a:t>Oops.  Your Role Model is Showing</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332037"/>
            <a:ext cx="8229600" cy="3382963"/>
          </a:xfrm>
        </p:spPr>
        <p:txBody>
          <a:bodyPr/>
          <a:lstStyle/>
          <a:p>
            <a:r>
              <a:rPr lang="en-US" dirty="0" smtClean="0"/>
              <a:t>Research shows that if a child is not reading at grade level by the 4</a:t>
            </a:r>
            <a:r>
              <a:rPr lang="en-US" baseline="30000" dirty="0" smtClean="0"/>
              <a:t>th</a:t>
            </a:r>
            <a:r>
              <a:rPr lang="en-US" dirty="0" smtClean="0"/>
              <a:t> grade they may never catch up. </a:t>
            </a:r>
            <a:endParaRPr lang="en-US" dirty="0"/>
          </a:p>
        </p:txBody>
      </p:sp>
      <p:sp>
        <p:nvSpPr>
          <p:cNvPr id="3" name="Title 2"/>
          <p:cNvSpPr>
            <a:spLocks noGrp="1"/>
          </p:cNvSpPr>
          <p:nvPr>
            <p:ph type="title"/>
          </p:nvPr>
        </p:nvSpPr>
        <p:spPr>
          <a:xfrm>
            <a:off x="457200" y="533400"/>
            <a:ext cx="8229600" cy="1447800"/>
          </a:xfrm>
        </p:spPr>
        <p:txBody>
          <a:bodyPr>
            <a:normAutofit/>
          </a:bodyPr>
          <a:lstStyle/>
          <a:p>
            <a:r>
              <a:rPr lang="en-US" dirty="0" smtClean="0"/>
              <a:t>Early is Better</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481328"/>
            <a:ext cx="8610600" cy="4525963"/>
          </a:xfrm>
        </p:spPr>
        <p:txBody>
          <a:bodyPr/>
          <a:lstStyle/>
          <a:p>
            <a:r>
              <a:rPr lang="en-US" dirty="0" smtClean="0"/>
              <a:t>1. Health and physical development, </a:t>
            </a:r>
          </a:p>
          <a:p>
            <a:endParaRPr lang="en-US" dirty="0" smtClean="0"/>
          </a:p>
          <a:p>
            <a:r>
              <a:rPr lang="en-US" dirty="0" smtClean="0"/>
              <a:t>2. Social and emotional development, </a:t>
            </a:r>
          </a:p>
          <a:p>
            <a:endParaRPr lang="en-US" dirty="0" smtClean="0"/>
          </a:p>
          <a:p>
            <a:r>
              <a:rPr lang="en-US" dirty="0" smtClean="0"/>
              <a:t>3. Language development and communication,</a:t>
            </a:r>
          </a:p>
          <a:p>
            <a:r>
              <a:rPr lang="en-US" dirty="0" smtClean="0"/>
              <a:t> </a:t>
            </a:r>
          </a:p>
          <a:p>
            <a:r>
              <a:rPr lang="en-US" dirty="0" smtClean="0"/>
              <a:t>4. Cognition and general knowledge, and </a:t>
            </a:r>
          </a:p>
          <a:p>
            <a:endParaRPr lang="en-US" dirty="0" smtClean="0"/>
          </a:p>
          <a:p>
            <a:r>
              <a:rPr lang="en-US" dirty="0" smtClean="0"/>
              <a:t>5. A child’s individual approaches to learning. </a:t>
            </a:r>
          </a:p>
          <a:p>
            <a:endParaRPr lang="en-US" dirty="0"/>
          </a:p>
        </p:txBody>
      </p:sp>
      <p:sp>
        <p:nvSpPr>
          <p:cNvPr id="3" name="Title 2"/>
          <p:cNvSpPr>
            <a:spLocks noGrp="1"/>
          </p:cNvSpPr>
          <p:nvPr>
            <p:ph type="title"/>
          </p:nvPr>
        </p:nvSpPr>
        <p:spPr/>
        <p:txBody>
          <a:bodyPr/>
          <a:lstStyle/>
          <a:p>
            <a:r>
              <a:rPr lang="en-US" dirty="0" smtClean="0"/>
              <a:t>Ready for Kindergarten?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West Virginia Department of Education Ready-for-School Checklist – Is My Child Ready for Kindergarten? </a:t>
            </a:r>
            <a:endParaRPr lang="en-US" dirty="0" smtClean="0"/>
          </a:p>
          <a:p>
            <a:endParaRPr lang="en-US" dirty="0"/>
          </a:p>
        </p:txBody>
      </p:sp>
      <p:sp>
        <p:nvSpPr>
          <p:cNvPr id="3" name="Title 2"/>
          <p:cNvSpPr>
            <a:spLocks noGrp="1"/>
          </p:cNvSpPr>
          <p:nvPr>
            <p:ph type="title"/>
          </p:nvPr>
        </p:nvSpPr>
        <p:spPr/>
        <p:txBody>
          <a:bodyPr>
            <a:normAutofit/>
          </a:bodyPr>
          <a:lstStyle/>
          <a:p>
            <a:r>
              <a:rPr lang="en-US" dirty="0" smtClean="0"/>
              <a:t>The Checklist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Be sure to obtain well-child care and medical intervention when necessary</a:t>
            </a:r>
          </a:p>
          <a:p>
            <a:r>
              <a:rPr lang="en-US" dirty="0" smtClean="0"/>
              <a:t>Provide adequate nutrition</a:t>
            </a:r>
          </a:p>
          <a:p>
            <a:r>
              <a:rPr lang="en-US" dirty="0" smtClean="0"/>
              <a:t>Provide at home learning activities – reading, drawing, counting, designated homework time, physical activity</a:t>
            </a:r>
          </a:p>
          <a:p>
            <a:r>
              <a:rPr lang="en-US" dirty="0" smtClean="0"/>
              <a:t>Ensure child is getting enough sleep</a:t>
            </a:r>
          </a:p>
          <a:p>
            <a:endParaRPr lang="en-US" dirty="0"/>
          </a:p>
        </p:txBody>
      </p:sp>
      <p:sp>
        <p:nvSpPr>
          <p:cNvPr id="3" name="Title 2"/>
          <p:cNvSpPr>
            <a:spLocks noGrp="1"/>
          </p:cNvSpPr>
          <p:nvPr>
            <p:ph type="title"/>
          </p:nvPr>
        </p:nvSpPr>
        <p:spPr/>
        <p:txBody>
          <a:bodyPr/>
          <a:lstStyle/>
          <a:p>
            <a:r>
              <a:rPr lang="en-US" dirty="0" smtClean="0"/>
              <a:t>Pre-School and Elementary</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2087562"/>
          </a:xfrm>
        </p:spPr>
        <p:txBody>
          <a:bodyPr>
            <a:normAutofit/>
          </a:bodyPr>
          <a:lstStyle/>
          <a:p>
            <a:r>
              <a:rPr lang="en-US" dirty="0" smtClean="0"/>
              <a:t>Middle School </a:t>
            </a:r>
            <a:br>
              <a:rPr lang="en-US" dirty="0" smtClean="0"/>
            </a:br>
            <a:endParaRPr lang="en-US" dirty="0"/>
          </a:p>
        </p:txBody>
      </p:sp>
      <p:sp>
        <p:nvSpPr>
          <p:cNvPr id="10" name="Content Placeholder 9"/>
          <p:cNvSpPr>
            <a:spLocks noGrp="1"/>
          </p:cNvSpPr>
          <p:nvPr>
            <p:ph idx="1"/>
          </p:nvPr>
        </p:nvSpPr>
        <p:spPr>
          <a:xfrm>
            <a:off x="457200" y="5257800"/>
            <a:ext cx="8229600" cy="715963"/>
          </a:xfrm>
        </p:spPr>
        <p:txBody>
          <a:bodyPr>
            <a:normAutofit fontScale="92500"/>
          </a:bodyPr>
          <a:lstStyle/>
          <a:p>
            <a:r>
              <a:rPr lang="en-US" dirty="0" smtClean="0"/>
              <a:t>May I be excused?  The pressure is getting to me.</a:t>
            </a:r>
            <a:endParaRPr lang="en-US" dirty="0"/>
          </a:p>
        </p:txBody>
      </p:sp>
      <p:pic>
        <p:nvPicPr>
          <p:cNvPr id="11" name="Picture 10" descr="pressure.jpg"/>
          <p:cNvPicPr>
            <a:picLocks noChangeAspect="1"/>
          </p:cNvPicPr>
          <p:nvPr/>
        </p:nvPicPr>
        <p:blipFill>
          <a:blip r:embed="rId2" cstate="print"/>
          <a:stretch>
            <a:fillRect/>
          </a:stretch>
        </p:blipFill>
        <p:spPr>
          <a:xfrm>
            <a:off x="2057400" y="1295400"/>
            <a:ext cx="5181600" cy="395952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Younger children tend to believe that the harder you try, the smarter you’ll get. . . As children move into their early teens, they may begin to believe that ability is fixed and compare their ability to that of others—the harder you have to try, the less able you must be.  This view can dampen motivation.  Why try hard if it won’t help you do well?</a:t>
            </a:r>
          </a:p>
          <a:p>
            <a:endParaRPr lang="en-US" dirty="0" smtClean="0"/>
          </a:p>
          <a:p>
            <a:r>
              <a:rPr lang="en-US" sz="1200" i="1" dirty="0" smtClean="0"/>
              <a:t>Helping Your Child Through Early Adolescence for Parents of Children from 10 through 14</a:t>
            </a:r>
            <a:endParaRPr lang="en-US" sz="1200" i="1" dirty="0"/>
          </a:p>
        </p:txBody>
      </p:sp>
      <p:sp>
        <p:nvSpPr>
          <p:cNvPr id="3" name="Title 2"/>
          <p:cNvSpPr>
            <a:spLocks noGrp="1"/>
          </p:cNvSpPr>
          <p:nvPr>
            <p:ph type="title"/>
          </p:nvPr>
        </p:nvSpPr>
        <p:spPr/>
        <p:txBody>
          <a:bodyPr>
            <a:normAutofit/>
          </a:bodyPr>
          <a:lstStyle/>
          <a:p>
            <a:r>
              <a:rPr lang="en-US" dirty="0" smtClean="0"/>
              <a:t>Motivation</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smtClean="0"/>
              <a:t>Biological Changes – I’m 4’2” and my best friend is 5’10, what’s wrong with me? </a:t>
            </a:r>
          </a:p>
          <a:p>
            <a:pPr lvl="0"/>
            <a:endParaRPr lang="en-US" dirty="0" smtClean="0"/>
          </a:p>
          <a:p>
            <a:pPr lvl="0"/>
            <a:r>
              <a:rPr lang="en-US" dirty="0" smtClean="0"/>
              <a:t>Emotional Concerns –  I’m worried nobody is going to want to sit with me at lunch.</a:t>
            </a:r>
          </a:p>
          <a:p>
            <a:pPr lvl="0"/>
            <a:endParaRPr lang="en-US" dirty="0" smtClean="0"/>
          </a:p>
          <a:p>
            <a:pPr lvl="0"/>
            <a:r>
              <a:rPr lang="en-US" dirty="0" smtClean="0"/>
              <a:t>Social and Peer Pressure –girls aren’t good at math, school isn’t cool</a:t>
            </a:r>
          </a:p>
          <a:p>
            <a:endParaRPr lang="en-US" dirty="0"/>
          </a:p>
        </p:txBody>
      </p:sp>
      <p:sp>
        <p:nvSpPr>
          <p:cNvPr id="3" name="Title 2"/>
          <p:cNvSpPr>
            <a:spLocks noGrp="1"/>
          </p:cNvSpPr>
          <p:nvPr>
            <p:ph type="title"/>
          </p:nvPr>
        </p:nvSpPr>
        <p:spPr/>
        <p:txBody>
          <a:bodyPr/>
          <a:lstStyle/>
          <a:p>
            <a:r>
              <a:rPr lang="en-US" dirty="0" smtClean="0"/>
              <a:t>Motivation Killers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Be a good role model.</a:t>
            </a:r>
          </a:p>
          <a:p>
            <a:endParaRPr lang="en-US" dirty="0" smtClean="0"/>
          </a:p>
          <a:p>
            <a:pPr lvl="0"/>
            <a:r>
              <a:rPr lang="en-US" dirty="0" smtClean="0"/>
              <a:t>Let your child know that effort over time is the key.</a:t>
            </a:r>
          </a:p>
          <a:p>
            <a:pPr lvl="0"/>
            <a:endParaRPr lang="en-US" dirty="0" smtClean="0"/>
          </a:p>
          <a:p>
            <a:pPr lvl="0"/>
            <a:r>
              <a:rPr lang="en-US" dirty="0" smtClean="0"/>
              <a:t>Success can be a powerful motivator.</a:t>
            </a:r>
          </a:p>
          <a:p>
            <a:pPr lvl="0"/>
            <a:endParaRPr lang="en-US" dirty="0" smtClean="0"/>
          </a:p>
          <a:p>
            <a:pPr lvl="0"/>
            <a:r>
              <a:rPr lang="en-US" dirty="0" smtClean="0"/>
              <a:t>Offer support.  Insincere praise for poor effort is no help.  Find strengths and build on them.</a:t>
            </a:r>
          </a:p>
          <a:p>
            <a:pPr lvl="0"/>
            <a:endParaRPr lang="en-US" dirty="0" smtClean="0"/>
          </a:p>
          <a:p>
            <a:pPr lvl="0"/>
            <a:r>
              <a:rPr lang="en-US" dirty="0" smtClean="0"/>
              <a:t>Communicate with your school personnel when necessary.</a:t>
            </a:r>
          </a:p>
          <a:p>
            <a:pPr lvl="0">
              <a:buNone/>
            </a:pPr>
            <a:r>
              <a:rPr lang="en-US" dirty="0" smtClean="0"/>
              <a:t> </a:t>
            </a:r>
          </a:p>
          <a:p>
            <a:pPr lvl="0"/>
            <a:r>
              <a:rPr lang="en-US" dirty="0" smtClean="0"/>
              <a:t>Make sure your child knows, deep in his heart, that you love him for what he is and not for what he does.</a:t>
            </a:r>
          </a:p>
          <a:p>
            <a:pPr lvl="0"/>
            <a:endParaRPr lang="en-US" dirty="0" smtClean="0"/>
          </a:p>
          <a:p>
            <a:pPr lvl="0"/>
            <a:r>
              <a:rPr lang="en-US" dirty="0" smtClean="0"/>
              <a:t>Be patient.  Many young teens need the gift of time to mature. </a:t>
            </a:r>
          </a:p>
          <a:p>
            <a:endParaRPr lang="en-US" dirty="0"/>
          </a:p>
        </p:txBody>
      </p:sp>
      <p:sp>
        <p:nvSpPr>
          <p:cNvPr id="3" name="Title 2"/>
          <p:cNvSpPr>
            <a:spLocks noGrp="1"/>
          </p:cNvSpPr>
          <p:nvPr>
            <p:ph type="title"/>
          </p:nvPr>
        </p:nvSpPr>
        <p:spPr/>
        <p:txBody>
          <a:bodyPr>
            <a:normAutofit fontScale="90000"/>
          </a:bodyPr>
          <a:lstStyle/>
          <a:p>
            <a:r>
              <a:rPr lang="en-US" dirty="0" smtClean="0"/>
              <a:t>Encourage, Encourage, Encourage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711891"/>
          </a:xfrm>
        </p:spPr>
        <p:txBody>
          <a:bodyPr>
            <a:normAutofit fontScale="92500" lnSpcReduction="20000"/>
          </a:bodyPr>
          <a:lstStyle/>
          <a:p>
            <a:endParaRPr lang="en-US" dirty="0" smtClean="0"/>
          </a:p>
          <a:p>
            <a:endParaRPr lang="en-US" dirty="0" smtClean="0"/>
          </a:p>
          <a:p>
            <a:r>
              <a:rPr lang="en-US" dirty="0" smtClean="0"/>
              <a:t>“The truancy habit can lead students to drop out of school before graduation.  That is usually the beginning of a lifetime of trouble that can include unemployment, drug dependency, crime, and incarceration.  Our state jails and prisons are overflowing.  We can’t afford to wait another minute to address this problem, or to allow another young life to be wasted.</a:t>
            </a:r>
          </a:p>
          <a:p>
            <a:endParaRPr lang="en-US" dirty="0" smtClean="0"/>
          </a:p>
          <a:p>
            <a:endParaRPr lang="en-US" dirty="0" smtClean="0"/>
          </a:p>
          <a:p>
            <a:pPr algn="r"/>
            <a:r>
              <a:rPr lang="en-US" dirty="0" smtClean="0"/>
              <a:t>—Supreme Court Justice Robin Jean Davis</a:t>
            </a:r>
          </a:p>
          <a:p>
            <a:endParaRPr lang="en-US" dirty="0"/>
          </a:p>
        </p:txBody>
      </p:sp>
      <p:sp>
        <p:nvSpPr>
          <p:cNvPr id="4" name="Title 2"/>
          <p:cNvSpPr txBox="1">
            <a:spLocks/>
          </p:cNvSpPr>
          <p:nvPr/>
        </p:nvSpPr>
        <p:spPr>
          <a:xfrm>
            <a:off x="457200" y="304800"/>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100" b="1" dirty="0" smtClean="0">
                <a:solidFill>
                  <a:schemeClr val="tx2"/>
                </a:solidFill>
                <a:effectLst>
                  <a:outerShdw blurRad="31750" dist="25400" dir="5400000" algn="tl" rotWithShape="0">
                    <a:srgbClr val="000000">
                      <a:alpha val="25000"/>
                    </a:srgbClr>
                  </a:outerShdw>
                </a:effectLst>
                <a:latin typeface="+mj-lt"/>
                <a:ea typeface="+mj-ea"/>
                <a:cs typeface="+mj-cs"/>
              </a:rPr>
              <a:t>The Problem</a:t>
            </a:r>
            <a:endParaRPr kumimoji="0" lang="en-US" sz="41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 Here.mp4">
            <a:hlinkClick r:id="" action="ppaction://media"/>
          </p:cNvPr>
          <p:cNvPicPr>
            <a:picLocks noRot="1" noChangeAspect="1"/>
          </p:cNvPicPr>
          <p:nvPr>
            <a:videoFile r:link="rId1"/>
          </p:nvPr>
        </p:nvPicPr>
        <p:blipFill>
          <a:blip r:embed="rId3" cstate="print"/>
          <a:stretch>
            <a:fillRect/>
          </a:stretch>
        </p:blipFill>
        <p:spPr>
          <a:xfrm>
            <a:off x="1600200" y="1200150"/>
            <a:ext cx="6324600" cy="47434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p:cTn id="7"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smtClean="0"/>
              <a:t>A drop in grades is not uncommon when students go from grade level to another.  But if your child’s grade drop is extreme or if it persists for more than one marking period, get in touch with someone at the school.  </a:t>
            </a:r>
          </a:p>
          <a:p>
            <a:endParaRPr lang="en-US" dirty="0"/>
          </a:p>
        </p:txBody>
      </p:sp>
      <p:sp>
        <p:nvSpPr>
          <p:cNvPr id="3" name="Title 2"/>
          <p:cNvSpPr>
            <a:spLocks noGrp="1"/>
          </p:cNvSpPr>
          <p:nvPr>
            <p:ph type="title"/>
          </p:nvPr>
        </p:nvSpPr>
        <p:spPr/>
        <p:txBody>
          <a:bodyPr/>
          <a:lstStyle/>
          <a:p>
            <a:r>
              <a:rPr lang="en-US" dirty="0" smtClean="0"/>
              <a:t>Don’t Panic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dirty="0" smtClean="0"/>
              <a:t>Often reverses letters in writing.</a:t>
            </a:r>
          </a:p>
          <a:p>
            <a:pPr lvl="0"/>
            <a:r>
              <a:rPr lang="en-US" dirty="0" smtClean="0"/>
              <a:t>Has trouble learning spelling strategies.</a:t>
            </a:r>
          </a:p>
          <a:p>
            <a:pPr lvl="0"/>
            <a:r>
              <a:rPr lang="en-US" dirty="0" smtClean="0"/>
              <a:t>Avoids reading aloud.</a:t>
            </a:r>
          </a:p>
          <a:p>
            <a:pPr lvl="0"/>
            <a:r>
              <a:rPr lang="en-US" dirty="0" smtClean="0"/>
              <a:t>Avoids writing compositions.</a:t>
            </a:r>
          </a:p>
          <a:p>
            <a:pPr lvl="0"/>
            <a:r>
              <a:rPr lang="en-US" dirty="0" smtClean="0"/>
              <a:t>Has trouble with handwriting or avoids it altogether.</a:t>
            </a:r>
          </a:p>
          <a:p>
            <a:pPr lvl="0"/>
            <a:r>
              <a:rPr lang="en-US" dirty="0" smtClean="0"/>
              <a:t>Grips a pencil awkwardly.</a:t>
            </a:r>
          </a:p>
          <a:p>
            <a:pPr lvl="0"/>
            <a:r>
              <a:rPr lang="en-US" dirty="0" smtClean="0"/>
              <a:t>Has trouble recalling facts.</a:t>
            </a:r>
          </a:p>
          <a:p>
            <a:endParaRPr lang="en-US" dirty="0"/>
          </a:p>
        </p:txBody>
      </p:sp>
      <p:sp>
        <p:nvSpPr>
          <p:cNvPr id="3" name="Title 2"/>
          <p:cNvSpPr>
            <a:spLocks noGrp="1"/>
          </p:cNvSpPr>
          <p:nvPr>
            <p:ph type="title"/>
          </p:nvPr>
        </p:nvSpPr>
        <p:spPr/>
        <p:txBody>
          <a:bodyPr>
            <a:normAutofit fontScale="90000"/>
          </a:bodyPr>
          <a:lstStyle/>
          <a:p>
            <a:r>
              <a:rPr lang="en-US" dirty="0" smtClean="0"/>
              <a:t>Signs of Learning Disabilities</a:t>
            </a:r>
            <a:br>
              <a:rPr lang="en-US" dirty="0" smtClean="0"/>
            </a:b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your child’s grades have plummeted or he or she seems depressed, is rapidly gaining or losing weight, or displays extreme mood swings, especially if these behaviors are sudden, it’s necessary to rule out drug or alcohol abuse, mental illness, eating disorders, bullying or other school violence.</a:t>
            </a:r>
          </a:p>
          <a:p>
            <a:endParaRPr lang="en-US" dirty="0" smtClean="0"/>
          </a:p>
          <a:p>
            <a:r>
              <a:rPr lang="en-US" dirty="0" smtClean="0"/>
              <a:t>Early intervention is key to solving problems.</a:t>
            </a:r>
          </a:p>
          <a:p>
            <a:endParaRPr lang="en-US" dirty="0"/>
          </a:p>
        </p:txBody>
      </p:sp>
      <p:sp>
        <p:nvSpPr>
          <p:cNvPr id="3" name="Title 2"/>
          <p:cNvSpPr>
            <a:spLocks noGrp="1"/>
          </p:cNvSpPr>
          <p:nvPr>
            <p:ph type="title"/>
          </p:nvPr>
        </p:nvSpPr>
        <p:spPr/>
        <p:txBody>
          <a:bodyPr>
            <a:normAutofit/>
          </a:bodyPr>
          <a:lstStyle/>
          <a:p>
            <a:r>
              <a:rPr lang="en-US" dirty="0" smtClean="0"/>
              <a:t>At Any Age!</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lgebra-cartoon.gif"/>
          <p:cNvPicPr>
            <a:picLocks noGrp="1" noChangeAspect="1"/>
          </p:cNvPicPr>
          <p:nvPr>
            <p:ph idx="1"/>
          </p:nvPr>
        </p:nvPicPr>
        <p:blipFill>
          <a:blip r:embed="rId2" cstate="print"/>
          <a:stretch>
            <a:fillRect/>
          </a:stretch>
        </p:blipFill>
        <p:spPr>
          <a:xfrm>
            <a:off x="1828800" y="1066800"/>
            <a:ext cx="6019800" cy="5135940"/>
          </a:xfrm>
        </p:spPr>
      </p:pic>
      <p:sp>
        <p:nvSpPr>
          <p:cNvPr id="3" name="Title 2"/>
          <p:cNvSpPr>
            <a:spLocks noGrp="1"/>
          </p:cNvSpPr>
          <p:nvPr>
            <p:ph type="title"/>
          </p:nvPr>
        </p:nvSpPr>
        <p:spPr/>
        <p:txBody>
          <a:bodyPr/>
          <a:lstStyle/>
          <a:p>
            <a:r>
              <a:rPr lang="en-US" dirty="0" smtClean="0"/>
              <a:t>High School</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To prevent truancy in high school, the focus is still on academic achievement balanced with positive relationships with peers and adults.  However, this is about the time students start questioning the relevance of what they’re learning – </a:t>
            </a:r>
            <a:r>
              <a:rPr lang="en-US" i="1" dirty="0" smtClean="0"/>
              <a:t>When am I going to use this in the real world?</a:t>
            </a:r>
            <a:r>
              <a:rPr lang="en-US" dirty="0" smtClean="0"/>
              <a:t>  </a:t>
            </a:r>
          </a:p>
          <a:p>
            <a:endParaRPr lang="en-US" dirty="0"/>
          </a:p>
        </p:txBody>
      </p:sp>
      <p:sp>
        <p:nvSpPr>
          <p:cNvPr id="3" name="Title 2"/>
          <p:cNvSpPr>
            <a:spLocks noGrp="1"/>
          </p:cNvSpPr>
          <p:nvPr>
            <p:ph type="title"/>
          </p:nvPr>
        </p:nvSpPr>
        <p:spPr/>
        <p:txBody>
          <a:bodyPr/>
          <a:lstStyle/>
          <a:p>
            <a:r>
              <a:rPr lang="en-US" dirty="0" smtClean="0"/>
              <a:t>The Real World</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Many students find this process of deciding what to do in </a:t>
            </a:r>
            <a:r>
              <a:rPr lang="en-US" i="1" dirty="0" smtClean="0"/>
              <a:t>the real world</a:t>
            </a:r>
            <a:r>
              <a:rPr lang="en-US" dirty="0" smtClean="0"/>
              <a:t> stressful and can become overwhelmed.</a:t>
            </a:r>
          </a:p>
          <a:p>
            <a:endParaRPr lang="en-US" dirty="0" smtClean="0"/>
          </a:p>
          <a:p>
            <a:r>
              <a:rPr lang="en-US" dirty="0" smtClean="0"/>
              <a:t>Students who are academically weak are especially vulnerable to this pressure. </a:t>
            </a:r>
          </a:p>
          <a:p>
            <a:pPr>
              <a:buNone/>
            </a:pPr>
            <a:endParaRPr lang="en-US" dirty="0" smtClean="0"/>
          </a:p>
          <a:p>
            <a:r>
              <a:rPr lang="en-US" dirty="0" smtClean="0"/>
              <a:t>It is overwhelming.  </a:t>
            </a:r>
          </a:p>
          <a:p>
            <a:endParaRPr lang="en-US" dirty="0" smtClean="0"/>
          </a:p>
          <a:p>
            <a:r>
              <a:rPr lang="en-US" dirty="0" smtClean="0"/>
              <a:t>Students need to be assured that they are still young and nothing is written in stone. </a:t>
            </a:r>
            <a:endParaRPr lang="en-US" dirty="0"/>
          </a:p>
        </p:txBody>
      </p:sp>
      <p:sp>
        <p:nvSpPr>
          <p:cNvPr id="3" name="Title 2"/>
          <p:cNvSpPr>
            <a:spLocks noGrp="1"/>
          </p:cNvSpPr>
          <p:nvPr>
            <p:ph type="title"/>
          </p:nvPr>
        </p:nvSpPr>
        <p:spPr/>
        <p:txBody>
          <a:bodyPr/>
          <a:lstStyle/>
          <a:p>
            <a:r>
              <a:rPr lang="en-US" dirty="0" smtClean="0"/>
              <a:t>A Time for Decisions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It is Overwhelming!</a:t>
            </a:r>
            <a:endParaRPr lang="en-US" dirty="0"/>
          </a:p>
        </p:txBody>
      </p:sp>
      <p:pic>
        <p:nvPicPr>
          <p:cNvPr id="4" name="_Did You Know__Shift Happens_ (Version 6, 2012).mp4">
            <a:hlinkClick r:id="" action="ppaction://media"/>
          </p:cNvPr>
          <p:cNvPicPr>
            <a:picLocks noGrp="1" noRot="1" noChangeAspect="1"/>
          </p:cNvPicPr>
          <p:nvPr>
            <p:ph idx="1"/>
            <a:videoFile r:link="rId1"/>
          </p:nvPr>
        </p:nvPicPr>
        <p:blipFill>
          <a:blip r:embed="rId3" cstate="print"/>
          <a:stretch>
            <a:fillRect/>
          </a:stretch>
        </p:blipFill>
        <p:spPr>
          <a:xfrm>
            <a:off x="1219200" y="1228724"/>
            <a:ext cx="5943600" cy="44577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is vital is that they not limit their choices by failing to complete high school. </a:t>
            </a:r>
            <a:endParaRPr lang="en-US" dirty="0"/>
          </a:p>
        </p:txBody>
      </p:sp>
      <p:sp>
        <p:nvSpPr>
          <p:cNvPr id="3" name="Title 2"/>
          <p:cNvSpPr>
            <a:spLocks noGrp="1"/>
          </p:cNvSpPr>
          <p:nvPr>
            <p:ph type="title"/>
          </p:nvPr>
        </p:nvSpPr>
        <p:spPr/>
        <p:txBody>
          <a:bodyPr/>
          <a:lstStyle/>
          <a:p>
            <a:r>
              <a:rPr lang="en-US" dirty="0" smtClean="0"/>
              <a:t>No Limits!</a:t>
            </a:r>
            <a:endParaRPr lang="en-US" dirty="0"/>
          </a:p>
        </p:txBody>
      </p:sp>
      <p:pic>
        <p:nvPicPr>
          <p:cNvPr id="5" name="Truancy video.wmv">
            <a:hlinkClick r:id="" action="ppaction://media"/>
          </p:cNvPr>
          <p:cNvPicPr>
            <a:picLocks noRot="1" noChangeAspect="1"/>
          </p:cNvPicPr>
          <p:nvPr>
            <a:videoFile r:link="rId1"/>
          </p:nvPr>
        </p:nvPicPr>
        <p:blipFill>
          <a:blip r:embed="rId3" cstate="print"/>
          <a:stretch>
            <a:fillRect/>
          </a:stretch>
        </p:blipFill>
        <p:spPr>
          <a:xfrm>
            <a:off x="2286000" y="2438400"/>
            <a:ext cx="5054600" cy="37909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To further prevent truancy, the State of West Virginia has raised the compulsory school age to 17.  </a:t>
            </a:r>
          </a:p>
          <a:p>
            <a:r>
              <a:rPr lang="en-US" dirty="0" smtClean="0"/>
              <a:t>People under the age of 18 cannot get a driver’s license without proof of graduation or proof of satisfactory progress in school.  </a:t>
            </a:r>
          </a:p>
          <a:p>
            <a:r>
              <a:rPr lang="en-US" dirty="0" smtClean="0"/>
              <a:t>Students cannot drop out of school until their 17</a:t>
            </a:r>
            <a:r>
              <a:rPr lang="en-US" baseline="30000" dirty="0" smtClean="0"/>
              <a:t>th</a:t>
            </a:r>
            <a:r>
              <a:rPr lang="en-US" dirty="0" smtClean="0"/>
              <a:t> birthday and if they do drop out, they must surrender their driver’s license.  </a:t>
            </a:r>
          </a:p>
          <a:p>
            <a:endParaRPr lang="en-US" dirty="0"/>
          </a:p>
        </p:txBody>
      </p:sp>
      <p:sp>
        <p:nvSpPr>
          <p:cNvPr id="3" name="Title 2"/>
          <p:cNvSpPr>
            <a:spLocks noGrp="1"/>
          </p:cNvSpPr>
          <p:nvPr>
            <p:ph type="title"/>
          </p:nvPr>
        </p:nvSpPr>
        <p:spPr/>
        <p:txBody>
          <a:bodyPr/>
          <a:lstStyle/>
          <a:p>
            <a:r>
              <a:rPr lang="en-US" dirty="0" smtClean="0"/>
              <a:t>Speed Limits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Justice Robin Davis</a:t>
            </a:r>
            <a:endParaRPr lang="en-US" dirty="0"/>
          </a:p>
        </p:txBody>
      </p:sp>
      <p:pic>
        <p:nvPicPr>
          <p:cNvPr id="5" name="Justice Robin Jean Davis.wmv">
            <a:hlinkClick r:id="" action="ppaction://media"/>
          </p:cNvPr>
          <p:cNvPicPr>
            <a:picLocks noGrp="1" noRot="1" noChangeAspect="1"/>
          </p:cNvPicPr>
          <p:nvPr>
            <p:ph idx="1"/>
            <a:videoFile r:link="rId1"/>
          </p:nvPr>
        </p:nvPicPr>
        <p:blipFill>
          <a:blip r:embed="rId3" cstate="print"/>
          <a:stretch>
            <a:fillRect/>
          </a:stretch>
        </p:blipFill>
        <p:spPr>
          <a:xfrm>
            <a:off x="1816100" y="1676400"/>
            <a:ext cx="5283200" cy="3962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We’re still not panicking.</a:t>
            </a:r>
          </a:p>
          <a:p>
            <a:endParaRPr lang="en-US" dirty="0"/>
          </a:p>
        </p:txBody>
      </p:sp>
      <p:sp>
        <p:nvSpPr>
          <p:cNvPr id="3" name="Title 2"/>
          <p:cNvSpPr>
            <a:spLocks noGrp="1"/>
          </p:cNvSpPr>
          <p:nvPr>
            <p:ph type="title"/>
          </p:nvPr>
        </p:nvSpPr>
        <p:spPr/>
        <p:txBody>
          <a:bodyPr/>
          <a:lstStyle/>
          <a:p>
            <a:r>
              <a:rPr lang="en-US" dirty="0" smtClean="0"/>
              <a:t>Intervention</a:t>
            </a:r>
            <a:endParaRPr lang="en-US" dirty="0"/>
          </a:p>
        </p:txBody>
      </p:sp>
      <p:pic>
        <p:nvPicPr>
          <p:cNvPr id="4" name="Picture 3" descr="real life is hard.jpg"/>
          <p:cNvPicPr>
            <a:picLocks noChangeAspect="1"/>
          </p:cNvPicPr>
          <p:nvPr/>
        </p:nvPicPr>
        <p:blipFill>
          <a:blip r:embed="rId2" cstate="print"/>
          <a:stretch>
            <a:fillRect/>
          </a:stretch>
        </p:blipFill>
        <p:spPr>
          <a:xfrm>
            <a:off x="5105400" y="1143000"/>
            <a:ext cx="3733800" cy="4953508"/>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outofhandcartoon.jpg"/>
          <p:cNvPicPr>
            <a:picLocks noGrp="1" noChangeAspect="1"/>
          </p:cNvPicPr>
          <p:nvPr>
            <p:ph idx="1"/>
          </p:nvPr>
        </p:nvPicPr>
        <p:blipFill>
          <a:blip r:embed="rId2" cstate="print"/>
          <a:stretch>
            <a:fillRect/>
          </a:stretch>
        </p:blipFill>
        <p:spPr>
          <a:xfrm>
            <a:off x="1752600" y="1143000"/>
            <a:ext cx="5867399" cy="4416322"/>
          </a:xfrm>
        </p:spPr>
      </p:pic>
      <p:sp>
        <p:nvSpPr>
          <p:cNvPr id="3" name="Title 2"/>
          <p:cNvSpPr>
            <a:spLocks noGrp="1"/>
          </p:cNvSpPr>
          <p:nvPr>
            <p:ph type="title"/>
          </p:nvPr>
        </p:nvSpPr>
        <p:spPr/>
        <p:txBody>
          <a:bodyPr/>
          <a:lstStyle/>
          <a:p>
            <a:r>
              <a:rPr lang="en-US" dirty="0" smtClean="0"/>
              <a:t>Skipping School</a:t>
            </a:r>
            <a:endParaRPr lang="en-US" dirty="0"/>
          </a:p>
        </p:txBody>
      </p:sp>
      <p:sp>
        <p:nvSpPr>
          <p:cNvPr id="5" name="TextBox 4"/>
          <p:cNvSpPr txBox="1"/>
          <p:nvPr/>
        </p:nvSpPr>
        <p:spPr>
          <a:xfrm>
            <a:off x="2895600" y="5638800"/>
            <a:ext cx="4114800" cy="646331"/>
          </a:xfrm>
          <a:prstGeom prst="rect">
            <a:avLst/>
          </a:prstGeom>
          <a:noFill/>
        </p:spPr>
        <p:txBody>
          <a:bodyPr wrap="square" rtlCol="0">
            <a:spAutoFit/>
          </a:bodyPr>
          <a:lstStyle/>
          <a:p>
            <a:r>
              <a:rPr lang="en-US" dirty="0" smtClean="0"/>
              <a:t>I told you this was out of control.</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West Virginia has declared truancy an epidemic in the state.  </a:t>
            </a:r>
          </a:p>
          <a:p>
            <a:r>
              <a:rPr lang="en-US" dirty="0" smtClean="0"/>
              <a:t>In some counties, the numbers are staggering – nearly 50% of students with 20 </a:t>
            </a:r>
            <a:r>
              <a:rPr lang="en-US" u="sng" dirty="0" smtClean="0"/>
              <a:t>or more </a:t>
            </a:r>
            <a:r>
              <a:rPr lang="en-US" dirty="0" smtClean="0"/>
              <a:t>unexcused absences. </a:t>
            </a:r>
            <a:endParaRPr lang="en-US" dirty="0"/>
          </a:p>
        </p:txBody>
      </p:sp>
      <p:sp>
        <p:nvSpPr>
          <p:cNvPr id="3" name="Title 2"/>
          <p:cNvSpPr>
            <a:spLocks noGrp="1"/>
          </p:cNvSpPr>
          <p:nvPr>
            <p:ph type="title"/>
          </p:nvPr>
        </p:nvSpPr>
        <p:spPr/>
        <p:txBody>
          <a:bodyPr/>
          <a:lstStyle/>
          <a:p>
            <a:r>
              <a:rPr lang="en-US" dirty="0" smtClean="0"/>
              <a:t>It is an Epidemic</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005072"/>
          </a:xfrm>
        </p:spPr>
        <p:txBody>
          <a:bodyPr/>
          <a:lstStyle/>
          <a:p>
            <a:r>
              <a:rPr lang="en-US" dirty="0" smtClean="0"/>
              <a:t>Something went wrong somewhere and your student has been skipping school.  Since there is no one reason for why students skip school, there is no one single answer to solving the problem.</a:t>
            </a:r>
          </a:p>
          <a:p>
            <a:endParaRPr lang="en-US" dirty="0"/>
          </a:p>
        </p:txBody>
      </p:sp>
      <p:sp>
        <p:nvSpPr>
          <p:cNvPr id="3" name="Title 2"/>
          <p:cNvSpPr>
            <a:spLocks noGrp="1"/>
          </p:cNvSpPr>
          <p:nvPr>
            <p:ph type="title"/>
          </p:nvPr>
        </p:nvSpPr>
        <p:spPr/>
        <p:txBody>
          <a:bodyPr/>
          <a:lstStyle/>
          <a:p>
            <a:r>
              <a:rPr lang="en-US" dirty="0" smtClean="0"/>
              <a:t>There’s No One Reason</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4309872"/>
          </a:xfrm>
        </p:spPr>
        <p:txBody>
          <a:bodyPr>
            <a:normAutofit/>
          </a:bodyPr>
          <a:lstStyle/>
          <a:p>
            <a:r>
              <a:rPr lang="en-US" dirty="0" smtClean="0"/>
              <a:t>Check for learning, vision, hearing or health problems including pregnancy.  </a:t>
            </a:r>
          </a:p>
          <a:p>
            <a:r>
              <a:rPr lang="en-US" dirty="0" smtClean="0"/>
              <a:t>Is the student being bullied?  Some common reasons for bullying are religion, race, sexual orientation, disability or different in a way perceived as negative.</a:t>
            </a:r>
          </a:p>
          <a:p>
            <a:r>
              <a:rPr lang="en-US" dirty="0" smtClean="0"/>
              <a:t>Drug or alcohol abuse.</a:t>
            </a:r>
          </a:p>
          <a:p>
            <a:r>
              <a:rPr lang="en-US" dirty="0" smtClean="0"/>
              <a:t>Mental illness.</a:t>
            </a:r>
          </a:p>
          <a:p>
            <a:r>
              <a:rPr lang="en-US" dirty="0" smtClean="0"/>
              <a:t>Academic problems.</a:t>
            </a:r>
          </a:p>
          <a:p>
            <a:endParaRPr lang="en-US" dirty="0"/>
          </a:p>
        </p:txBody>
      </p:sp>
      <p:sp>
        <p:nvSpPr>
          <p:cNvPr id="3" name="Title 2"/>
          <p:cNvSpPr>
            <a:spLocks noGrp="1"/>
          </p:cNvSpPr>
          <p:nvPr>
            <p:ph type="title"/>
          </p:nvPr>
        </p:nvSpPr>
        <p:spPr/>
        <p:txBody>
          <a:bodyPr/>
          <a:lstStyle/>
          <a:p>
            <a:r>
              <a:rPr lang="en-US" dirty="0" smtClean="0"/>
              <a:t>Identify the Problem</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If the problem, or part of the problem, is poor academic skills, there are options.</a:t>
            </a:r>
          </a:p>
          <a:p>
            <a:r>
              <a:rPr lang="en-US" dirty="0" smtClean="0"/>
              <a:t>The good news is that school officials have been mandated to devise intervention strategies to get truant students back on track. </a:t>
            </a:r>
          </a:p>
          <a:p>
            <a:r>
              <a:rPr lang="en-US" dirty="0" smtClean="0"/>
              <a:t>West Virginia has noted the success of alternatives such as Career and Technical Education (CTE), “credit recovery” options, Techademics, GEAR UP, and other programs designed to students at-risk to drop out. </a:t>
            </a:r>
            <a:endParaRPr lang="en-US" dirty="0"/>
          </a:p>
        </p:txBody>
      </p:sp>
      <p:sp>
        <p:nvSpPr>
          <p:cNvPr id="3" name="Title 2"/>
          <p:cNvSpPr>
            <a:spLocks noGrp="1"/>
          </p:cNvSpPr>
          <p:nvPr>
            <p:ph type="title"/>
          </p:nvPr>
        </p:nvSpPr>
        <p:spPr/>
        <p:txBody>
          <a:bodyPr/>
          <a:lstStyle/>
          <a:p>
            <a:r>
              <a:rPr lang="en-US" dirty="0" smtClean="0"/>
              <a:t>There are Options</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Many students who are truant or drop out want to go back to school, but don’t know how they’ll ever catch up, are embarrassed to be several years older than their classmates, and/or convinced their situation is hopeless.  Alternative programs were designed with these students in mind.</a:t>
            </a:r>
          </a:p>
          <a:p>
            <a:endParaRPr lang="en-US" dirty="0"/>
          </a:p>
        </p:txBody>
      </p:sp>
      <p:sp>
        <p:nvSpPr>
          <p:cNvPr id="3" name="Title 2"/>
          <p:cNvSpPr>
            <a:spLocks noGrp="1"/>
          </p:cNvSpPr>
          <p:nvPr>
            <p:ph type="title"/>
          </p:nvPr>
        </p:nvSpPr>
        <p:spPr/>
        <p:txBody>
          <a:bodyPr>
            <a:normAutofit/>
          </a:bodyPr>
          <a:lstStyle/>
          <a:p>
            <a:r>
              <a:rPr lang="en-US" dirty="0" smtClean="0"/>
              <a:t>Get Them Back</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bad news is parents are being fined and/or jailed for habitually truant students. </a:t>
            </a:r>
          </a:p>
          <a:p>
            <a:endParaRPr lang="en-US" dirty="0" smtClean="0"/>
          </a:p>
          <a:p>
            <a:r>
              <a:rPr lang="en-US" dirty="0" smtClean="0"/>
              <a:t> Students are being removed from their home and placed in the State’s custody pending school attendance and performance improvement.  </a:t>
            </a:r>
          </a:p>
          <a:p>
            <a:endParaRPr lang="en-US" dirty="0"/>
          </a:p>
        </p:txBody>
      </p:sp>
      <p:sp>
        <p:nvSpPr>
          <p:cNvPr id="3" name="Title 2"/>
          <p:cNvSpPr>
            <a:spLocks noGrp="1"/>
          </p:cNvSpPr>
          <p:nvPr>
            <p:ph type="title"/>
          </p:nvPr>
        </p:nvSpPr>
        <p:spPr/>
        <p:txBody>
          <a:bodyPr/>
          <a:lstStyle/>
          <a:p>
            <a:r>
              <a:rPr lang="en-US" dirty="0" smtClean="0"/>
              <a:t>Take This Seriously</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Navigating the school system can be difficult.  Be polite, be persistent, and put it in writing.</a:t>
            </a:r>
          </a:p>
          <a:p>
            <a:endParaRPr lang="en-US" dirty="0" smtClean="0"/>
          </a:p>
          <a:p>
            <a:r>
              <a:rPr lang="en-US" dirty="0" smtClean="0"/>
              <a:t>Be consistent with your child. They need rules and boundaries (and secretly want them.)</a:t>
            </a:r>
          </a:p>
          <a:p>
            <a:endParaRPr lang="en-US" dirty="0"/>
          </a:p>
        </p:txBody>
      </p:sp>
      <p:sp>
        <p:nvSpPr>
          <p:cNvPr id="3" name="Title 2"/>
          <p:cNvSpPr>
            <a:spLocks noGrp="1"/>
          </p:cNvSpPr>
          <p:nvPr>
            <p:ph type="title"/>
          </p:nvPr>
        </p:nvSpPr>
        <p:spPr/>
        <p:txBody>
          <a:bodyPr/>
          <a:lstStyle/>
          <a:p>
            <a:r>
              <a:rPr lang="en-US" dirty="0" smtClean="0"/>
              <a:t>Persistence and Consistence</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dirty="0" smtClean="0"/>
          </a:p>
        </p:txBody>
      </p:sp>
      <p:sp>
        <p:nvSpPr>
          <p:cNvPr id="3" name="Title 2"/>
          <p:cNvSpPr>
            <a:spLocks noGrp="1"/>
          </p:cNvSpPr>
          <p:nvPr>
            <p:ph type="title"/>
          </p:nvPr>
        </p:nvSpPr>
        <p:spPr/>
        <p:txBody>
          <a:bodyPr/>
          <a:lstStyle/>
          <a:p>
            <a:r>
              <a:rPr lang="en-US" dirty="0" smtClean="0"/>
              <a:t>And Before You Go. . .</a:t>
            </a:r>
            <a:endParaRPr lang="en-US" dirty="0"/>
          </a:p>
        </p:txBody>
      </p:sp>
      <p:pic>
        <p:nvPicPr>
          <p:cNvPr id="4" name="Awakening.wmv">
            <a:hlinkClick r:id="" action="ppaction://media"/>
          </p:cNvPr>
          <p:cNvPicPr>
            <a:picLocks noRot="1" noChangeAspect="1"/>
          </p:cNvPicPr>
          <p:nvPr>
            <a:videoFile r:link="rId1"/>
          </p:nvPr>
        </p:nvPicPr>
        <p:blipFill>
          <a:blip r:embed="rId3" cstate="print"/>
          <a:stretch>
            <a:fillRect/>
          </a:stretch>
        </p:blipFill>
        <p:spPr>
          <a:xfrm>
            <a:off x="1905000" y="1752600"/>
            <a:ext cx="5638800" cy="42291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Truancy is Expensive</a:t>
            </a:r>
            <a:br>
              <a:rPr lang="en-US" dirty="0" smtClean="0"/>
            </a:br>
            <a:endParaRPr lang="en-US" dirty="0"/>
          </a:p>
        </p:txBody>
      </p:sp>
      <p:pic>
        <p:nvPicPr>
          <p:cNvPr id="4" name="America's High School Dropout Epidemic.wmv">
            <a:hlinkClick r:id="" action="ppaction://media"/>
          </p:cNvPr>
          <p:cNvPicPr>
            <a:picLocks noGrp="1" noRot="1" noChangeAspect="1"/>
          </p:cNvPicPr>
          <p:nvPr>
            <p:ph idx="1"/>
            <a:videoFile r:link="rId1"/>
          </p:nvPr>
        </p:nvPicPr>
        <p:blipFill>
          <a:blip r:embed="rId3" cstate="print"/>
          <a:stretch>
            <a:fillRect/>
          </a:stretch>
        </p:blipFill>
        <p:spPr>
          <a:xfrm>
            <a:off x="762000" y="1600200"/>
            <a:ext cx="7315200" cy="411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0" y="1481328"/>
            <a:ext cx="5410200" cy="4525963"/>
          </a:xfrm>
        </p:spPr>
        <p:txBody>
          <a:bodyPr>
            <a:normAutofit/>
          </a:bodyPr>
          <a:lstStyle/>
          <a:p>
            <a:pPr>
              <a:buNone/>
            </a:pPr>
            <a:endParaRPr lang="en-US" dirty="0" smtClean="0"/>
          </a:p>
          <a:p>
            <a:pPr>
              <a:buNone/>
            </a:pPr>
            <a:r>
              <a:rPr lang="en-US" dirty="0" smtClean="0"/>
              <a:t>There is no single cause for the truancy problem.  </a:t>
            </a:r>
          </a:p>
          <a:p>
            <a:pPr>
              <a:buNone/>
            </a:pPr>
            <a:endParaRPr lang="en-US" dirty="0" smtClean="0"/>
          </a:p>
          <a:p>
            <a:pPr>
              <a:buNone/>
            </a:pPr>
            <a:r>
              <a:rPr lang="en-US" dirty="0" smtClean="0"/>
              <a:t>So there is no one solution to the problem.</a:t>
            </a:r>
          </a:p>
          <a:p>
            <a:pPr>
              <a:buNone/>
            </a:pPr>
            <a:r>
              <a:rPr lang="en-US" dirty="0" smtClean="0"/>
              <a:t> </a:t>
            </a:r>
          </a:p>
          <a:p>
            <a:endParaRPr lang="en-US" dirty="0"/>
          </a:p>
        </p:txBody>
      </p:sp>
      <p:sp>
        <p:nvSpPr>
          <p:cNvPr id="3" name="Title 2"/>
          <p:cNvSpPr>
            <a:spLocks noGrp="1"/>
          </p:cNvSpPr>
          <p:nvPr>
            <p:ph type="title"/>
          </p:nvPr>
        </p:nvSpPr>
        <p:spPr/>
        <p:txBody>
          <a:bodyPr/>
          <a:lstStyle/>
          <a:p>
            <a:r>
              <a:rPr lang="en-US" dirty="0" smtClean="0"/>
              <a:t>Reasons for Truancy</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lvl="0"/>
            <a:r>
              <a:rPr lang="en-US" dirty="0" smtClean="0"/>
              <a:t>Lack of interest in school</a:t>
            </a:r>
          </a:p>
          <a:p>
            <a:pPr lvl="0"/>
            <a:r>
              <a:rPr lang="en-US" dirty="0" smtClean="0"/>
              <a:t>Falling behind </a:t>
            </a:r>
          </a:p>
          <a:p>
            <a:pPr lvl="0"/>
            <a:r>
              <a:rPr lang="en-US" dirty="0" smtClean="0"/>
              <a:t>Fear of violence</a:t>
            </a:r>
          </a:p>
          <a:p>
            <a:pPr lvl="0"/>
            <a:r>
              <a:rPr lang="en-US" dirty="0" smtClean="0"/>
              <a:t>Alienation from authority</a:t>
            </a:r>
          </a:p>
          <a:p>
            <a:pPr lvl="0"/>
            <a:r>
              <a:rPr lang="en-US" dirty="0" smtClean="0"/>
              <a:t>Lax parental supervision</a:t>
            </a:r>
          </a:p>
          <a:p>
            <a:pPr lvl="0"/>
            <a:r>
              <a:rPr lang="en-US" dirty="0" smtClean="0"/>
              <a:t>Lack of parental support for education</a:t>
            </a:r>
          </a:p>
          <a:p>
            <a:pPr lvl="0"/>
            <a:r>
              <a:rPr lang="en-US" dirty="0" smtClean="0"/>
              <a:t>Drug and alcohol abuse</a:t>
            </a:r>
          </a:p>
          <a:p>
            <a:pPr lvl="0"/>
            <a:r>
              <a:rPr lang="en-US" dirty="0" smtClean="0"/>
              <a:t>Chronic exhaustion</a:t>
            </a:r>
          </a:p>
          <a:p>
            <a:pPr lvl="0"/>
            <a:r>
              <a:rPr lang="en-US" dirty="0" smtClean="0"/>
              <a:t>Lack of significant consequences </a:t>
            </a:r>
          </a:p>
          <a:p>
            <a:pPr lvl="0"/>
            <a:r>
              <a:rPr lang="en-US" dirty="0" smtClean="0"/>
              <a:t>Problems at home</a:t>
            </a:r>
          </a:p>
          <a:p>
            <a:endParaRPr lang="en-US" dirty="0"/>
          </a:p>
        </p:txBody>
      </p:sp>
      <p:sp>
        <p:nvSpPr>
          <p:cNvPr id="3" name="Title 2"/>
          <p:cNvSpPr>
            <a:spLocks noGrp="1"/>
          </p:cNvSpPr>
          <p:nvPr>
            <p:ph type="title"/>
          </p:nvPr>
        </p:nvSpPr>
        <p:spPr/>
        <p:txBody>
          <a:bodyPr/>
          <a:lstStyle/>
          <a:p>
            <a:r>
              <a:rPr lang="en-US" dirty="0" smtClean="0"/>
              <a:t>Some of the Reasons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While truant, students are likely to engage in risky and/or illegal activities.  They are more likely to use drugs and alcohol; and are often involved in criminal activities such as vandalism, burglary, shoplifting and assault.  They are also more likely to be a victim of crime. </a:t>
            </a:r>
            <a:endParaRPr lang="en-US" dirty="0"/>
          </a:p>
        </p:txBody>
      </p:sp>
      <p:sp>
        <p:nvSpPr>
          <p:cNvPr id="3" name="Title 2"/>
          <p:cNvSpPr>
            <a:spLocks noGrp="1"/>
          </p:cNvSpPr>
          <p:nvPr>
            <p:ph type="title"/>
          </p:nvPr>
        </p:nvSpPr>
        <p:spPr/>
        <p:txBody>
          <a:bodyPr/>
          <a:lstStyle/>
          <a:p>
            <a:r>
              <a:rPr lang="en-US" dirty="0" smtClean="0"/>
              <a:t>The Really Big Problem</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Habitual truancy and the likelihood of dropping out of school are closely linked. </a:t>
            </a:r>
            <a:endParaRPr lang="en-US" dirty="0"/>
          </a:p>
        </p:txBody>
      </p:sp>
      <p:sp>
        <p:nvSpPr>
          <p:cNvPr id="3" name="Title 2"/>
          <p:cNvSpPr>
            <a:spLocks noGrp="1"/>
          </p:cNvSpPr>
          <p:nvPr>
            <p:ph type="title"/>
          </p:nvPr>
        </p:nvSpPr>
        <p:spPr/>
        <p:txBody>
          <a:bodyPr>
            <a:normAutofit fontScale="90000"/>
          </a:bodyPr>
          <a:lstStyle/>
          <a:p>
            <a:r>
              <a:rPr lang="en-US" dirty="0" smtClean="0"/>
              <a:t>Skipping Leads to Dropping Out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95400"/>
            <a:ext cx="8763000" cy="5257800"/>
          </a:xfrm>
        </p:spPr>
        <p:txBody>
          <a:bodyPr numCol="2">
            <a:normAutofit fontScale="92500" lnSpcReduction="20000"/>
          </a:bodyPr>
          <a:lstStyle/>
          <a:p>
            <a:pPr lvl="0"/>
            <a:r>
              <a:rPr lang="en-US" dirty="0" smtClean="0"/>
              <a:t>Poor attendance</a:t>
            </a:r>
          </a:p>
          <a:p>
            <a:pPr lvl="0"/>
            <a:r>
              <a:rPr lang="en-US" dirty="0" smtClean="0"/>
              <a:t>Low GPA</a:t>
            </a:r>
          </a:p>
          <a:p>
            <a:pPr lvl="0"/>
            <a:r>
              <a:rPr lang="en-US" dirty="0" smtClean="0"/>
              <a:t>Low test scores</a:t>
            </a:r>
          </a:p>
          <a:p>
            <a:pPr lvl="0"/>
            <a:r>
              <a:rPr lang="en-US" dirty="0" smtClean="0"/>
              <a:t>Number of times held back</a:t>
            </a:r>
          </a:p>
          <a:p>
            <a:pPr lvl="0"/>
            <a:r>
              <a:rPr lang="en-US" dirty="0" smtClean="0"/>
              <a:t>Number of discipline referrals</a:t>
            </a:r>
          </a:p>
          <a:p>
            <a:pPr lvl="0"/>
            <a:r>
              <a:rPr lang="en-US" dirty="0" smtClean="0"/>
              <a:t>Parent’s education level</a:t>
            </a:r>
          </a:p>
          <a:p>
            <a:pPr lvl="0"/>
            <a:r>
              <a:rPr lang="en-US" dirty="0" smtClean="0"/>
              <a:t>Special program needs</a:t>
            </a:r>
          </a:p>
          <a:p>
            <a:pPr lvl="0"/>
            <a:r>
              <a:rPr lang="en-US" dirty="0" smtClean="0"/>
              <a:t>Number of school moves</a:t>
            </a:r>
          </a:p>
          <a:p>
            <a:pPr lvl="0"/>
            <a:r>
              <a:rPr lang="en-US" dirty="0" smtClean="0"/>
              <a:t>Low reading &amp; math scores</a:t>
            </a:r>
          </a:p>
          <a:p>
            <a:pPr lvl="0"/>
            <a:endParaRPr lang="en-US" dirty="0" smtClean="0"/>
          </a:p>
          <a:p>
            <a:pPr lvl="0"/>
            <a:endParaRPr lang="en-US" dirty="0" smtClean="0"/>
          </a:p>
          <a:p>
            <a:pPr lvl="0"/>
            <a:endParaRPr lang="en-US" dirty="0" smtClean="0"/>
          </a:p>
          <a:p>
            <a:pPr lvl="0"/>
            <a:r>
              <a:rPr lang="en-US" dirty="0" smtClean="0"/>
              <a:t>Ethnic/gender distinctions</a:t>
            </a:r>
          </a:p>
          <a:p>
            <a:pPr lvl="0"/>
            <a:r>
              <a:rPr lang="en-US" dirty="0" smtClean="0"/>
              <a:t>Language spoken at home</a:t>
            </a:r>
          </a:p>
          <a:p>
            <a:pPr lvl="0"/>
            <a:r>
              <a:rPr lang="en-US" dirty="0" smtClean="0"/>
              <a:t>Number of suspensions</a:t>
            </a:r>
          </a:p>
          <a:p>
            <a:pPr lvl="0"/>
            <a:r>
              <a:rPr lang="en-US" dirty="0" smtClean="0"/>
              <a:t>Interest in school</a:t>
            </a:r>
          </a:p>
          <a:p>
            <a:pPr lvl="0"/>
            <a:r>
              <a:rPr lang="en-US" dirty="0" smtClean="0"/>
              <a:t>Participation in extracurricular activities</a:t>
            </a:r>
          </a:p>
          <a:p>
            <a:pPr lvl="0"/>
            <a:r>
              <a:rPr lang="en-US" dirty="0" smtClean="0"/>
              <a:t>Pregnancy/teen parent</a:t>
            </a:r>
          </a:p>
          <a:p>
            <a:pPr lvl="0"/>
            <a:r>
              <a:rPr lang="en-US" dirty="0" smtClean="0"/>
              <a:t>Counseling referrals</a:t>
            </a:r>
          </a:p>
          <a:p>
            <a:pPr lvl="0"/>
            <a:r>
              <a:rPr lang="en-US" dirty="0" smtClean="0"/>
              <a:t>Family status (single parent family, family size)</a:t>
            </a:r>
          </a:p>
          <a:p>
            <a:endParaRPr lang="en-US" dirty="0"/>
          </a:p>
        </p:txBody>
      </p:sp>
      <p:sp>
        <p:nvSpPr>
          <p:cNvPr id="3" name="Title 2"/>
          <p:cNvSpPr>
            <a:spLocks noGrp="1"/>
          </p:cNvSpPr>
          <p:nvPr>
            <p:ph type="title"/>
          </p:nvPr>
        </p:nvSpPr>
        <p:spPr/>
        <p:txBody>
          <a:bodyPr/>
          <a:lstStyle/>
          <a:p>
            <a:r>
              <a:rPr lang="en-US" dirty="0" smtClean="0"/>
              <a:t>Characteristics of Dropouts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1955</TotalTime>
  <Words>1455</Words>
  <Application>Microsoft Office PowerPoint</Application>
  <PresentationFormat>On-screen Show (4:3)</PresentationFormat>
  <Paragraphs>165</Paragraphs>
  <Slides>39</Slides>
  <Notes>0</Notes>
  <HiddenSlides>0</HiddenSlides>
  <MMClips>6</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Concourse</vt:lpstr>
      <vt:lpstr>Truancy </vt:lpstr>
      <vt:lpstr>PowerPoint Presentation</vt:lpstr>
      <vt:lpstr>Justice Robin Davis</vt:lpstr>
      <vt:lpstr>Truancy is Expensive </vt:lpstr>
      <vt:lpstr>Reasons for Truancy</vt:lpstr>
      <vt:lpstr>Some of the Reasons</vt:lpstr>
      <vt:lpstr>The Really Big Problem</vt:lpstr>
      <vt:lpstr>Skipping Leads to Dropping Out</vt:lpstr>
      <vt:lpstr>Characteristics of Dropouts</vt:lpstr>
      <vt:lpstr>Prevention</vt:lpstr>
      <vt:lpstr>Oops.  Your Role Model is Showing</vt:lpstr>
      <vt:lpstr>Early is Better</vt:lpstr>
      <vt:lpstr>Ready for Kindergarten?</vt:lpstr>
      <vt:lpstr>The Checklist</vt:lpstr>
      <vt:lpstr>Pre-School and Elementary</vt:lpstr>
      <vt:lpstr>Middle School  </vt:lpstr>
      <vt:lpstr>Motivation</vt:lpstr>
      <vt:lpstr>Motivation Killers</vt:lpstr>
      <vt:lpstr>Encourage, Encourage, Encourage</vt:lpstr>
      <vt:lpstr>PowerPoint Presentation</vt:lpstr>
      <vt:lpstr>Don’t Panic </vt:lpstr>
      <vt:lpstr>Signs of Learning Disabilities </vt:lpstr>
      <vt:lpstr>At Any Age!</vt:lpstr>
      <vt:lpstr>High School</vt:lpstr>
      <vt:lpstr>The Real World</vt:lpstr>
      <vt:lpstr>A Time for Decisions</vt:lpstr>
      <vt:lpstr>It is Overwhelming!</vt:lpstr>
      <vt:lpstr>No Limits!</vt:lpstr>
      <vt:lpstr>Speed Limits</vt:lpstr>
      <vt:lpstr>Intervention</vt:lpstr>
      <vt:lpstr>Skipping School</vt:lpstr>
      <vt:lpstr>It is an Epidemic</vt:lpstr>
      <vt:lpstr>There’s No One Reason</vt:lpstr>
      <vt:lpstr>Identify the Problem</vt:lpstr>
      <vt:lpstr>There are Options</vt:lpstr>
      <vt:lpstr>Get Them Back</vt:lpstr>
      <vt:lpstr>Take This Seriously</vt:lpstr>
      <vt:lpstr>Persistence and Consistence</vt:lpstr>
      <vt:lpstr>And Before You Go. .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Truancy</dc:title>
  <dc:creator>C</dc:creator>
  <cp:lastModifiedBy>Concord University</cp:lastModifiedBy>
  <cp:revision>54</cp:revision>
  <dcterms:created xsi:type="dcterms:W3CDTF">2012-07-29T21:29:09Z</dcterms:created>
  <dcterms:modified xsi:type="dcterms:W3CDTF">2012-08-23T19:44:04Z</dcterms:modified>
</cp:coreProperties>
</file>